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handoutMasterIdLst>
    <p:handoutMasterId r:id="rId64"/>
  </p:handoutMasterIdLst>
  <p:sldIdLst>
    <p:sldId id="406" r:id="rId2"/>
    <p:sldId id="445" r:id="rId3"/>
    <p:sldId id="352" r:id="rId4"/>
    <p:sldId id="382" r:id="rId5"/>
    <p:sldId id="354" r:id="rId6"/>
    <p:sldId id="357" r:id="rId7"/>
    <p:sldId id="359" r:id="rId8"/>
    <p:sldId id="377" r:id="rId9"/>
    <p:sldId id="363" r:id="rId10"/>
    <p:sldId id="478" r:id="rId11"/>
    <p:sldId id="500" r:id="rId12"/>
    <p:sldId id="368" r:id="rId13"/>
    <p:sldId id="369" r:id="rId14"/>
    <p:sldId id="370" r:id="rId15"/>
    <p:sldId id="372" r:id="rId16"/>
    <p:sldId id="373" r:id="rId17"/>
    <p:sldId id="374" r:id="rId18"/>
    <p:sldId id="419" r:id="rId19"/>
    <p:sldId id="501" r:id="rId20"/>
    <p:sldId id="378" r:id="rId21"/>
    <p:sldId id="381" r:id="rId22"/>
    <p:sldId id="389" r:id="rId23"/>
    <p:sldId id="402" r:id="rId24"/>
    <p:sldId id="489" r:id="rId25"/>
    <p:sldId id="491" r:id="rId26"/>
    <p:sldId id="502" r:id="rId27"/>
    <p:sldId id="362" r:id="rId28"/>
    <p:sldId id="405" r:id="rId29"/>
    <p:sldId id="407" r:id="rId30"/>
    <p:sldId id="422" r:id="rId31"/>
    <p:sldId id="421" r:id="rId32"/>
    <p:sldId id="411" r:id="rId33"/>
    <p:sldId id="495" r:id="rId34"/>
    <p:sldId id="493" r:id="rId35"/>
    <p:sldId id="494" r:id="rId36"/>
    <p:sldId id="408" r:id="rId37"/>
    <p:sldId id="424" r:id="rId38"/>
    <p:sldId id="426" r:id="rId39"/>
    <p:sldId id="497" r:id="rId40"/>
    <p:sldId id="428" r:id="rId41"/>
    <p:sldId id="409" r:id="rId42"/>
    <p:sldId id="429" r:id="rId43"/>
    <p:sldId id="432" r:id="rId44"/>
    <p:sldId id="410" r:id="rId45"/>
    <p:sldId id="436" r:id="rId46"/>
    <p:sldId id="437" r:id="rId47"/>
    <p:sldId id="439" r:id="rId48"/>
    <p:sldId id="440" r:id="rId49"/>
    <p:sldId id="446" r:id="rId50"/>
    <p:sldId id="503" r:id="rId51"/>
    <p:sldId id="484" r:id="rId52"/>
    <p:sldId id="488" r:id="rId53"/>
    <p:sldId id="486" r:id="rId54"/>
    <p:sldId id="458" r:id="rId55"/>
    <p:sldId id="490" r:id="rId56"/>
    <p:sldId id="504" r:id="rId57"/>
    <p:sldId id="474" r:id="rId58"/>
    <p:sldId id="456" r:id="rId59"/>
    <p:sldId id="457" r:id="rId60"/>
    <p:sldId id="399" r:id="rId61"/>
    <p:sldId id="48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2B3441"/>
    <a:srgbClr val="A64C0E"/>
    <a:srgbClr val="E66914"/>
    <a:srgbClr val="002C58"/>
    <a:srgbClr val="F7F7F7"/>
    <a:srgbClr val="EEEEEE"/>
    <a:srgbClr val="0070C0"/>
    <a:srgbClr val="003366"/>
    <a:srgbClr val="3C4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2" autoAdjust="0"/>
    <p:restoredTop sz="82432" autoAdjust="0"/>
  </p:normalViewPr>
  <p:slideViewPr>
    <p:cSldViewPr snapToGrid="0">
      <p:cViewPr varScale="1">
        <p:scale>
          <a:sx n="69" d="100"/>
          <a:sy n="69" d="100"/>
        </p:scale>
        <p:origin x="1090" y="6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04612B-4DD7-432A-B446-296E11D35D18}" type="doc">
      <dgm:prSet loTypeId="urn:microsoft.com/office/officeart/2005/8/layout/pyramid3" loCatId="pyramid" qsTypeId="urn:microsoft.com/office/officeart/2005/8/quickstyle/simple1" qsCatId="simple" csTypeId="urn:microsoft.com/office/officeart/2005/8/colors/accent3_5" csCatId="accent3" phldr="1"/>
      <dgm:spPr/>
    </dgm:pt>
    <dgm:pt modelId="{4B3D2AF2-16B9-4806-A481-89A8C566C641}">
      <dgm:prSet phldrT="[Texte]" custT="1"/>
      <dgm:spPr/>
      <dgm:t>
        <a:bodyPr anchor="ctr"/>
        <a:lstStyle/>
        <a:p>
          <a:r>
            <a:rPr lang="en-US" sz="1400" noProof="0" dirty="0" smtClean="0">
              <a:latin typeface="Source Han Sans SC"/>
              <a:cs typeface="Times New Roman" panose="02020603050405020304" pitchFamily="18" charset="0"/>
            </a:rPr>
            <a:t>META (Foundational - Top-level – Upper) Ontologies</a:t>
          </a:r>
          <a:endParaRPr lang="en-US" sz="1400" noProof="0" dirty="0">
            <a:latin typeface="Source Han Sans SC"/>
            <a:cs typeface="Times New Roman" panose="02020603050405020304" pitchFamily="18" charset="0"/>
          </a:endParaRPr>
        </a:p>
      </dgm:t>
    </dgm:pt>
    <dgm:pt modelId="{FEC14634-A679-42D2-9333-E3E4E0FF3D08}" type="parTrans" cxnId="{7CC754AC-9CF3-49E3-B30F-DB795B62C6F9}">
      <dgm:prSet/>
      <dgm:spPr/>
      <dgm:t>
        <a:bodyPr/>
        <a:lstStyle/>
        <a:p>
          <a:endParaRPr lang="en-US" sz="1400" noProof="0" dirty="0">
            <a:latin typeface="Source Han Sans SC"/>
          </a:endParaRPr>
        </a:p>
      </dgm:t>
    </dgm:pt>
    <dgm:pt modelId="{F0ACB45F-EFF2-4039-B366-1614506C54BE}" type="sibTrans" cxnId="{7CC754AC-9CF3-49E3-B30F-DB795B62C6F9}">
      <dgm:prSet/>
      <dgm:spPr/>
      <dgm:t>
        <a:bodyPr/>
        <a:lstStyle/>
        <a:p>
          <a:endParaRPr lang="en-US" sz="1400" noProof="0" dirty="0">
            <a:latin typeface="Source Han Sans SC"/>
          </a:endParaRPr>
        </a:p>
      </dgm:t>
    </dgm:pt>
    <dgm:pt modelId="{B2608D3A-37D9-434A-8E2F-946A2C540D11}">
      <dgm:prSet phldrT="[Texte]" custT="1"/>
      <dgm:spPr/>
      <dgm:t>
        <a:bodyPr anchor="ctr"/>
        <a:lstStyle/>
        <a:p>
          <a:r>
            <a:rPr lang="en-US" sz="1400" noProof="0" dirty="0" smtClean="0">
              <a:latin typeface="Source Han Sans SC"/>
              <a:cs typeface="Times New Roman" panose="02020603050405020304" pitchFamily="18" charset="0"/>
            </a:rPr>
            <a:t>Mid-level Ontologies</a:t>
          </a:r>
          <a:endParaRPr lang="en-US" sz="1400" noProof="0" dirty="0">
            <a:latin typeface="Source Han Sans SC"/>
            <a:cs typeface="Times New Roman" panose="02020603050405020304" pitchFamily="18" charset="0"/>
          </a:endParaRPr>
        </a:p>
      </dgm:t>
    </dgm:pt>
    <dgm:pt modelId="{39BAB8AF-E1CF-47CF-89C7-34A7C1EA369D}" type="parTrans" cxnId="{84DBC6AA-48F1-422A-B16B-957E0C7DBD15}">
      <dgm:prSet/>
      <dgm:spPr/>
      <dgm:t>
        <a:bodyPr/>
        <a:lstStyle/>
        <a:p>
          <a:endParaRPr lang="en-US" sz="1400" noProof="0" dirty="0">
            <a:latin typeface="Source Han Sans SC"/>
          </a:endParaRPr>
        </a:p>
      </dgm:t>
    </dgm:pt>
    <dgm:pt modelId="{538F4F03-2A83-4CC7-B0B7-DB3E9920D948}" type="sibTrans" cxnId="{84DBC6AA-48F1-422A-B16B-957E0C7DBD15}">
      <dgm:prSet/>
      <dgm:spPr/>
      <dgm:t>
        <a:bodyPr/>
        <a:lstStyle/>
        <a:p>
          <a:endParaRPr lang="en-US" sz="1400" noProof="0" dirty="0">
            <a:latin typeface="Source Han Sans SC"/>
          </a:endParaRPr>
        </a:p>
      </dgm:t>
    </dgm:pt>
    <dgm:pt modelId="{83D8D398-4500-4114-9ECB-F899306921E9}">
      <dgm:prSet phldrT="[Texte]" custT="1"/>
      <dgm:spPr/>
      <dgm:t>
        <a:bodyPr anchor="ctr"/>
        <a:lstStyle/>
        <a:p>
          <a:r>
            <a:rPr lang="en-US" sz="1400" noProof="0" dirty="0" smtClean="0">
              <a:latin typeface="Source Han Sans SC"/>
              <a:cs typeface="Times New Roman" panose="02020603050405020304" pitchFamily="18" charset="0"/>
            </a:rPr>
            <a:t>Core ontologies</a:t>
          </a:r>
          <a:endParaRPr lang="en-US" sz="1400" noProof="0" dirty="0">
            <a:latin typeface="Source Han Sans SC"/>
            <a:cs typeface="Times New Roman" panose="02020603050405020304" pitchFamily="18" charset="0"/>
          </a:endParaRPr>
        </a:p>
      </dgm:t>
    </dgm:pt>
    <dgm:pt modelId="{F868AFEA-BD2F-43EE-8DCB-C8FEA5D50905}" type="parTrans" cxnId="{D23723F4-CA6B-4EDB-8761-A90AA892BE2A}">
      <dgm:prSet/>
      <dgm:spPr/>
      <dgm:t>
        <a:bodyPr/>
        <a:lstStyle/>
        <a:p>
          <a:endParaRPr lang="en-US" sz="1400" noProof="0" dirty="0">
            <a:latin typeface="Source Han Sans SC"/>
          </a:endParaRPr>
        </a:p>
      </dgm:t>
    </dgm:pt>
    <dgm:pt modelId="{27AD58F5-CC13-4E5C-A1B9-15D4584DBBE3}" type="sibTrans" cxnId="{D23723F4-CA6B-4EDB-8761-A90AA892BE2A}">
      <dgm:prSet/>
      <dgm:spPr/>
      <dgm:t>
        <a:bodyPr/>
        <a:lstStyle/>
        <a:p>
          <a:endParaRPr lang="en-US" sz="1400" noProof="0" dirty="0">
            <a:latin typeface="Source Han Sans SC"/>
          </a:endParaRPr>
        </a:p>
      </dgm:t>
    </dgm:pt>
    <dgm:pt modelId="{28EEA3FD-DB44-4110-AA00-2FB9CD2B4216}">
      <dgm:prSet phldrT="[Texte]" custT="1"/>
      <dgm:spPr/>
      <dgm:t>
        <a:bodyPr anchor="ctr"/>
        <a:lstStyle/>
        <a:p>
          <a:r>
            <a:rPr lang="en-US" sz="1400" noProof="0" dirty="0" smtClean="0">
              <a:latin typeface="Source Han Sans SC"/>
              <a:cs typeface="Times New Roman" panose="02020603050405020304" pitchFamily="18" charset="0"/>
            </a:rPr>
            <a:t>Domain/Task Ontologies</a:t>
          </a:r>
          <a:endParaRPr lang="en-US" sz="1400" noProof="0" dirty="0">
            <a:latin typeface="Source Han Sans SC"/>
            <a:cs typeface="Times New Roman" panose="02020603050405020304" pitchFamily="18" charset="0"/>
          </a:endParaRPr>
        </a:p>
      </dgm:t>
    </dgm:pt>
    <dgm:pt modelId="{150988BC-85AE-4F0D-AEA0-92297ECE6733}" type="parTrans" cxnId="{FA4EE32A-FEF6-4A91-A297-A2BBED15D0F4}">
      <dgm:prSet/>
      <dgm:spPr/>
      <dgm:t>
        <a:bodyPr/>
        <a:lstStyle/>
        <a:p>
          <a:endParaRPr lang="en-US" sz="1400" noProof="0" dirty="0">
            <a:latin typeface="Source Han Sans SC"/>
          </a:endParaRPr>
        </a:p>
      </dgm:t>
    </dgm:pt>
    <dgm:pt modelId="{120D4874-70CC-4FD4-8AE6-80F8A7DCF91A}" type="sibTrans" cxnId="{FA4EE32A-FEF6-4A91-A297-A2BBED15D0F4}">
      <dgm:prSet/>
      <dgm:spPr/>
      <dgm:t>
        <a:bodyPr/>
        <a:lstStyle/>
        <a:p>
          <a:endParaRPr lang="en-US" sz="1400" noProof="0" dirty="0">
            <a:latin typeface="Source Han Sans SC"/>
          </a:endParaRPr>
        </a:p>
      </dgm:t>
    </dgm:pt>
    <dgm:pt modelId="{B6A10B94-2CC3-49B9-A0ED-1C8512A5E505}">
      <dgm:prSet phldrT="[Texte]" custT="1"/>
      <dgm:spPr/>
      <dgm:t>
        <a:bodyPr anchor="t"/>
        <a:lstStyle/>
        <a:p>
          <a:r>
            <a:rPr lang="en-US" sz="1400" noProof="0" dirty="0" smtClean="0">
              <a:latin typeface="Source Han Sans SC"/>
              <a:cs typeface="Times New Roman" panose="02020603050405020304" pitchFamily="18" charset="0"/>
            </a:rPr>
            <a:t>Application Ontologies</a:t>
          </a:r>
          <a:endParaRPr lang="en-US" sz="1400" noProof="0" dirty="0">
            <a:latin typeface="Source Han Sans SC"/>
            <a:cs typeface="Times New Roman" panose="02020603050405020304" pitchFamily="18" charset="0"/>
          </a:endParaRPr>
        </a:p>
      </dgm:t>
    </dgm:pt>
    <dgm:pt modelId="{D2A81243-A52B-49CD-8CC7-BC65B5875600}" type="parTrans" cxnId="{84F514AC-308B-41BC-8E3E-E889754AA73F}">
      <dgm:prSet/>
      <dgm:spPr/>
      <dgm:t>
        <a:bodyPr/>
        <a:lstStyle/>
        <a:p>
          <a:endParaRPr lang="en-US" sz="1400" noProof="0" dirty="0">
            <a:latin typeface="Source Han Sans SC"/>
          </a:endParaRPr>
        </a:p>
      </dgm:t>
    </dgm:pt>
    <dgm:pt modelId="{457D749D-DFE9-45A1-A41C-ED8AF3169ECD}" type="sibTrans" cxnId="{84F514AC-308B-41BC-8E3E-E889754AA73F}">
      <dgm:prSet/>
      <dgm:spPr/>
      <dgm:t>
        <a:bodyPr/>
        <a:lstStyle/>
        <a:p>
          <a:endParaRPr lang="en-US" sz="1400" noProof="0" dirty="0">
            <a:latin typeface="Source Han Sans SC"/>
          </a:endParaRPr>
        </a:p>
      </dgm:t>
    </dgm:pt>
    <dgm:pt modelId="{DE6AA5C1-2406-4DAB-BC1A-E91F89207445}" type="pres">
      <dgm:prSet presAssocID="{AE04612B-4DD7-432A-B446-296E11D35D18}" presName="Name0" presStyleCnt="0">
        <dgm:presLayoutVars>
          <dgm:dir/>
          <dgm:animLvl val="lvl"/>
          <dgm:resizeHandles val="exact"/>
        </dgm:presLayoutVars>
      </dgm:prSet>
      <dgm:spPr/>
    </dgm:pt>
    <dgm:pt modelId="{6F076F63-9091-4119-8FED-22D92EB8FD4D}" type="pres">
      <dgm:prSet presAssocID="{4B3D2AF2-16B9-4806-A481-89A8C566C641}" presName="Name8" presStyleCnt="0"/>
      <dgm:spPr/>
    </dgm:pt>
    <dgm:pt modelId="{4FBF552E-4D3A-451D-B9A7-A490FE02B442}" type="pres">
      <dgm:prSet presAssocID="{4B3D2AF2-16B9-4806-A481-89A8C566C641}" presName="level" presStyleLbl="node1" presStyleIdx="0" presStyleCnt="5">
        <dgm:presLayoutVars>
          <dgm:chMax val="1"/>
          <dgm:bulletEnabled val="1"/>
        </dgm:presLayoutVars>
      </dgm:prSet>
      <dgm:spPr/>
      <dgm:t>
        <a:bodyPr/>
        <a:lstStyle/>
        <a:p>
          <a:endParaRPr lang="fr-FR"/>
        </a:p>
      </dgm:t>
    </dgm:pt>
    <dgm:pt modelId="{FB8DFAE9-EADB-4030-8E89-767F5775981C}" type="pres">
      <dgm:prSet presAssocID="{4B3D2AF2-16B9-4806-A481-89A8C566C641}" presName="levelTx" presStyleLbl="revTx" presStyleIdx="0" presStyleCnt="0">
        <dgm:presLayoutVars>
          <dgm:chMax val="1"/>
          <dgm:bulletEnabled val="1"/>
        </dgm:presLayoutVars>
      </dgm:prSet>
      <dgm:spPr/>
      <dgm:t>
        <a:bodyPr/>
        <a:lstStyle/>
        <a:p>
          <a:endParaRPr lang="fr-FR"/>
        </a:p>
      </dgm:t>
    </dgm:pt>
    <dgm:pt modelId="{8D77F9EF-ECB8-42A9-A336-A8F261ADD430}" type="pres">
      <dgm:prSet presAssocID="{B2608D3A-37D9-434A-8E2F-946A2C540D11}" presName="Name8" presStyleCnt="0"/>
      <dgm:spPr/>
    </dgm:pt>
    <dgm:pt modelId="{24C549E8-EE7F-4ECC-8770-EE855DBE8DC6}" type="pres">
      <dgm:prSet presAssocID="{B2608D3A-37D9-434A-8E2F-946A2C540D11}" presName="level" presStyleLbl="node1" presStyleIdx="1" presStyleCnt="5">
        <dgm:presLayoutVars>
          <dgm:chMax val="1"/>
          <dgm:bulletEnabled val="1"/>
        </dgm:presLayoutVars>
      </dgm:prSet>
      <dgm:spPr/>
      <dgm:t>
        <a:bodyPr/>
        <a:lstStyle/>
        <a:p>
          <a:endParaRPr lang="fr-FR"/>
        </a:p>
      </dgm:t>
    </dgm:pt>
    <dgm:pt modelId="{856E4BB1-CB4D-4858-ABFA-198E5A909F73}" type="pres">
      <dgm:prSet presAssocID="{B2608D3A-37D9-434A-8E2F-946A2C540D11}" presName="levelTx" presStyleLbl="revTx" presStyleIdx="0" presStyleCnt="0">
        <dgm:presLayoutVars>
          <dgm:chMax val="1"/>
          <dgm:bulletEnabled val="1"/>
        </dgm:presLayoutVars>
      </dgm:prSet>
      <dgm:spPr/>
      <dgm:t>
        <a:bodyPr/>
        <a:lstStyle/>
        <a:p>
          <a:endParaRPr lang="fr-FR"/>
        </a:p>
      </dgm:t>
    </dgm:pt>
    <dgm:pt modelId="{718FA1B5-7A7B-4485-A8C9-E87A547101AC}" type="pres">
      <dgm:prSet presAssocID="{83D8D398-4500-4114-9ECB-F899306921E9}" presName="Name8" presStyleCnt="0"/>
      <dgm:spPr/>
    </dgm:pt>
    <dgm:pt modelId="{09878A53-80FD-4D75-8150-88B9E48E0C9B}" type="pres">
      <dgm:prSet presAssocID="{83D8D398-4500-4114-9ECB-F899306921E9}" presName="level" presStyleLbl="node1" presStyleIdx="2" presStyleCnt="5">
        <dgm:presLayoutVars>
          <dgm:chMax val="1"/>
          <dgm:bulletEnabled val="1"/>
        </dgm:presLayoutVars>
      </dgm:prSet>
      <dgm:spPr/>
      <dgm:t>
        <a:bodyPr/>
        <a:lstStyle/>
        <a:p>
          <a:endParaRPr lang="fr-FR"/>
        </a:p>
      </dgm:t>
    </dgm:pt>
    <dgm:pt modelId="{20693F91-AF9C-4A45-BC06-D93A8781D82F}" type="pres">
      <dgm:prSet presAssocID="{83D8D398-4500-4114-9ECB-F899306921E9}" presName="levelTx" presStyleLbl="revTx" presStyleIdx="0" presStyleCnt="0">
        <dgm:presLayoutVars>
          <dgm:chMax val="1"/>
          <dgm:bulletEnabled val="1"/>
        </dgm:presLayoutVars>
      </dgm:prSet>
      <dgm:spPr/>
      <dgm:t>
        <a:bodyPr/>
        <a:lstStyle/>
        <a:p>
          <a:endParaRPr lang="fr-FR"/>
        </a:p>
      </dgm:t>
    </dgm:pt>
    <dgm:pt modelId="{27649ECD-A326-4556-B2C7-E6BC86D1F65F}" type="pres">
      <dgm:prSet presAssocID="{28EEA3FD-DB44-4110-AA00-2FB9CD2B4216}" presName="Name8" presStyleCnt="0"/>
      <dgm:spPr/>
    </dgm:pt>
    <dgm:pt modelId="{D0C7D73A-B13E-4184-9CED-29E73B040175}" type="pres">
      <dgm:prSet presAssocID="{28EEA3FD-DB44-4110-AA00-2FB9CD2B4216}" presName="level" presStyleLbl="node1" presStyleIdx="3" presStyleCnt="5">
        <dgm:presLayoutVars>
          <dgm:chMax val="1"/>
          <dgm:bulletEnabled val="1"/>
        </dgm:presLayoutVars>
      </dgm:prSet>
      <dgm:spPr/>
      <dgm:t>
        <a:bodyPr/>
        <a:lstStyle/>
        <a:p>
          <a:endParaRPr lang="fr-FR"/>
        </a:p>
      </dgm:t>
    </dgm:pt>
    <dgm:pt modelId="{4EDA8E0D-AC55-4123-A3E1-56836C640814}" type="pres">
      <dgm:prSet presAssocID="{28EEA3FD-DB44-4110-AA00-2FB9CD2B4216}" presName="levelTx" presStyleLbl="revTx" presStyleIdx="0" presStyleCnt="0">
        <dgm:presLayoutVars>
          <dgm:chMax val="1"/>
          <dgm:bulletEnabled val="1"/>
        </dgm:presLayoutVars>
      </dgm:prSet>
      <dgm:spPr/>
      <dgm:t>
        <a:bodyPr/>
        <a:lstStyle/>
        <a:p>
          <a:endParaRPr lang="fr-FR"/>
        </a:p>
      </dgm:t>
    </dgm:pt>
    <dgm:pt modelId="{EC03165F-B3B3-41D7-BBDA-F341336FD619}" type="pres">
      <dgm:prSet presAssocID="{B6A10B94-2CC3-49B9-A0ED-1C8512A5E505}" presName="Name8" presStyleCnt="0"/>
      <dgm:spPr/>
    </dgm:pt>
    <dgm:pt modelId="{91725C79-4F58-4A63-A39B-48D91F9FBC6F}" type="pres">
      <dgm:prSet presAssocID="{B6A10B94-2CC3-49B9-A0ED-1C8512A5E505}" presName="level" presStyleLbl="node1" presStyleIdx="4" presStyleCnt="5" custScaleY="160883">
        <dgm:presLayoutVars>
          <dgm:chMax val="1"/>
          <dgm:bulletEnabled val="1"/>
        </dgm:presLayoutVars>
      </dgm:prSet>
      <dgm:spPr/>
      <dgm:t>
        <a:bodyPr/>
        <a:lstStyle/>
        <a:p>
          <a:endParaRPr lang="fr-FR"/>
        </a:p>
      </dgm:t>
    </dgm:pt>
    <dgm:pt modelId="{AF9B06FC-2846-4F50-8FBD-2EF417BDC94B}" type="pres">
      <dgm:prSet presAssocID="{B6A10B94-2CC3-49B9-A0ED-1C8512A5E505}" presName="levelTx" presStyleLbl="revTx" presStyleIdx="0" presStyleCnt="0">
        <dgm:presLayoutVars>
          <dgm:chMax val="1"/>
          <dgm:bulletEnabled val="1"/>
        </dgm:presLayoutVars>
      </dgm:prSet>
      <dgm:spPr/>
      <dgm:t>
        <a:bodyPr/>
        <a:lstStyle/>
        <a:p>
          <a:endParaRPr lang="fr-FR"/>
        </a:p>
      </dgm:t>
    </dgm:pt>
  </dgm:ptLst>
  <dgm:cxnLst>
    <dgm:cxn modelId="{586DD07D-027D-4B7F-AFF5-558AE90943E8}" type="presOf" srcId="{83D8D398-4500-4114-9ECB-F899306921E9}" destId="{20693F91-AF9C-4A45-BC06-D93A8781D82F}" srcOrd="1" destOrd="0" presId="urn:microsoft.com/office/officeart/2005/8/layout/pyramid3"/>
    <dgm:cxn modelId="{956B7F1F-9EF9-45D5-AD60-192FEB6FBEEC}" type="presOf" srcId="{4B3D2AF2-16B9-4806-A481-89A8C566C641}" destId="{4FBF552E-4D3A-451D-B9A7-A490FE02B442}" srcOrd="0" destOrd="0" presId="urn:microsoft.com/office/officeart/2005/8/layout/pyramid3"/>
    <dgm:cxn modelId="{3CE5330C-0929-4622-8F66-74EFD012AE56}" type="presOf" srcId="{B6A10B94-2CC3-49B9-A0ED-1C8512A5E505}" destId="{91725C79-4F58-4A63-A39B-48D91F9FBC6F}" srcOrd="0" destOrd="0" presId="urn:microsoft.com/office/officeart/2005/8/layout/pyramid3"/>
    <dgm:cxn modelId="{8BF56BDC-5086-46C6-B6A0-D4C4CE67BBA7}" type="presOf" srcId="{83D8D398-4500-4114-9ECB-F899306921E9}" destId="{09878A53-80FD-4D75-8150-88B9E48E0C9B}" srcOrd="0" destOrd="0" presId="urn:microsoft.com/office/officeart/2005/8/layout/pyramid3"/>
    <dgm:cxn modelId="{D23723F4-CA6B-4EDB-8761-A90AA892BE2A}" srcId="{AE04612B-4DD7-432A-B446-296E11D35D18}" destId="{83D8D398-4500-4114-9ECB-F899306921E9}" srcOrd="2" destOrd="0" parTransId="{F868AFEA-BD2F-43EE-8DCB-C8FEA5D50905}" sibTransId="{27AD58F5-CC13-4E5C-A1B9-15D4584DBBE3}"/>
    <dgm:cxn modelId="{FA4EE32A-FEF6-4A91-A297-A2BBED15D0F4}" srcId="{AE04612B-4DD7-432A-B446-296E11D35D18}" destId="{28EEA3FD-DB44-4110-AA00-2FB9CD2B4216}" srcOrd="3" destOrd="0" parTransId="{150988BC-85AE-4F0D-AEA0-92297ECE6733}" sibTransId="{120D4874-70CC-4FD4-8AE6-80F8A7DCF91A}"/>
    <dgm:cxn modelId="{84F514AC-308B-41BC-8E3E-E889754AA73F}" srcId="{AE04612B-4DD7-432A-B446-296E11D35D18}" destId="{B6A10B94-2CC3-49B9-A0ED-1C8512A5E505}" srcOrd="4" destOrd="0" parTransId="{D2A81243-A52B-49CD-8CC7-BC65B5875600}" sibTransId="{457D749D-DFE9-45A1-A41C-ED8AF3169ECD}"/>
    <dgm:cxn modelId="{6B8F11A3-59F2-4A45-8436-DA44CCED4D3A}" type="presOf" srcId="{28EEA3FD-DB44-4110-AA00-2FB9CD2B4216}" destId="{4EDA8E0D-AC55-4123-A3E1-56836C640814}" srcOrd="1" destOrd="0" presId="urn:microsoft.com/office/officeart/2005/8/layout/pyramid3"/>
    <dgm:cxn modelId="{AF92591B-8451-4C47-96F8-57CAFFDA4754}" type="presOf" srcId="{B6A10B94-2CC3-49B9-A0ED-1C8512A5E505}" destId="{AF9B06FC-2846-4F50-8FBD-2EF417BDC94B}" srcOrd="1" destOrd="0" presId="urn:microsoft.com/office/officeart/2005/8/layout/pyramid3"/>
    <dgm:cxn modelId="{1A1F6533-BF2A-4F44-B76E-45A14B97E98E}" type="presOf" srcId="{B2608D3A-37D9-434A-8E2F-946A2C540D11}" destId="{856E4BB1-CB4D-4858-ABFA-198E5A909F73}" srcOrd="1" destOrd="0" presId="urn:microsoft.com/office/officeart/2005/8/layout/pyramid3"/>
    <dgm:cxn modelId="{7CC754AC-9CF3-49E3-B30F-DB795B62C6F9}" srcId="{AE04612B-4DD7-432A-B446-296E11D35D18}" destId="{4B3D2AF2-16B9-4806-A481-89A8C566C641}" srcOrd="0" destOrd="0" parTransId="{FEC14634-A679-42D2-9333-E3E4E0FF3D08}" sibTransId="{F0ACB45F-EFF2-4039-B366-1614506C54BE}"/>
    <dgm:cxn modelId="{84DBC6AA-48F1-422A-B16B-957E0C7DBD15}" srcId="{AE04612B-4DD7-432A-B446-296E11D35D18}" destId="{B2608D3A-37D9-434A-8E2F-946A2C540D11}" srcOrd="1" destOrd="0" parTransId="{39BAB8AF-E1CF-47CF-89C7-34A7C1EA369D}" sibTransId="{538F4F03-2A83-4CC7-B0B7-DB3E9920D948}"/>
    <dgm:cxn modelId="{5D417694-D6E7-4CD8-97A6-6D34986E772B}" type="presOf" srcId="{4B3D2AF2-16B9-4806-A481-89A8C566C641}" destId="{FB8DFAE9-EADB-4030-8E89-767F5775981C}" srcOrd="1" destOrd="0" presId="urn:microsoft.com/office/officeart/2005/8/layout/pyramid3"/>
    <dgm:cxn modelId="{FA75C46D-46F8-41A9-8D18-2DCA22088467}" type="presOf" srcId="{28EEA3FD-DB44-4110-AA00-2FB9CD2B4216}" destId="{D0C7D73A-B13E-4184-9CED-29E73B040175}" srcOrd="0" destOrd="0" presId="urn:microsoft.com/office/officeart/2005/8/layout/pyramid3"/>
    <dgm:cxn modelId="{0B7FA87D-9873-42B7-B44C-58104BCC47DF}" type="presOf" srcId="{B2608D3A-37D9-434A-8E2F-946A2C540D11}" destId="{24C549E8-EE7F-4ECC-8770-EE855DBE8DC6}" srcOrd="0" destOrd="0" presId="urn:microsoft.com/office/officeart/2005/8/layout/pyramid3"/>
    <dgm:cxn modelId="{15252834-9C78-4A5D-8659-F1698D9107DD}" type="presOf" srcId="{AE04612B-4DD7-432A-B446-296E11D35D18}" destId="{DE6AA5C1-2406-4DAB-BC1A-E91F89207445}" srcOrd="0" destOrd="0" presId="urn:microsoft.com/office/officeart/2005/8/layout/pyramid3"/>
    <dgm:cxn modelId="{7CDA2BF9-9B2F-4F2F-8782-AE88BA00F41E}" type="presParOf" srcId="{DE6AA5C1-2406-4DAB-BC1A-E91F89207445}" destId="{6F076F63-9091-4119-8FED-22D92EB8FD4D}" srcOrd="0" destOrd="0" presId="urn:microsoft.com/office/officeart/2005/8/layout/pyramid3"/>
    <dgm:cxn modelId="{11B19228-AA94-45E1-AA2E-75DB95E9B7EB}" type="presParOf" srcId="{6F076F63-9091-4119-8FED-22D92EB8FD4D}" destId="{4FBF552E-4D3A-451D-B9A7-A490FE02B442}" srcOrd="0" destOrd="0" presId="urn:microsoft.com/office/officeart/2005/8/layout/pyramid3"/>
    <dgm:cxn modelId="{46F5D956-A3BD-460E-8306-FD9289B2B1B5}" type="presParOf" srcId="{6F076F63-9091-4119-8FED-22D92EB8FD4D}" destId="{FB8DFAE9-EADB-4030-8E89-767F5775981C}" srcOrd="1" destOrd="0" presId="urn:microsoft.com/office/officeart/2005/8/layout/pyramid3"/>
    <dgm:cxn modelId="{4FF499D0-70D8-4EA4-975C-FE9687D47455}" type="presParOf" srcId="{DE6AA5C1-2406-4DAB-BC1A-E91F89207445}" destId="{8D77F9EF-ECB8-42A9-A336-A8F261ADD430}" srcOrd="1" destOrd="0" presId="urn:microsoft.com/office/officeart/2005/8/layout/pyramid3"/>
    <dgm:cxn modelId="{A723C972-BE75-4F71-9A5F-1757AF6741F7}" type="presParOf" srcId="{8D77F9EF-ECB8-42A9-A336-A8F261ADD430}" destId="{24C549E8-EE7F-4ECC-8770-EE855DBE8DC6}" srcOrd="0" destOrd="0" presId="urn:microsoft.com/office/officeart/2005/8/layout/pyramid3"/>
    <dgm:cxn modelId="{1268EBBC-6667-42D2-BD1D-3AC76E182F5C}" type="presParOf" srcId="{8D77F9EF-ECB8-42A9-A336-A8F261ADD430}" destId="{856E4BB1-CB4D-4858-ABFA-198E5A909F73}" srcOrd="1" destOrd="0" presId="urn:microsoft.com/office/officeart/2005/8/layout/pyramid3"/>
    <dgm:cxn modelId="{9D204D8F-CD60-44D3-9630-B7B44A95139C}" type="presParOf" srcId="{DE6AA5C1-2406-4DAB-BC1A-E91F89207445}" destId="{718FA1B5-7A7B-4485-A8C9-E87A547101AC}" srcOrd="2" destOrd="0" presId="urn:microsoft.com/office/officeart/2005/8/layout/pyramid3"/>
    <dgm:cxn modelId="{09738EB7-7FFC-46E5-ADB3-C2C22501FA64}" type="presParOf" srcId="{718FA1B5-7A7B-4485-A8C9-E87A547101AC}" destId="{09878A53-80FD-4D75-8150-88B9E48E0C9B}" srcOrd="0" destOrd="0" presId="urn:microsoft.com/office/officeart/2005/8/layout/pyramid3"/>
    <dgm:cxn modelId="{734E8C4C-3A07-4E01-BFF8-502D5E2D8269}" type="presParOf" srcId="{718FA1B5-7A7B-4485-A8C9-E87A547101AC}" destId="{20693F91-AF9C-4A45-BC06-D93A8781D82F}" srcOrd="1" destOrd="0" presId="urn:microsoft.com/office/officeart/2005/8/layout/pyramid3"/>
    <dgm:cxn modelId="{323EC4EA-81CB-4A7B-A1F4-C69C79B24C8B}" type="presParOf" srcId="{DE6AA5C1-2406-4DAB-BC1A-E91F89207445}" destId="{27649ECD-A326-4556-B2C7-E6BC86D1F65F}" srcOrd="3" destOrd="0" presId="urn:microsoft.com/office/officeart/2005/8/layout/pyramid3"/>
    <dgm:cxn modelId="{B301D659-16CF-418D-9A0A-336A381FE442}" type="presParOf" srcId="{27649ECD-A326-4556-B2C7-E6BC86D1F65F}" destId="{D0C7D73A-B13E-4184-9CED-29E73B040175}" srcOrd="0" destOrd="0" presId="urn:microsoft.com/office/officeart/2005/8/layout/pyramid3"/>
    <dgm:cxn modelId="{CE839925-BF5D-432E-9098-4E6D8746BF75}" type="presParOf" srcId="{27649ECD-A326-4556-B2C7-E6BC86D1F65F}" destId="{4EDA8E0D-AC55-4123-A3E1-56836C640814}" srcOrd="1" destOrd="0" presId="urn:microsoft.com/office/officeart/2005/8/layout/pyramid3"/>
    <dgm:cxn modelId="{6FE60FEA-D954-4570-BE79-464EE569643A}" type="presParOf" srcId="{DE6AA5C1-2406-4DAB-BC1A-E91F89207445}" destId="{EC03165F-B3B3-41D7-BBDA-F341336FD619}" srcOrd="4" destOrd="0" presId="urn:microsoft.com/office/officeart/2005/8/layout/pyramid3"/>
    <dgm:cxn modelId="{89159EC4-1D6F-42DB-A7BC-B5E6B916A988}" type="presParOf" srcId="{EC03165F-B3B3-41D7-BBDA-F341336FD619}" destId="{91725C79-4F58-4A63-A39B-48D91F9FBC6F}" srcOrd="0" destOrd="0" presId="urn:microsoft.com/office/officeart/2005/8/layout/pyramid3"/>
    <dgm:cxn modelId="{AB191044-A3FF-49F5-97E1-94FBF78A03C2}" type="presParOf" srcId="{EC03165F-B3B3-41D7-BBDA-F341336FD619}" destId="{AF9B06FC-2846-4F50-8FBD-2EF417BDC94B}"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B70F1B-6CF0-409F-B5CB-AA43ABD10CF9}" type="doc">
      <dgm:prSet loTypeId="urn:microsoft.com/office/officeart/2005/8/layout/chevron1" loCatId="process" qsTypeId="urn:microsoft.com/office/officeart/2005/8/quickstyle/simple5" qsCatId="simple" csTypeId="urn:microsoft.com/office/officeart/2005/8/colors/accent0_2" csCatId="mainScheme" phldr="1"/>
      <dgm:spPr/>
    </dgm:pt>
    <dgm:pt modelId="{22AF0441-0A36-4826-84AD-8818B6C2B0D6}">
      <dgm:prSet phldrT="[Texte]" custT="1"/>
      <dgm:spPr/>
      <dgm:t>
        <a:bodyPr/>
        <a:lstStyle/>
        <a:p>
          <a:r>
            <a:rPr lang="en-US" sz="1400" noProof="0" dirty="0" smtClean="0">
              <a:solidFill>
                <a:srgbClr val="2B3441"/>
              </a:solidFill>
              <a:latin typeface="Source Han Sans SC"/>
            </a:rPr>
            <a:t>Research</a:t>
          </a:r>
          <a:endParaRPr lang="en-US" sz="1400" noProof="0" dirty="0">
            <a:solidFill>
              <a:srgbClr val="2B3441"/>
            </a:solidFill>
            <a:latin typeface="Source Han Sans SC"/>
          </a:endParaRPr>
        </a:p>
      </dgm:t>
    </dgm:pt>
    <dgm:pt modelId="{FC129531-2556-4BCD-96BD-E95DED58D9BC}" type="parTrans" cxnId="{5295F787-AF42-429E-AE77-F336A1EC053A}">
      <dgm:prSet/>
      <dgm:spPr/>
      <dgm:t>
        <a:bodyPr/>
        <a:lstStyle/>
        <a:p>
          <a:endParaRPr lang="en-US" sz="1400" noProof="0" dirty="0">
            <a:solidFill>
              <a:srgbClr val="2B3441"/>
            </a:solidFill>
            <a:latin typeface="Source Han Sans SC"/>
          </a:endParaRPr>
        </a:p>
      </dgm:t>
    </dgm:pt>
    <dgm:pt modelId="{C23D9E50-955E-426D-84A1-A244EAA79C2C}" type="sibTrans" cxnId="{5295F787-AF42-429E-AE77-F336A1EC053A}">
      <dgm:prSet/>
      <dgm:spPr/>
      <dgm:t>
        <a:bodyPr/>
        <a:lstStyle/>
        <a:p>
          <a:endParaRPr lang="en-US" sz="1400" noProof="0" dirty="0">
            <a:solidFill>
              <a:srgbClr val="2B3441"/>
            </a:solidFill>
            <a:latin typeface="Source Han Sans SC"/>
          </a:endParaRPr>
        </a:p>
      </dgm:t>
    </dgm:pt>
    <dgm:pt modelId="{CD71F7F7-8865-4DF2-8718-34DFD9515329}">
      <dgm:prSet phldrT="[Texte]" custT="1"/>
      <dgm:spPr/>
      <dgm:t>
        <a:bodyPr/>
        <a:lstStyle/>
        <a:p>
          <a:r>
            <a:rPr lang="en-US" sz="1400" noProof="0" dirty="0" smtClean="0">
              <a:solidFill>
                <a:srgbClr val="2B3441"/>
              </a:solidFill>
              <a:latin typeface="Source Han Sans SC"/>
            </a:rPr>
            <a:t>Long-term</a:t>
          </a:r>
          <a:endParaRPr lang="en-US" sz="1400" noProof="0" dirty="0">
            <a:solidFill>
              <a:srgbClr val="2B3441"/>
            </a:solidFill>
            <a:latin typeface="Source Han Sans SC"/>
          </a:endParaRPr>
        </a:p>
      </dgm:t>
    </dgm:pt>
    <dgm:pt modelId="{A5407069-4ADF-434E-92FD-B05EC33FE2AA}" type="parTrans" cxnId="{7FE5935E-775D-460E-AC61-8FF2F14B432B}">
      <dgm:prSet/>
      <dgm:spPr/>
      <dgm:t>
        <a:bodyPr/>
        <a:lstStyle/>
        <a:p>
          <a:endParaRPr lang="en-US" sz="1400" noProof="0" dirty="0">
            <a:solidFill>
              <a:srgbClr val="2B3441"/>
            </a:solidFill>
            <a:latin typeface="Source Han Sans SC"/>
          </a:endParaRPr>
        </a:p>
      </dgm:t>
    </dgm:pt>
    <dgm:pt modelId="{BE67A931-A0C8-4953-A681-2FFA05994376}" type="sibTrans" cxnId="{7FE5935E-775D-460E-AC61-8FF2F14B432B}">
      <dgm:prSet/>
      <dgm:spPr/>
      <dgm:t>
        <a:bodyPr/>
        <a:lstStyle/>
        <a:p>
          <a:endParaRPr lang="en-US" sz="1400" noProof="0" dirty="0">
            <a:solidFill>
              <a:srgbClr val="2B3441"/>
            </a:solidFill>
            <a:latin typeface="Source Han Sans SC"/>
          </a:endParaRPr>
        </a:p>
      </dgm:t>
    </dgm:pt>
    <dgm:pt modelId="{31188020-FB94-4385-9CB8-8FF4276D101E}" type="pres">
      <dgm:prSet presAssocID="{BDB70F1B-6CF0-409F-B5CB-AA43ABD10CF9}" presName="Name0" presStyleCnt="0">
        <dgm:presLayoutVars>
          <dgm:dir/>
          <dgm:animLvl val="lvl"/>
          <dgm:resizeHandles val="exact"/>
        </dgm:presLayoutVars>
      </dgm:prSet>
      <dgm:spPr/>
    </dgm:pt>
    <dgm:pt modelId="{9FEF2AC1-39CD-48BA-B3DF-320B40C6D1FC}" type="pres">
      <dgm:prSet presAssocID="{22AF0441-0A36-4826-84AD-8818B6C2B0D6}" presName="parTxOnly" presStyleLbl="node1" presStyleIdx="0" presStyleCnt="2" custScaleY="45759">
        <dgm:presLayoutVars>
          <dgm:chMax val="0"/>
          <dgm:chPref val="0"/>
          <dgm:bulletEnabled val="1"/>
        </dgm:presLayoutVars>
      </dgm:prSet>
      <dgm:spPr/>
      <dgm:t>
        <a:bodyPr/>
        <a:lstStyle/>
        <a:p>
          <a:endParaRPr lang="fr-FR"/>
        </a:p>
      </dgm:t>
    </dgm:pt>
    <dgm:pt modelId="{754DFB64-4ECD-453D-B596-AD78DBC52F86}" type="pres">
      <dgm:prSet presAssocID="{C23D9E50-955E-426D-84A1-A244EAA79C2C}" presName="parTxOnlySpace" presStyleCnt="0"/>
      <dgm:spPr/>
    </dgm:pt>
    <dgm:pt modelId="{1ABEF67A-15E3-431E-84B9-65A296C7C95E}" type="pres">
      <dgm:prSet presAssocID="{CD71F7F7-8865-4DF2-8718-34DFD9515329}" presName="parTxOnly" presStyleLbl="node1" presStyleIdx="1" presStyleCnt="2" custScaleY="45759">
        <dgm:presLayoutVars>
          <dgm:chMax val="0"/>
          <dgm:chPref val="0"/>
          <dgm:bulletEnabled val="1"/>
        </dgm:presLayoutVars>
      </dgm:prSet>
      <dgm:spPr/>
      <dgm:t>
        <a:bodyPr/>
        <a:lstStyle/>
        <a:p>
          <a:endParaRPr lang="fr-FR"/>
        </a:p>
      </dgm:t>
    </dgm:pt>
  </dgm:ptLst>
  <dgm:cxnLst>
    <dgm:cxn modelId="{B8C78F24-30EC-4D2B-8AA1-9EBC79E8E39C}" type="presOf" srcId="{BDB70F1B-6CF0-409F-B5CB-AA43ABD10CF9}" destId="{31188020-FB94-4385-9CB8-8FF4276D101E}" srcOrd="0" destOrd="0" presId="urn:microsoft.com/office/officeart/2005/8/layout/chevron1"/>
    <dgm:cxn modelId="{7FE5935E-775D-460E-AC61-8FF2F14B432B}" srcId="{BDB70F1B-6CF0-409F-B5CB-AA43ABD10CF9}" destId="{CD71F7F7-8865-4DF2-8718-34DFD9515329}" srcOrd="1" destOrd="0" parTransId="{A5407069-4ADF-434E-92FD-B05EC33FE2AA}" sibTransId="{BE67A931-A0C8-4953-A681-2FFA05994376}"/>
    <dgm:cxn modelId="{CAD91A1F-905D-48E4-AF9A-9E7B79824BEF}" type="presOf" srcId="{22AF0441-0A36-4826-84AD-8818B6C2B0D6}" destId="{9FEF2AC1-39CD-48BA-B3DF-320B40C6D1FC}" srcOrd="0" destOrd="0" presId="urn:microsoft.com/office/officeart/2005/8/layout/chevron1"/>
    <dgm:cxn modelId="{42DA9CED-9586-49F9-AB5F-32E5A534479C}" type="presOf" srcId="{CD71F7F7-8865-4DF2-8718-34DFD9515329}" destId="{1ABEF67A-15E3-431E-84B9-65A296C7C95E}" srcOrd="0" destOrd="0" presId="urn:microsoft.com/office/officeart/2005/8/layout/chevron1"/>
    <dgm:cxn modelId="{5295F787-AF42-429E-AE77-F336A1EC053A}" srcId="{BDB70F1B-6CF0-409F-B5CB-AA43ABD10CF9}" destId="{22AF0441-0A36-4826-84AD-8818B6C2B0D6}" srcOrd="0" destOrd="0" parTransId="{FC129531-2556-4BCD-96BD-E95DED58D9BC}" sibTransId="{C23D9E50-955E-426D-84A1-A244EAA79C2C}"/>
    <dgm:cxn modelId="{AA3A3FEF-7635-4D22-B6AE-C1AACD4AC46D}" type="presParOf" srcId="{31188020-FB94-4385-9CB8-8FF4276D101E}" destId="{9FEF2AC1-39CD-48BA-B3DF-320B40C6D1FC}" srcOrd="0" destOrd="0" presId="urn:microsoft.com/office/officeart/2005/8/layout/chevron1"/>
    <dgm:cxn modelId="{F88D476A-0672-43A9-B3BB-5D73877DF47E}" type="presParOf" srcId="{31188020-FB94-4385-9CB8-8FF4276D101E}" destId="{754DFB64-4ECD-453D-B596-AD78DBC52F86}" srcOrd="1" destOrd="0" presId="urn:microsoft.com/office/officeart/2005/8/layout/chevron1"/>
    <dgm:cxn modelId="{645DF566-8D64-4CC3-8D09-AEAFF7A4B58B}" type="presParOf" srcId="{31188020-FB94-4385-9CB8-8FF4276D101E}" destId="{1ABEF67A-15E3-431E-84B9-65A296C7C95E}" srcOrd="2" destOrd="0" presId="urn:microsoft.com/office/officeart/2005/8/layout/chevron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DB70F1B-6CF0-409F-B5CB-AA43ABD10CF9}" type="doc">
      <dgm:prSet loTypeId="urn:microsoft.com/office/officeart/2005/8/layout/chevron1" loCatId="process" qsTypeId="urn:microsoft.com/office/officeart/2005/8/quickstyle/simple5" qsCatId="simple" csTypeId="urn:microsoft.com/office/officeart/2005/8/colors/accent0_2" csCatId="mainScheme" phldr="1"/>
      <dgm:spPr/>
    </dgm:pt>
    <dgm:pt modelId="{22AF0441-0A36-4826-84AD-8818B6C2B0D6}">
      <dgm:prSet phldrT="[Texte]" custT="1"/>
      <dgm:spPr/>
      <dgm:t>
        <a:bodyPr/>
        <a:lstStyle/>
        <a:p>
          <a:r>
            <a:rPr lang="en-US" sz="1400" noProof="0" dirty="0" smtClean="0">
              <a:solidFill>
                <a:srgbClr val="2B3441"/>
              </a:solidFill>
              <a:latin typeface="Source Han Sans SC"/>
            </a:rPr>
            <a:t>Development</a:t>
          </a:r>
          <a:endParaRPr lang="en-US" sz="1400" noProof="0" dirty="0">
            <a:solidFill>
              <a:srgbClr val="2B3441"/>
            </a:solidFill>
            <a:latin typeface="Source Han Sans SC"/>
          </a:endParaRPr>
        </a:p>
      </dgm:t>
    </dgm:pt>
    <dgm:pt modelId="{FC129531-2556-4BCD-96BD-E95DED58D9BC}" type="parTrans" cxnId="{5295F787-AF42-429E-AE77-F336A1EC053A}">
      <dgm:prSet/>
      <dgm:spPr/>
      <dgm:t>
        <a:bodyPr/>
        <a:lstStyle/>
        <a:p>
          <a:endParaRPr lang="en-US" sz="1400" noProof="0" dirty="0">
            <a:solidFill>
              <a:srgbClr val="2B3441"/>
            </a:solidFill>
            <a:latin typeface="Source Han Sans SC"/>
          </a:endParaRPr>
        </a:p>
      </dgm:t>
    </dgm:pt>
    <dgm:pt modelId="{C23D9E50-955E-426D-84A1-A244EAA79C2C}" type="sibTrans" cxnId="{5295F787-AF42-429E-AE77-F336A1EC053A}">
      <dgm:prSet/>
      <dgm:spPr/>
      <dgm:t>
        <a:bodyPr/>
        <a:lstStyle/>
        <a:p>
          <a:endParaRPr lang="en-US" sz="1400" noProof="0" dirty="0">
            <a:solidFill>
              <a:srgbClr val="2B3441"/>
            </a:solidFill>
            <a:latin typeface="Source Han Sans SC"/>
          </a:endParaRPr>
        </a:p>
      </dgm:t>
    </dgm:pt>
    <dgm:pt modelId="{CD71F7F7-8865-4DF2-8718-34DFD9515329}">
      <dgm:prSet phldrT="[Texte]" custT="1"/>
      <dgm:spPr/>
      <dgm:t>
        <a:bodyPr/>
        <a:lstStyle/>
        <a:p>
          <a:r>
            <a:rPr lang="en-US" sz="1400" noProof="0" dirty="0" smtClean="0">
              <a:solidFill>
                <a:srgbClr val="2B3441"/>
              </a:solidFill>
              <a:latin typeface="Source Han Sans SC"/>
            </a:rPr>
            <a:t>Close-term</a:t>
          </a:r>
          <a:endParaRPr lang="en-US" sz="1400" noProof="0" dirty="0">
            <a:solidFill>
              <a:srgbClr val="2B3441"/>
            </a:solidFill>
            <a:latin typeface="Source Han Sans SC"/>
          </a:endParaRPr>
        </a:p>
      </dgm:t>
    </dgm:pt>
    <dgm:pt modelId="{A5407069-4ADF-434E-92FD-B05EC33FE2AA}" type="parTrans" cxnId="{7FE5935E-775D-460E-AC61-8FF2F14B432B}">
      <dgm:prSet/>
      <dgm:spPr/>
      <dgm:t>
        <a:bodyPr/>
        <a:lstStyle/>
        <a:p>
          <a:endParaRPr lang="en-US" sz="1400" noProof="0" dirty="0">
            <a:solidFill>
              <a:srgbClr val="2B3441"/>
            </a:solidFill>
            <a:latin typeface="Source Han Sans SC"/>
          </a:endParaRPr>
        </a:p>
      </dgm:t>
    </dgm:pt>
    <dgm:pt modelId="{BE67A931-A0C8-4953-A681-2FFA05994376}" type="sibTrans" cxnId="{7FE5935E-775D-460E-AC61-8FF2F14B432B}">
      <dgm:prSet/>
      <dgm:spPr/>
      <dgm:t>
        <a:bodyPr/>
        <a:lstStyle/>
        <a:p>
          <a:endParaRPr lang="en-US" sz="1400" noProof="0" dirty="0">
            <a:solidFill>
              <a:srgbClr val="2B3441"/>
            </a:solidFill>
            <a:latin typeface="Source Han Sans SC"/>
          </a:endParaRPr>
        </a:p>
      </dgm:t>
    </dgm:pt>
    <dgm:pt modelId="{31188020-FB94-4385-9CB8-8FF4276D101E}" type="pres">
      <dgm:prSet presAssocID="{BDB70F1B-6CF0-409F-B5CB-AA43ABD10CF9}" presName="Name0" presStyleCnt="0">
        <dgm:presLayoutVars>
          <dgm:dir/>
          <dgm:animLvl val="lvl"/>
          <dgm:resizeHandles val="exact"/>
        </dgm:presLayoutVars>
      </dgm:prSet>
      <dgm:spPr/>
    </dgm:pt>
    <dgm:pt modelId="{9FEF2AC1-39CD-48BA-B3DF-320B40C6D1FC}" type="pres">
      <dgm:prSet presAssocID="{22AF0441-0A36-4826-84AD-8818B6C2B0D6}" presName="parTxOnly" presStyleLbl="node1" presStyleIdx="0" presStyleCnt="2" custScaleY="45759">
        <dgm:presLayoutVars>
          <dgm:chMax val="0"/>
          <dgm:chPref val="0"/>
          <dgm:bulletEnabled val="1"/>
        </dgm:presLayoutVars>
      </dgm:prSet>
      <dgm:spPr/>
      <dgm:t>
        <a:bodyPr/>
        <a:lstStyle/>
        <a:p>
          <a:endParaRPr lang="fr-FR"/>
        </a:p>
      </dgm:t>
    </dgm:pt>
    <dgm:pt modelId="{754DFB64-4ECD-453D-B596-AD78DBC52F86}" type="pres">
      <dgm:prSet presAssocID="{C23D9E50-955E-426D-84A1-A244EAA79C2C}" presName="parTxOnlySpace" presStyleCnt="0"/>
      <dgm:spPr/>
    </dgm:pt>
    <dgm:pt modelId="{1ABEF67A-15E3-431E-84B9-65A296C7C95E}" type="pres">
      <dgm:prSet presAssocID="{CD71F7F7-8865-4DF2-8718-34DFD9515329}" presName="parTxOnly" presStyleLbl="node1" presStyleIdx="1" presStyleCnt="2" custScaleY="45759">
        <dgm:presLayoutVars>
          <dgm:chMax val="0"/>
          <dgm:chPref val="0"/>
          <dgm:bulletEnabled val="1"/>
        </dgm:presLayoutVars>
      </dgm:prSet>
      <dgm:spPr/>
      <dgm:t>
        <a:bodyPr/>
        <a:lstStyle/>
        <a:p>
          <a:endParaRPr lang="fr-FR"/>
        </a:p>
      </dgm:t>
    </dgm:pt>
  </dgm:ptLst>
  <dgm:cxnLst>
    <dgm:cxn modelId="{B8C78F24-30EC-4D2B-8AA1-9EBC79E8E39C}" type="presOf" srcId="{BDB70F1B-6CF0-409F-B5CB-AA43ABD10CF9}" destId="{31188020-FB94-4385-9CB8-8FF4276D101E}" srcOrd="0" destOrd="0" presId="urn:microsoft.com/office/officeart/2005/8/layout/chevron1"/>
    <dgm:cxn modelId="{7FE5935E-775D-460E-AC61-8FF2F14B432B}" srcId="{BDB70F1B-6CF0-409F-B5CB-AA43ABD10CF9}" destId="{CD71F7F7-8865-4DF2-8718-34DFD9515329}" srcOrd="1" destOrd="0" parTransId="{A5407069-4ADF-434E-92FD-B05EC33FE2AA}" sibTransId="{BE67A931-A0C8-4953-A681-2FFA05994376}"/>
    <dgm:cxn modelId="{CAD91A1F-905D-48E4-AF9A-9E7B79824BEF}" type="presOf" srcId="{22AF0441-0A36-4826-84AD-8818B6C2B0D6}" destId="{9FEF2AC1-39CD-48BA-B3DF-320B40C6D1FC}" srcOrd="0" destOrd="0" presId="urn:microsoft.com/office/officeart/2005/8/layout/chevron1"/>
    <dgm:cxn modelId="{42DA9CED-9586-49F9-AB5F-32E5A534479C}" type="presOf" srcId="{CD71F7F7-8865-4DF2-8718-34DFD9515329}" destId="{1ABEF67A-15E3-431E-84B9-65A296C7C95E}" srcOrd="0" destOrd="0" presId="urn:microsoft.com/office/officeart/2005/8/layout/chevron1"/>
    <dgm:cxn modelId="{5295F787-AF42-429E-AE77-F336A1EC053A}" srcId="{BDB70F1B-6CF0-409F-B5CB-AA43ABD10CF9}" destId="{22AF0441-0A36-4826-84AD-8818B6C2B0D6}" srcOrd="0" destOrd="0" parTransId="{FC129531-2556-4BCD-96BD-E95DED58D9BC}" sibTransId="{C23D9E50-955E-426D-84A1-A244EAA79C2C}"/>
    <dgm:cxn modelId="{AA3A3FEF-7635-4D22-B6AE-C1AACD4AC46D}" type="presParOf" srcId="{31188020-FB94-4385-9CB8-8FF4276D101E}" destId="{9FEF2AC1-39CD-48BA-B3DF-320B40C6D1FC}" srcOrd="0" destOrd="0" presId="urn:microsoft.com/office/officeart/2005/8/layout/chevron1"/>
    <dgm:cxn modelId="{F88D476A-0672-43A9-B3BB-5D73877DF47E}" type="presParOf" srcId="{31188020-FB94-4385-9CB8-8FF4276D101E}" destId="{754DFB64-4ECD-453D-B596-AD78DBC52F86}" srcOrd="1" destOrd="0" presId="urn:microsoft.com/office/officeart/2005/8/layout/chevron1"/>
    <dgm:cxn modelId="{645DF566-8D64-4CC3-8D09-AEAFF7A4B58B}" type="presParOf" srcId="{31188020-FB94-4385-9CB8-8FF4276D101E}" destId="{1ABEF67A-15E3-431E-84B9-65A296C7C95E}" srcOrd="2" destOrd="0" presId="urn:microsoft.com/office/officeart/2005/8/layout/chevron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04612B-4DD7-432A-B446-296E11D35D18}" type="doc">
      <dgm:prSet loTypeId="urn:microsoft.com/office/officeart/2005/8/layout/pyramid3" loCatId="pyramid" qsTypeId="urn:microsoft.com/office/officeart/2005/8/quickstyle/simple1" qsCatId="simple" csTypeId="urn:microsoft.com/office/officeart/2005/8/colors/accent3_5" csCatId="accent3" phldr="1"/>
      <dgm:spPr/>
    </dgm:pt>
    <dgm:pt modelId="{4B3D2AF2-16B9-4806-A481-89A8C566C641}">
      <dgm:prSet phldrT="[Texte]" custT="1"/>
      <dgm:spPr/>
      <dgm:t>
        <a:bodyPr anchor="ctr"/>
        <a:lstStyle/>
        <a:p>
          <a:r>
            <a:rPr lang="en-US" sz="1400" noProof="0" dirty="0" smtClean="0">
              <a:latin typeface="Source Han Sans SC"/>
              <a:cs typeface="Times New Roman" panose="02020603050405020304" pitchFamily="18" charset="0"/>
            </a:rPr>
            <a:t>META (Foundational - Top-level – Upper) Ontologies</a:t>
          </a:r>
          <a:endParaRPr lang="en-US" sz="1400" noProof="0" dirty="0">
            <a:latin typeface="Source Han Sans SC"/>
            <a:cs typeface="Times New Roman" panose="02020603050405020304" pitchFamily="18" charset="0"/>
          </a:endParaRPr>
        </a:p>
      </dgm:t>
    </dgm:pt>
    <dgm:pt modelId="{FEC14634-A679-42D2-9333-E3E4E0FF3D08}" type="parTrans" cxnId="{7CC754AC-9CF3-49E3-B30F-DB795B62C6F9}">
      <dgm:prSet/>
      <dgm:spPr/>
      <dgm:t>
        <a:bodyPr/>
        <a:lstStyle/>
        <a:p>
          <a:endParaRPr lang="en-US" sz="1400" noProof="0" dirty="0">
            <a:latin typeface="Source Han Sans SC"/>
          </a:endParaRPr>
        </a:p>
      </dgm:t>
    </dgm:pt>
    <dgm:pt modelId="{F0ACB45F-EFF2-4039-B366-1614506C54BE}" type="sibTrans" cxnId="{7CC754AC-9CF3-49E3-B30F-DB795B62C6F9}">
      <dgm:prSet/>
      <dgm:spPr/>
      <dgm:t>
        <a:bodyPr/>
        <a:lstStyle/>
        <a:p>
          <a:endParaRPr lang="en-US" sz="1400" noProof="0" dirty="0">
            <a:latin typeface="Source Han Sans SC"/>
          </a:endParaRPr>
        </a:p>
      </dgm:t>
    </dgm:pt>
    <dgm:pt modelId="{B2608D3A-37D9-434A-8E2F-946A2C540D11}">
      <dgm:prSet phldrT="[Texte]" custT="1"/>
      <dgm:spPr/>
      <dgm:t>
        <a:bodyPr anchor="ctr"/>
        <a:lstStyle/>
        <a:p>
          <a:r>
            <a:rPr lang="en-US" sz="1400" noProof="0" dirty="0" smtClean="0">
              <a:latin typeface="Source Han Sans SC"/>
              <a:cs typeface="Times New Roman" panose="02020603050405020304" pitchFamily="18" charset="0"/>
            </a:rPr>
            <a:t>Mid-level Ontologies</a:t>
          </a:r>
          <a:endParaRPr lang="en-US" sz="1400" noProof="0" dirty="0">
            <a:latin typeface="Source Han Sans SC"/>
            <a:cs typeface="Times New Roman" panose="02020603050405020304" pitchFamily="18" charset="0"/>
          </a:endParaRPr>
        </a:p>
      </dgm:t>
    </dgm:pt>
    <dgm:pt modelId="{39BAB8AF-E1CF-47CF-89C7-34A7C1EA369D}" type="parTrans" cxnId="{84DBC6AA-48F1-422A-B16B-957E0C7DBD15}">
      <dgm:prSet/>
      <dgm:spPr/>
      <dgm:t>
        <a:bodyPr/>
        <a:lstStyle/>
        <a:p>
          <a:endParaRPr lang="en-US" sz="1400" noProof="0" dirty="0">
            <a:latin typeface="Source Han Sans SC"/>
          </a:endParaRPr>
        </a:p>
      </dgm:t>
    </dgm:pt>
    <dgm:pt modelId="{538F4F03-2A83-4CC7-B0B7-DB3E9920D948}" type="sibTrans" cxnId="{84DBC6AA-48F1-422A-B16B-957E0C7DBD15}">
      <dgm:prSet/>
      <dgm:spPr/>
      <dgm:t>
        <a:bodyPr/>
        <a:lstStyle/>
        <a:p>
          <a:endParaRPr lang="en-US" sz="1400" noProof="0" dirty="0">
            <a:latin typeface="Source Han Sans SC"/>
          </a:endParaRPr>
        </a:p>
      </dgm:t>
    </dgm:pt>
    <dgm:pt modelId="{83D8D398-4500-4114-9ECB-F899306921E9}">
      <dgm:prSet phldrT="[Texte]" custT="1"/>
      <dgm:spPr/>
      <dgm:t>
        <a:bodyPr anchor="ctr"/>
        <a:lstStyle/>
        <a:p>
          <a:r>
            <a:rPr lang="en-US" sz="1400" noProof="0" dirty="0" smtClean="0">
              <a:latin typeface="Source Han Sans SC"/>
              <a:cs typeface="Times New Roman" panose="02020603050405020304" pitchFamily="18" charset="0"/>
            </a:rPr>
            <a:t>Core ontologies</a:t>
          </a:r>
          <a:endParaRPr lang="en-US" sz="1400" noProof="0" dirty="0">
            <a:latin typeface="Source Han Sans SC"/>
            <a:cs typeface="Times New Roman" panose="02020603050405020304" pitchFamily="18" charset="0"/>
          </a:endParaRPr>
        </a:p>
      </dgm:t>
    </dgm:pt>
    <dgm:pt modelId="{F868AFEA-BD2F-43EE-8DCB-C8FEA5D50905}" type="parTrans" cxnId="{D23723F4-CA6B-4EDB-8761-A90AA892BE2A}">
      <dgm:prSet/>
      <dgm:spPr/>
      <dgm:t>
        <a:bodyPr/>
        <a:lstStyle/>
        <a:p>
          <a:endParaRPr lang="en-US" sz="1400" noProof="0" dirty="0">
            <a:latin typeface="Source Han Sans SC"/>
          </a:endParaRPr>
        </a:p>
      </dgm:t>
    </dgm:pt>
    <dgm:pt modelId="{27AD58F5-CC13-4E5C-A1B9-15D4584DBBE3}" type="sibTrans" cxnId="{D23723F4-CA6B-4EDB-8761-A90AA892BE2A}">
      <dgm:prSet/>
      <dgm:spPr/>
      <dgm:t>
        <a:bodyPr/>
        <a:lstStyle/>
        <a:p>
          <a:endParaRPr lang="en-US" sz="1400" noProof="0" dirty="0">
            <a:latin typeface="Source Han Sans SC"/>
          </a:endParaRPr>
        </a:p>
      </dgm:t>
    </dgm:pt>
    <dgm:pt modelId="{28EEA3FD-DB44-4110-AA00-2FB9CD2B4216}">
      <dgm:prSet phldrT="[Texte]" custT="1"/>
      <dgm:spPr/>
      <dgm:t>
        <a:bodyPr anchor="ctr"/>
        <a:lstStyle/>
        <a:p>
          <a:r>
            <a:rPr lang="en-US" sz="1400" noProof="0" dirty="0" smtClean="0">
              <a:latin typeface="Source Han Sans SC"/>
              <a:cs typeface="Times New Roman" panose="02020603050405020304" pitchFamily="18" charset="0"/>
            </a:rPr>
            <a:t>Domain/Task Ontologies</a:t>
          </a:r>
          <a:endParaRPr lang="en-US" sz="1400" noProof="0" dirty="0">
            <a:latin typeface="Source Han Sans SC"/>
            <a:cs typeface="Times New Roman" panose="02020603050405020304" pitchFamily="18" charset="0"/>
          </a:endParaRPr>
        </a:p>
      </dgm:t>
    </dgm:pt>
    <dgm:pt modelId="{150988BC-85AE-4F0D-AEA0-92297ECE6733}" type="parTrans" cxnId="{FA4EE32A-FEF6-4A91-A297-A2BBED15D0F4}">
      <dgm:prSet/>
      <dgm:spPr/>
      <dgm:t>
        <a:bodyPr/>
        <a:lstStyle/>
        <a:p>
          <a:endParaRPr lang="en-US" sz="1400" noProof="0" dirty="0">
            <a:latin typeface="Source Han Sans SC"/>
          </a:endParaRPr>
        </a:p>
      </dgm:t>
    </dgm:pt>
    <dgm:pt modelId="{120D4874-70CC-4FD4-8AE6-80F8A7DCF91A}" type="sibTrans" cxnId="{FA4EE32A-FEF6-4A91-A297-A2BBED15D0F4}">
      <dgm:prSet/>
      <dgm:spPr/>
      <dgm:t>
        <a:bodyPr/>
        <a:lstStyle/>
        <a:p>
          <a:endParaRPr lang="en-US" sz="1400" noProof="0" dirty="0">
            <a:latin typeface="Source Han Sans SC"/>
          </a:endParaRPr>
        </a:p>
      </dgm:t>
    </dgm:pt>
    <dgm:pt modelId="{B6A10B94-2CC3-49B9-A0ED-1C8512A5E505}">
      <dgm:prSet phldrT="[Texte]" custT="1"/>
      <dgm:spPr/>
      <dgm:t>
        <a:bodyPr anchor="t"/>
        <a:lstStyle/>
        <a:p>
          <a:r>
            <a:rPr lang="en-US" sz="1400" noProof="0" dirty="0" smtClean="0">
              <a:latin typeface="Source Han Sans SC"/>
              <a:cs typeface="Times New Roman" panose="02020603050405020304" pitchFamily="18" charset="0"/>
            </a:rPr>
            <a:t>Application Ontologies</a:t>
          </a:r>
          <a:endParaRPr lang="en-US" sz="1400" noProof="0" dirty="0">
            <a:latin typeface="Source Han Sans SC"/>
            <a:cs typeface="Times New Roman" panose="02020603050405020304" pitchFamily="18" charset="0"/>
          </a:endParaRPr>
        </a:p>
      </dgm:t>
    </dgm:pt>
    <dgm:pt modelId="{D2A81243-A52B-49CD-8CC7-BC65B5875600}" type="parTrans" cxnId="{84F514AC-308B-41BC-8E3E-E889754AA73F}">
      <dgm:prSet/>
      <dgm:spPr/>
      <dgm:t>
        <a:bodyPr/>
        <a:lstStyle/>
        <a:p>
          <a:endParaRPr lang="en-US" sz="1400" noProof="0" dirty="0">
            <a:latin typeface="Source Han Sans SC"/>
          </a:endParaRPr>
        </a:p>
      </dgm:t>
    </dgm:pt>
    <dgm:pt modelId="{457D749D-DFE9-45A1-A41C-ED8AF3169ECD}" type="sibTrans" cxnId="{84F514AC-308B-41BC-8E3E-E889754AA73F}">
      <dgm:prSet/>
      <dgm:spPr/>
      <dgm:t>
        <a:bodyPr/>
        <a:lstStyle/>
        <a:p>
          <a:endParaRPr lang="en-US" sz="1400" noProof="0" dirty="0">
            <a:latin typeface="Source Han Sans SC"/>
          </a:endParaRPr>
        </a:p>
      </dgm:t>
    </dgm:pt>
    <dgm:pt modelId="{DE6AA5C1-2406-4DAB-BC1A-E91F89207445}" type="pres">
      <dgm:prSet presAssocID="{AE04612B-4DD7-432A-B446-296E11D35D18}" presName="Name0" presStyleCnt="0">
        <dgm:presLayoutVars>
          <dgm:dir/>
          <dgm:animLvl val="lvl"/>
          <dgm:resizeHandles val="exact"/>
        </dgm:presLayoutVars>
      </dgm:prSet>
      <dgm:spPr/>
    </dgm:pt>
    <dgm:pt modelId="{6F076F63-9091-4119-8FED-22D92EB8FD4D}" type="pres">
      <dgm:prSet presAssocID="{4B3D2AF2-16B9-4806-A481-89A8C566C641}" presName="Name8" presStyleCnt="0"/>
      <dgm:spPr/>
    </dgm:pt>
    <dgm:pt modelId="{4FBF552E-4D3A-451D-B9A7-A490FE02B442}" type="pres">
      <dgm:prSet presAssocID="{4B3D2AF2-16B9-4806-A481-89A8C566C641}" presName="level" presStyleLbl="node1" presStyleIdx="0" presStyleCnt="5">
        <dgm:presLayoutVars>
          <dgm:chMax val="1"/>
          <dgm:bulletEnabled val="1"/>
        </dgm:presLayoutVars>
      </dgm:prSet>
      <dgm:spPr/>
      <dgm:t>
        <a:bodyPr/>
        <a:lstStyle/>
        <a:p>
          <a:endParaRPr lang="fr-FR"/>
        </a:p>
      </dgm:t>
    </dgm:pt>
    <dgm:pt modelId="{FB8DFAE9-EADB-4030-8E89-767F5775981C}" type="pres">
      <dgm:prSet presAssocID="{4B3D2AF2-16B9-4806-A481-89A8C566C641}" presName="levelTx" presStyleLbl="revTx" presStyleIdx="0" presStyleCnt="0">
        <dgm:presLayoutVars>
          <dgm:chMax val="1"/>
          <dgm:bulletEnabled val="1"/>
        </dgm:presLayoutVars>
      </dgm:prSet>
      <dgm:spPr/>
      <dgm:t>
        <a:bodyPr/>
        <a:lstStyle/>
        <a:p>
          <a:endParaRPr lang="fr-FR"/>
        </a:p>
      </dgm:t>
    </dgm:pt>
    <dgm:pt modelId="{8D77F9EF-ECB8-42A9-A336-A8F261ADD430}" type="pres">
      <dgm:prSet presAssocID="{B2608D3A-37D9-434A-8E2F-946A2C540D11}" presName="Name8" presStyleCnt="0"/>
      <dgm:spPr/>
    </dgm:pt>
    <dgm:pt modelId="{24C549E8-EE7F-4ECC-8770-EE855DBE8DC6}" type="pres">
      <dgm:prSet presAssocID="{B2608D3A-37D9-434A-8E2F-946A2C540D11}" presName="level" presStyleLbl="node1" presStyleIdx="1" presStyleCnt="5">
        <dgm:presLayoutVars>
          <dgm:chMax val="1"/>
          <dgm:bulletEnabled val="1"/>
        </dgm:presLayoutVars>
      </dgm:prSet>
      <dgm:spPr/>
      <dgm:t>
        <a:bodyPr/>
        <a:lstStyle/>
        <a:p>
          <a:endParaRPr lang="fr-FR"/>
        </a:p>
      </dgm:t>
    </dgm:pt>
    <dgm:pt modelId="{856E4BB1-CB4D-4858-ABFA-198E5A909F73}" type="pres">
      <dgm:prSet presAssocID="{B2608D3A-37D9-434A-8E2F-946A2C540D11}" presName="levelTx" presStyleLbl="revTx" presStyleIdx="0" presStyleCnt="0">
        <dgm:presLayoutVars>
          <dgm:chMax val="1"/>
          <dgm:bulletEnabled val="1"/>
        </dgm:presLayoutVars>
      </dgm:prSet>
      <dgm:spPr/>
      <dgm:t>
        <a:bodyPr/>
        <a:lstStyle/>
        <a:p>
          <a:endParaRPr lang="fr-FR"/>
        </a:p>
      </dgm:t>
    </dgm:pt>
    <dgm:pt modelId="{718FA1B5-7A7B-4485-A8C9-E87A547101AC}" type="pres">
      <dgm:prSet presAssocID="{83D8D398-4500-4114-9ECB-F899306921E9}" presName="Name8" presStyleCnt="0"/>
      <dgm:spPr/>
    </dgm:pt>
    <dgm:pt modelId="{09878A53-80FD-4D75-8150-88B9E48E0C9B}" type="pres">
      <dgm:prSet presAssocID="{83D8D398-4500-4114-9ECB-F899306921E9}" presName="level" presStyleLbl="node1" presStyleIdx="2" presStyleCnt="5">
        <dgm:presLayoutVars>
          <dgm:chMax val="1"/>
          <dgm:bulletEnabled val="1"/>
        </dgm:presLayoutVars>
      </dgm:prSet>
      <dgm:spPr/>
      <dgm:t>
        <a:bodyPr/>
        <a:lstStyle/>
        <a:p>
          <a:endParaRPr lang="fr-FR"/>
        </a:p>
      </dgm:t>
    </dgm:pt>
    <dgm:pt modelId="{20693F91-AF9C-4A45-BC06-D93A8781D82F}" type="pres">
      <dgm:prSet presAssocID="{83D8D398-4500-4114-9ECB-F899306921E9}" presName="levelTx" presStyleLbl="revTx" presStyleIdx="0" presStyleCnt="0">
        <dgm:presLayoutVars>
          <dgm:chMax val="1"/>
          <dgm:bulletEnabled val="1"/>
        </dgm:presLayoutVars>
      </dgm:prSet>
      <dgm:spPr/>
      <dgm:t>
        <a:bodyPr/>
        <a:lstStyle/>
        <a:p>
          <a:endParaRPr lang="fr-FR"/>
        </a:p>
      </dgm:t>
    </dgm:pt>
    <dgm:pt modelId="{27649ECD-A326-4556-B2C7-E6BC86D1F65F}" type="pres">
      <dgm:prSet presAssocID="{28EEA3FD-DB44-4110-AA00-2FB9CD2B4216}" presName="Name8" presStyleCnt="0"/>
      <dgm:spPr/>
    </dgm:pt>
    <dgm:pt modelId="{D0C7D73A-B13E-4184-9CED-29E73B040175}" type="pres">
      <dgm:prSet presAssocID="{28EEA3FD-DB44-4110-AA00-2FB9CD2B4216}" presName="level" presStyleLbl="node1" presStyleIdx="3" presStyleCnt="5">
        <dgm:presLayoutVars>
          <dgm:chMax val="1"/>
          <dgm:bulletEnabled val="1"/>
        </dgm:presLayoutVars>
      </dgm:prSet>
      <dgm:spPr/>
      <dgm:t>
        <a:bodyPr/>
        <a:lstStyle/>
        <a:p>
          <a:endParaRPr lang="fr-FR"/>
        </a:p>
      </dgm:t>
    </dgm:pt>
    <dgm:pt modelId="{4EDA8E0D-AC55-4123-A3E1-56836C640814}" type="pres">
      <dgm:prSet presAssocID="{28EEA3FD-DB44-4110-AA00-2FB9CD2B4216}" presName="levelTx" presStyleLbl="revTx" presStyleIdx="0" presStyleCnt="0">
        <dgm:presLayoutVars>
          <dgm:chMax val="1"/>
          <dgm:bulletEnabled val="1"/>
        </dgm:presLayoutVars>
      </dgm:prSet>
      <dgm:spPr/>
      <dgm:t>
        <a:bodyPr/>
        <a:lstStyle/>
        <a:p>
          <a:endParaRPr lang="fr-FR"/>
        </a:p>
      </dgm:t>
    </dgm:pt>
    <dgm:pt modelId="{EC03165F-B3B3-41D7-BBDA-F341336FD619}" type="pres">
      <dgm:prSet presAssocID="{B6A10B94-2CC3-49B9-A0ED-1C8512A5E505}" presName="Name8" presStyleCnt="0"/>
      <dgm:spPr/>
    </dgm:pt>
    <dgm:pt modelId="{91725C79-4F58-4A63-A39B-48D91F9FBC6F}" type="pres">
      <dgm:prSet presAssocID="{B6A10B94-2CC3-49B9-A0ED-1C8512A5E505}" presName="level" presStyleLbl="node1" presStyleIdx="4" presStyleCnt="5" custScaleY="160883">
        <dgm:presLayoutVars>
          <dgm:chMax val="1"/>
          <dgm:bulletEnabled val="1"/>
        </dgm:presLayoutVars>
      </dgm:prSet>
      <dgm:spPr/>
      <dgm:t>
        <a:bodyPr/>
        <a:lstStyle/>
        <a:p>
          <a:endParaRPr lang="fr-FR"/>
        </a:p>
      </dgm:t>
    </dgm:pt>
    <dgm:pt modelId="{AF9B06FC-2846-4F50-8FBD-2EF417BDC94B}" type="pres">
      <dgm:prSet presAssocID="{B6A10B94-2CC3-49B9-A0ED-1C8512A5E505}" presName="levelTx" presStyleLbl="revTx" presStyleIdx="0" presStyleCnt="0">
        <dgm:presLayoutVars>
          <dgm:chMax val="1"/>
          <dgm:bulletEnabled val="1"/>
        </dgm:presLayoutVars>
      </dgm:prSet>
      <dgm:spPr/>
      <dgm:t>
        <a:bodyPr/>
        <a:lstStyle/>
        <a:p>
          <a:endParaRPr lang="fr-FR"/>
        </a:p>
      </dgm:t>
    </dgm:pt>
  </dgm:ptLst>
  <dgm:cxnLst>
    <dgm:cxn modelId="{586DD07D-027D-4B7F-AFF5-558AE90943E8}" type="presOf" srcId="{83D8D398-4500-4114-9ECB-F899306921E9}" destId="{20693F91-AF9C-4A45-BC06-D93A8781D82F}" srcOrd="1" destOrd="0" presId="urn:microsoft.com/office/officeart/2005/8/layout/pyramid3"/>
    <dgm:cxn modelId="{956B7F1F-9EF9-45D5-AD60-192FEB6FBEEC}" type="presOf" srcId="{4B3D2AF2-16B9-4806-A481-89A8C566C641}" destId="{4FBF552E-4D3A-451D-B9A7-A490FE02B442}" srcOrd="0" destOrd="0" presId="urn:microsoft.com/office/officeart/2005/8/layout/pyramid3"/>
    <dgm:cxn modelId="{3CE5330C-0929-4622-8F66-74EFD012AE56}" type="presOf" srcId="{B6A10B94-2CC3-49B9-A0ED-1C8512A5E505}" destId="{91725C79-4F58-4A63-A39B-48D91F9FBC6F}" srcOrd="0" destOrd="0" presId="urn:microsoft.com/office/officeart/2005/8/layout/pyramid3"/>
    <dgm:cxn modelId="{8BF56BDC-5086-46C6-B6A0-D4C4CE67BBA7}" type="presOf" srcId="{83D8D398-4500-4114-9ECB-F899306921E9}" destId="{09878A53-80FD-4D75-8150-88B9E48E0C9B}" srcOrd="0" destOrd="0" presId="urn:microsoft.com/office/officeart/2005/8/layout/pyramid3"/>
    <dgm:cxn modelId="{D23723F4-CA6B-4EDB-8761-A90AA892BE2A}" srcId="{AE04612B-4DD7-432A-B446-296E11D35D18}" destId="{83D8D398-4500-4114-9ECB-F899306921E9}" srcOrd="2" destOrd="0" parTransId="{F868AFEA-BD2F-43EE-8DCB-C8FEA5D50905}" sibTransId="{27AD58F5-CC13-4E5C-A1B9-15D4584DBBE3}"/>
    <dgm:cxn modelId="{FA4EE32A-FEF6-4A91-A297-A2BBED15D0F4}" srcId="{AE04612B-4DD7-432A-B446-296E11D35D18}" destId="{28EEA3FD-DB44-4110-AA00-2FB9CD2B4216}" srcOrd="3" destOrd="0" parTransId="{150988BC-85AE-4F0D-AEA0-92297ECE6733}" sibTransId="{120D4874-70CC-4FD4-8AE6-80F8A7DCF91A}"/>
    <dgm:cxn modelId="{84F514AC-308B-41BC-8E3E-E889754AA73F}" srcId="{AE04612B-4DD7-432A-B446-296E11D35D18}" destId="{B6A10B94-2CC3-49B9-A0ED-1C8512A5E505}" srcOrd="4" destOrd="0" parTransId="{D2A81243-A52B-49CD-8CC7-BC65B5875600}" sibTransId="{457D749D-DFE9-45A1-A41C-ED8AF3169ECD}"/>
    <dgm:cxn modelId="{6B8F11A3-59F2-4A45-8436-DA44CCED4D3A}" type="presOf" srcId="{28EEA3FD-DB44-4110-AA00-2FB9CD2B4216}" destId="{4EDA8E0D-AC55-4123-A3E1-56836C640814}" srcOrd="1" destOrd="0" presId="urn:microsoft.com/office/officeart/2005/8/layout/pyramid3"/>
    <dgm:cxn modelId="{AF92591B-8451-4C47-96F8-57CAFFDA4754}" type="presOf" srcId="{B6A10B94-2CC3-49B9-A0ED-1C8512A5E505}" destId="{AF9B06FC-2846-4F50-8FBD-2EF417BDC94B}" srcOrd="1" destOrd="0" presId="urn:microsoft.com/office/officeart/2005/8/layout/pyramid3"/>
    <dgm:cxn modelId="{1A1F6533-BF2A-4F44-B76E-45A14B97E98E}" type="presOf" srcId="{B2608D3A-37D9-434A-8E2F-946A2C540D11}" destId="{856E4BB1-CB4D-4858-ABFA-198E5A909F73}" srcOrd="1" destOrd="0" presId="urn:microsoft.com/office/officeart/2005/8/layout/pyramid3"/>
    <dgm:cxn modelId="{7CC754AC-9CF3-49E3-B30F-DB795B62C6F9}" srcId="{AE04612B-4DD7-432A-B446-296E11D35D18}" destId="{4B3D2AF2-16B9-4806-A481-89A8C566C641}" srcOrd="0" destOrd="0" parTransId="{FEC14634-A679-42D2-9333-E3E4E0FF3D08}" sibTransId="{F0ACB45F-EFF2-4039-B366-1614506C54BE}"/>
    <dgm:cxn modelId="{84DBC6AA-48F1-422A-B16B-957E0C7DBD15}" srcId="{AE04612B-4DD7-432A-B446-296E11D35D18}" destId="{B2608D3A-37D9-434A-8E2F-946A2C540D11}" srcOrd="1" destOrd="0" parTransId="{39BAB8AF-E1CF-47CF-89C7-34A7C1EA369D}" sibTransId="{538F4F03-2A83-4CC7-B0B7-DB3E9920D948}"/>
    <dgm:cxn modelId="{5D417694-D6E7-4CD8-97A6-6D34986E772B}" type="presOf" srcId="{4B3D2AF2-16B9-4806-A481-89A8C566C641}" destId="{FB8DFAE9-EADB-4030-8E89-767F5775981C}" srcOrd="1" destOrd="0" presId="urn:microsoft.com/office/officeart/2005/8/layout/pyramid3"/>
    <dgm:cxn modelId="{FA75C46D-46F8-41A9-8D18-2DCA22088467}" type="presOf" srcId="{28EEA3FD-DB44-4110-AA00-2FB9CD2B4216}" destId="{D0C7D73A-B13E-4184-9CED-29E73B040175}" srcOrd="0" destOrd="0" presId="urn:microsoft.com/office/officeart/2005/8/layout/pyramid3"/>
    <dgm:cxn modelId="{0B7FA87D-9873-42B7-B44C-58104BCC47DF}" type="presOf" srcId="{B2608D3A-37D9-434A-8E2F-946A2C540D11}" destId="{24C549E8-EE7F-4ECC-8770-EE855DBE8DC6}" srcOrd="0" destOrd="0" presId="urn:microsoft.com/office/officeart/2005/8/layout/pyramid3"/>
    <dgm:cxn modelId="{15252834-9C78-4A5D-8659-F1698D9107DD}" type="presOf" srcId="{AE04612B-4DD7-432A-B446-296E11D35D18}" destId="{DE6AA5C1-2406-4DAB-BC1A-E91F89207445}" srcOrd="0" destOrd="0" presId="urn:microsoft.com/office/officeart/2005/8/layout/pyramid3"/>
    <dgm:cxn modelId="{7CDA2BF9-9B2F-4F2F-8782-AE88BA00F41E}" type="presParOf" srcId="{DE6AA5C1-2406-4DAB-BC1A-E91F89207445}" destId="{6F076F63-9091-4119-8FED-22D92EB8FD4D}" srcOrd="0" destOrd="0" presId="urn:microsoft.com/office/officeart/2005/8/layout/pyramid3"/>
    <dgm:cxn modelId="{11B19228-AA94-45E1-AA2E-75DB95E9B7EB}" type="presParOf" srcId="{6F076F63-9091-4119-8FED-22D92EB8FD4D}" destId="{4FBF552E-4D3A-451D-B9A7-A490FE02B442}" srcOrd="0" destOrd="0" presId="urn:microsoft.com/office/officeart/2005/8/layout/pyramid3"/>
    <dgm:cxn modelId="{46F5D956-A3BD-460E-8306-FD9289B2B1B5}" type="presParOf" srcId="{6F076F63-9091-4119-8FED-22D92EB8FD4D}" destId="{FB8DFAE9-EADB-4030-8E89-767F5775981C}" srcOrd="1" destOrd="0" presId="urn:microsoft.com/office/officeart/2005/8/layout/pyramid3"/>
    <dgm:cxn modelId="{4FF499D0-70D8-4EA4-975C-FE9687D47455}" type="presParOf" srcId="{DE6AA5C1-2406-4DAB-BC1A-E91F89207445}" destId="{8D77F9EF-ECB8-42A9-A336-A8F261ADD430}" srcOrd="1" destOrd="0" presId="urn:microsoft.com/office/officeart/2005/8/layout/pyramid3"/>
    <dgm:cxn modelId="{A723C972-BE75-4F71-9A5F-1757AF6741F7}" type="presParOf" srcId="{8D77F9EF-ECB8-42A9-A336-A8F261ADD430}" destId="{24C549E8-EE7F-4ECC-8770-EE855DBE8DC6}" srcOrd="0" destOrd="0" presId="urn:microsoft.com/office/officeart/2005/8/layout/pyramid3"/>
    <dgm:cxn modelId="{1268EBBC-6667-42D2-BD1D-3AC76E182F5C}" type="presParOf" srcId="{8D77F9EF-ECB8-42A9-A336-A8F261ADD430}" destId="{856E4BB1-CB4D-4858-ABFA-198E5A909F73}" srcOrd="1" destOrd="0" presId="urn:microsoft.com/office/officeart/2005/8/layout/pyramid3"/>
    <dgm:cxn modelId="{9D204D8F-CD60-44D3-9630-B7B44A95139C}" type="presParOf" srcId="{DE6AA5C1-2406-4DAB-BC1A-E91F89207445}" destId="{718FA1B5-7A7B-4485-A8C9-E87A547101AC}" srcOrd="2" destOrd="0" presId="urn:microsoft.com/office/officeart/2005/8/layout/pyramid3"/>
    <dgm:cxn modelId="{09738EB7-7FFC-46E5-ADB3-C2C22501FA64}" type="presParOf" srcId="{718FA1B5-7A7B-4485-A8C9-E87A547101AC}" destId="{09878A53-80FD-4D75-8150-88B9E48E0C9B}" srcOrd="0" destOrd="0" presId="urn:microsoft.com/office/officeart/2005/8/layout/pyramid3"/>
    <dgm:cxn modelId="{734E8C4C-3A07-4E01-BFF8-502D5E2D8269}" type="presParOf" srcId="{718FA1B5-7A7B-4485-A8C9-E87A547101AC}" destId="{20693F91-AF9C-4A45-BC06-D93A8781D82F}" srcOrd="1" destOrd="0" presId="urn:microsoft.com/office/officeart/2005/8/layout/pyramid3"/>
    <dgm:cxn modelId="{323EC4EA-81CB-4A7B-A1F4-C69C79B24C8B}" type="presParOf" srcId="{DE6AA5C1-2406-4DAB-BC1A-E91F89207445}" destId="{27649ECD-A326-4556-B2C7-E6BC86D1F65F}" srcOrd="3" destOrd="0" presId="urn:microsoft.com/office/officeart/2005/8/layout/pyramid3"/>
    <dgm:cxn modelId="{B301D659-16CF-418D-9A0A-336A381FE442}" type="presParOf" srcId="{27649ECD-A326-4556-B2C7-E6BC86D1F65F}" destId="{D0C7D73A-B13E-4184-9CED-29E73B040175}" srcOrd="0" destOrd="0" presId="urn:microsoft.com/office/officeart/2005/8/layout/pyramid3"/>
    <dgm:cxn modelId="{CE839925-BF5D-432E-9098-4E6D8746BF75}" type="presParOf" srcId="{27649ECD-A326-4556-B2C7-E6BC86D1F65F}" destId="{4EDA8E0D-AC55-4123-A3E1-56836C640814}" srcOrd="1" destOrd="0" presId="urn:microsoft.com/office/officeart/2005/8/layout/pyramid3"/>
    <dgm:cxn modelId="{6FE60FEA-D954-4570-BE79-464EE569643A}" type="presParOf" srcId="{DE6AA5C1-2406-4DAB-BC1A-E91F89207445}" destId="{EC03165F-B3B3-41D7-BBDA-F341336FD619}" srcOrd="4" destOrd="0" presId="urn:microsoft.com/office/officeart/2005/8/layout/pyramid3"/>
    <dgm:cxn modelId="{89159EC4-1D6F-42DB-A7BC-B5E6B916A988}" type="presParOf" srcId="{EC03165F-B3B3-41D7-BBDA-F341336FD619}" destId="{91725C79-4F58-4A63-A39B-48D91F9FBC6F}" srcOrd="0" destOrd="0" presId="urn:microsoft.com/office/officeart/2005/8/layout/pyramid3"/>
    <dgm:cxn modelId="{AB191044-A3FF-49F5-97E1-94FBF78A03C2}" type="presParOf" srcId="{EC03165F-B3B3-41D7-BBDA-F341336FD619}" destId="{AF9B06FC-2846-4F50-8FBD-2EF417BDC94B}"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04612B-4DD7-432A-B446-296E11D35D18}" type="doc">
      <dgm:prSet loTypeId="urn:microsoft.com/office/officeart/2005/8/layout/pyramid3" loCatId="pyramid" qsTypeId="urn:microsoft.com/office/officeart/2005/8/quickstyle/simple1" qsCatId="simple" csTypeId="urn:microsoft.com/office/officeart/2005/8/colors/accent3_5" csCatId="accent3" phldr="1"/>
      <dgm:spPr/>
    </dgm:pt>
    <dgm:pt modelId="{4B3D2AF2-16B9-4806-A481-89A8C566C641}">
      <dgm:prSet phldrT="[Texte]" custT="1"/>
      <dgm:spPr/>
      <dgm:t>
        <a:bodyPr anchor="ctr"/>
        <a:lstStyle/>
        <a:p>
          <a:r>
            <a:rPr lang="en-US" sz="1400" noProof="0" dirty="0" smtClean="0">
              <a:latin typeface="Source Han Sans SC"/>
              <a:cs typeface="Times New Roman" panose="02020603050405020304" pitchFamily="18" charset="0"/>
            </a:rPr>
            <a:t>META (Foundational - Top-level – Upper) Ontologies</a:t>
          </a:r>
          <a:endParaRPr lang="en-US" sz="1400" noProof="0" dirty="0">
            <a:latin typeface="Source Han Sans SC"/>
            <a:cs typeface="Times New Roman" panose="02020603050405020304" pitchFamily="18" charset="0"/>
          </a:endParaRPr>
        </a:p>
      </dgm:t>
    </dgm:pt>
    <dgm:pt modelId="{FEC14634-A679-42D2-9333-E3E4E0FF3D08}" type="parTrans" cxnId="{7CC754AC-9CF3-49E3-B30F-DB795B62C6F9}">
      <dgm:prSet/>
      <dgm:spPr/>
      <dgm:t>
        <a:bodyPr/>
        <a:lstStyle/>
        <a:p>
          <a:endParaRPr lang="en-US" sz="1400" noProof="0" dirty="0">
            <a:latin typeface="Source Han Sans SC"/>
          </a:endParaRPr>
        </a:p>
      </dgm:t>
    </dgm:pt>
    <dgm:pt modelId="{F0ACB45F-EFF2-4039-B366-1614506C54BE}" type="sibTrans" cxnId="{7CC754AC-9CF3-49E3-B30F-DB795B62C6F9}">
      <dgm:prSet/>
      <dgm:spPr/>
      <dgm:t>
        <a:bodyPr/>
        <a:lstStyle/>
        <a:p>
          <a:endParaRPr lang="en-US" sz="1400" noProof="0" dirty="0">
            <a:latin typeface="Source Han Sans SC"/>
          </a:endParaRPr>
        </a:p>
      </dgm:t>
    </dgm:pt>
    <dgm:pt modelId="{B2608D3A-37D9-434A-8E2F-946A2C540D11}">
      <dgm:prSet phldrT="[Texte]" custT="1"/>
      <dgm:spPr/>
      <dgm:t>
        <a:bodyPr anchor="ctr"/>
        <a:lstStyle/>
        <a:p>
          <a:r>
            <a:rPr lang="en-US" sz="1400" noProof="0" dirty="0" smtClean="0">
              <a:latin typeface="Source Han Sans SC"/>
              <a:cs typeface="Times New Roman" panose="02020603050405020304" pitchFamily="18" charset="0"/>
            </a:rPr>
            <a:t>Mid-level Ontologies</a:t>
          </a:r>
          <a:endParaRPr lang="en-US" sz="1400" noProof="0" dirty="0">
            <a:latin typeface="Source Han Sans SC"/>
            <a:cs typeface="Times New Roman" panose="02020603050405020304" pitchFamily="18" charset="0"/>
          </a:endParaRPr>
        </a:p>
      </dgm:t>
    </dgm:pt>
    <dgm:pt modelId="{39BAB8AF-E1CF-47CF-89C7-34A7C1EA369D}" type="parTrans" cxnId="{84DBC6AA-48F1-422A-B16B-957E0C7DBD15}">
      <dgm:prSet/>
      <dgm:spPr/>
      <dgm:t>
        <a:bodyPr/>
        <a:lstStyle/>
        <a:p>
          <a:endParaRPr lang="en-US" sz="1400" noProof="0" dirty="0">
            <a:latin typeface="Source Han Sans SC"/>
          </a:endParaRPr>
        </a:p>
      </dgm:t>
    </dgm:pt>
    <dgm:pt modelId="{538F4F03-2A83-4CC7-B0B7-DB3E9920D948}" type="sibTrans" cxnId="{84DBC6AA-48F1-422A-B16B-957E0C7DBD15}">
      <dgm:prSet/>
      <dgm:spPr/>
      <dgm:t>
        <a:bodyPr/>
        <a:lstStyle/>
        <a:p>
          <a:endParaRPr lang="en-US" sz="1400" noProof="0" dirty="0">
            <a:latin typeface="Source Han Sans SC"/>
          </a:endParaRPr>
        </a:p>
      </dgm:t>
    </dgm:pt>
    <dgm:pt modelId="{83D8D398-4500-4114-9ECB-F899306921E9}">
      <dgm:prSet phldrT="[Texte]" custT="1"/>
      <dgm:spPr/>
      <dgm:t>
        <a:bodyPr anchor="ctr"/>
        <a:lstStyle/>
        <a:p>
          <a:r>
            <a:rPr lang="en-US" sz="1400" noProof="0" dirty="0" smtClean="0">
              <a:latin typeface="Source Han Sans SC"/>
              <a:cs typeface="Times New Roman" panose="02020603050405020304" pitchFamily="18" charset="0"/>
            </a:rPr>
            <a:t>Core ontologies</a:t>
          </a:r>
          <a:endParaRPr lang="en-US" sz="1400" noProof="0" dirty="0">
            <a:latin typeface="Source Han Sans SC"/>
            <a:cs typeface="Times New Roman" panose="02020603050405020304" pitchFamily="18" charset="0"/>
          </a:endParaRPr>
        </a:p>
      </dgm:t>
    </dgm:pt>
    <dgm:pt modelId="{F868AFEA-BD2F-43EE-8DCB-C8FEA5D50905}" type="parTrans" cxnId="{D23723F4-CA6B-4EDB-8761-A90AA892BE2A}">
      <dgm:prSet/>
      <dgm:spPr/>
      <dgm:t>
        <a:bodyPr/>
        <a:lstStyle/>
        <a:p>
          <a:endParaRPr lang="en-US" sz="1400" noProof="0" dirty="0">
            <a:latin typeface="Source Han Sans SC"/>
          </a:endParaRPr>
        </a:p>
      </dgm:t>
    </dgm:pt>
    <dgm:pt modelId="{27AD58F5-CC13-4E5C-A1B9-15D4584DBBE3}" type="sibTrans" cxnId="{D23723F4-CA6B-4EDB-8761-A90AA892BE2A}">
      <dgm:prSet/>
      <dgm:spPr/>
      <dgm:t>
        <a:bodyPr/>
        <a:lstStyle/>
        <a:p>
          <a:endParaRPr lang="en-US" sz="1400" noProof="0" dirty="0">
            <a:latin typeface="Source Han Sans SC"/>
          </a:endParaRPr>
        </a:p>
      </dgm:t>
    </dgm:pt>
    <dgm:pt modelId="{28EEA3FD-DB44-4110-AA00-2FB9CD2B4216}">
      <dgm:prSet phldrT="[Texte]" custT="1"/>
      <dgm:spPr/>
      <dgm:t>
        <a:bodyPr anchor="ctr"/>
        <a:lstStyle/>
        <a:p>
          <a:r>
            <a:rPr lang="en-US" sz="1400" noProof="0" dirty="0" smtClean="0">
              <a:latin typeface="Source Han Sans SC"/>
              <a:cs typeface="Times New Roman" panose="02020603050405020304" pitchFamily="18" charset="0"/>
            </a:rPr>
            <a:t>Domain/Task Ontologies</a:t>
          </a:r>
          <a:endParaRPr lang="en-US" sz="1400" noProof="0" dirty="0">
            <a:latin typeface="Source Han Sans SC"/>
            <a:cs typeface="Times New Roman" panose="02020603050405020304" pitchFamily="18" charset="0"/>
          </a:endParaRPr>
        </a:p>
      </dgm:t>
    </dgm:pt>
    <dgm:pt modelId="{150988BC-85AE-4F0D-AEA0-92297ECE6733}" type="parTrans" cxnId="{FA4EE32A-FEF6-4A91-A297-A2BBED15D0F4}">
      <dgm:prSet/>
      <dgm:spPr/>
      <dgm:t>
        <a:bodyPr/>
        <a:lstStyle/>
        <a:p>
          <a:endParaRPr lang="en-US" sz="1400" noProof="0" dirty="0">
            <a:latin typeface="Source Han Sans SC"/>
          </a:endParaRPr>
        </a:p>
      </dgm:t>
    </dgm:pt>
    <dgm:pt modelId="{120D4874-70CC-4FD4-8AE6-80F8A7DCF91A}" type="sibTrans" cxnId="{FA4EE32A-FEF6-4A91-A297-A2BBED15D0F4}">
      <dgm:prSet/>
      <dgm:spPr/>
      <dgm:t>
        <a:bodyPr/>
        <a:lstStyle/>
        <a:p>
          <a:endParaRPr lang="en-US" sz="1400" noProof="0" dirty="0">
            <a:latin typeface="Source Han Sans SC"/>
          </a:endParaRPr>
        </a:p>
      </dgm:t>
    </dgm:pt>
    <dgm:pt modelId="{B6A10B94-2CC3-49B9-A0ED-1C8512A5E505}">
      <dgm:prSet phldrT="[Texte]" custT="1"/>
      <dgm:spPr/>
      <dgm:t>
        <a:bodyPr anchor="t"/>
        <a:lstStyle/>
        <a:p>
          <a:r>
            <a:rPr lang="en-US" sz="1400" noProof="0" dirty="0" smtClean="0">
              <a:latin typeface="Source Han Sans SC"/>
              <a:cs typeface="Times New Roman" panose="02020603050405020304" pitchFamily="18" charset="0"/>
            </a:rPr>
            <a:t>Application Ontologies</a:t>
          </a:r>
          <a:endParaRPr lang="en-US" sz="1400" noProof="0" dirty="0">
            <a:latin typeface="Source Han Sans SC"/>
            <a:cs typeface="Times New Roman" panose="02020603050405020304" pitchFamily="18" charset="0"/>
          </a:endParaRPr>
        </a:p>
      </dgm:t>
    </dgm:pt>
    <dgm:pt modelId="{D2A81243-A52B-49CD-8CC7-BC65B5875600}" type="parTrans" cxnId="{84F514AC-308B-41BC-8E3E-E889754AA73F}">
      <dgm:prSet/>
      <dgm:spPr/>
      <dgm:t>
        <a:bodyPr/>
        <a:lstStyle/>
        <a:p>
          <a:endParaRPr lang="en-US" sz="1400" noProof="0" dirty="0">
            <a:latin typeface="Source Han Sans SC"/>
          </a:endParaRPr>
        </a:p>
      </dgm:t>
    </dgm:pt>
    <dgm:pt modelId="{457D749D-DFE9-45A1-A41C-ED8AF3169ECD}" type="sibTrans" cxnId="{84F514AC-308B-41BC-8E3E-E889754AA73F}">
      <dgm:prSet/>
      <dgm:spPr/>
      <dgm:t>
        <a:bodyPr/>
        <a:lstStyle/>
        <a:p>
          <a:endParaRPr lang="en-US" sz="1400" noProof="0" dirty="0">
            <a:latin typeface="Source Han Sans SC"/>
          </a:endParaRPr>
        </a:p>
      </dgm:t>
    </dgm:pt>
    <dgm:pt modelId="{DE6AA5C1-2406-4DAB-BC1A-E91F89207445}" type="pres">
      <dgm:prSet presAssocID="{AE04612B-4DD7-432A-B446-296E11D35D18}" presName="Name0" presStyleCnt="0">
        <dgm:presLayoutVars>
          <dgm:dir/>
          <dgm:animLvl val="lvl"/>
          <dgm:resizeHandles val="exact"/>
        </dgm:presLayoutVars>
      </dgm:prSet>
      <dgm:spPr/>
    </dgm:pt>
    <dgm:pt modelId="{6F076F63-9091-4119-8FED-22D92EB8FD4D}" type="pres">
      <dgm:prSet presAssocID="{4B3D2AF2-16B9-4806-A481-89A8C566C641}" presName="Name8" presStyleCnt="0"/>
      <dgm:spPr/>
    </dgm:pt>
    <dgm:pt modelId="{4FBF552E-4D3A-451D-B9A7-A490FE02B442}" type="pres">
      <dgm:prSet presAssocID="{4B3D2AF2-16B9-4806-A481-89A8C566C641}" presName="level" presStyleLbl="node1" presStyleIdx="0" presStyleCnt="5">
        <dgm:presLayoutVars>
          <dgm:chMax val="1"/>
          <dgm:bulletEnabled val="1"/>
        </dgm:presLayoutVars>
      </dgm:prSet>
      <dgm:spPr/>
      <dgm:t>
        <a:bodyPr/>
        <a:lstStyle/>
        <a:p>
          <a:endParaRPr lang="fr-FR"/>
        </a:p>
      </dgm:t>
    </dgm:pt>
    <dgm:pt modelId="{FB8DFAE9-EADB-4030-8E89-767F5775981C}" type="pres">
      <dgm:prSet presAssocID="{4B3D2AF2-16B9-4806-A481-89A8C566C641}" presName="levelTx" presStyleLbl="revTx" presStyleIdx="0" presStyleCnt="0">
        <dgm:presLayoutVars>
          <dgm:chMax val="1"/>
          <dgm:bulletEnabled val="1"/>
        </dgm:presLayoutVars>
      </dgm:prSet>
      <dgm:spPr/>
      <dgm:t>
        <a:bodyPr/>
        <a:lstStyle/>
        <a:p>
          <a:endParaRPr lang="fr-FR"/>
        </a:p>
      </dgm:t>
    </dgm:pt>
    <dgm:pt modelId="{8D77F9EF-ECB8-42A9-A336-A8F261ADD430}" type="pres">
      <dgm:prSet presAssocID="{B2608D3A-37D9-434A-8E2F-946A2C540D11}" presName="Name8" presStyleCnt="0"/>
      <dgm:spPr/>
    </dgm:pt>
    <dgm:pt modelId="{24C549E8-EE7F-4ECC-8770-EE855DBE8DC6}" type="pres">
      <dgm:prSet presAssocID="{B2608D3A-37D9-434A-8E2F-946A2C540D11}" presName="level" presStyleLbl="node1" presStyleIdx="1" presStyleCnt="5">
        <dgm:presLayoutVars>
          <dgm:chMax val="1"/>
          <dgm:bulletEnabled val="1"/>
        </dgm:presLayoutVars>
      </dgm:prSet>
      <dgm:spPr/>
      <dgm:t>
        <a:bodyPr/>
        <a:lstStyle/>
        <a:p>
          <a:endParaRPr lang="fr-FR"/>
        </a:p>
      </dgm:t>
    </dgm:pt>
    <dgm:pt modelId="{856E4BB1-CB4D-4858-ABFA-198E5A909F73}" type="pres">
      <dgm:prSet presAssocID="{B2608D3A-37D9-434A-8E2F-946A2C540D11}" presName="levelTx" presStyleLbl="revTx" presStyleIdx="0" presStyleCnt="0">
        <dgm:presLayoutVars>
          <dgm:chMax val="1"/>
          <dgm:bulletEnabled val="1"/>
        </dgm:presLayoutVars>
      </dgm:prSet>
      <dgm:spPr/>
      <dgm:t>
        <a:bodyPr/>
        <a:lstStyle/>
        <a:p>
          <a:endParaRPr lang="fr-FR"/>
        </a:p>
      </dgm:t>
    </dgm:pt>
    <dgm:pt modelId="{718FA1B5-7A7B-4485-A8C9-E87A547101AC}" type="pres">
      <dgm:prSet presAssocID="{83D8D398-4500-4114-9ECB-F899306921E9}" presName="Name8" presStyleCnt="0"/>
      <dgm:spPr/>
    </dgm:pt>
    <dgm:pt modelId="{09878A53-80FD-4D75-8150-88B9E48E0C9B}" type="pres">
      <dgm:prSet presAssocID="{83D8D398-4500-4114-9ECB-F899306921E9}" presName="level" presStyleLbl="node1" presStyleIdx="2" presStyleCnt="5">
        <dgm:presLayoutVars>
          <dgm:chMax val="1"/>
          <dgm:bulletEnabled val="1"/>
        </dgm:presLayoutVars>
      </dgm:prSet>
      <dgm:spPr/>
      <dgm:t>
        <a:bodyPr/>
        <a:lstStyle/>
        <a:p>
          <a:endParaRPr lang="fr-FR"/>
        </a:p>
      </dgm:t>
    </dgm:pt>
    <dgm:pt modelId="{20693F91-AF9C-4A45-BC06-D93A8781D82F}" type="pres">
      <dgm:prSet presAssocID="{83D8D398-4500-4114-9ECB-F899306921E9}" presName="levelTx" presStyleLbl="revTx" presStyleIdx="0" presStyleCnt="0">
        <dgm:presLayoutVars>
          <dgm:chMax val="1"/>
          <dgm:bulletEnabled val="1"/>
        </dgm:presLayoutVars>
      </dgm:prSet>
      <dgm:spPr/>
      <dgm:t>
        <a:bodyPr/>
        <a:lstStyle/>
        <a:p>
          <a:endParaRPr lang="fr-FR"/>
        </a:p>
      </dgm:t>
    </dgm:pt>
    <dgm:pt modelId="{27649ECD-A326-4556-B2C7-E6BC86D1F65F}" type="pres">
      <dgm:prSet presAssocID="{28EEA3FD-DB44-4110-AA00-2FB9CD2B4216}" presName="Name8" presStyleCnt="0"/>
      <dgm:spPr/>
    </dgm:pt>
    <dgm:pt modelId="{D0C7D73A-B13E-4184-9CED-29E73B040175}" type="pres">
      <dgm:prSet presAssocID="{28EEA3FD-DB44-4110-AA00-2FB9CD2B4216}" presName="level" presStyleLbl="node1" presStyleIdx="3" presStyleCnt="5">
        <dgm:presLayoutVars>
          <dgm:chMax val="1"/>
          <dgm:bulletEnabled val="1"/>
        </dgm:presLayoutVars>
      </dgm:prSet>
      <dgm:spPr/>
      <dgm:t>
        <a:bodyPr/>
        <a:lstStyle/>
        <a:p>
          <a:endParaRPr lang="fr-FR"/>
        </a:p>
      </dgm:t>
    </dgm:pt>
    <dgm:pt modelId="{4EDA8E0D-AC55-4123-A3E1-56836C640814}" type="pres">
      <dgm:prSet presAssocID="{28EEA3FD-DB44-4110-AA00-2FB9CD2B4216}" presName="levelTx" presStyleLbl="revTx" presStyleIdx="0" presStyleCnt="0">
        <dgm:presLayoutVars>
          <dgm:chMax val="1"/>
          <dgm:bulletEnabled val="1"/>
        </dgm:presLayoutVars>
      </dgm:prSet>
      <dgm:spPr/>
      <dgm:t>
        <a:bodyPr/>
        <a:lstStyle/>
        <a:p>
          <a:endParaRPr lang="fr-FR"/>
        </a:p>
      </dgm:t>
    </dgm:pt>
    <dgm:pt modelId="{EC03165F-B3B3-41D7-BBDA-F341336FD619}" type="pres">
      <dgm:prSet presAssocID="{B6A10B94-2CC3-49B9-A0ED-1C8512A5E505}" presName="Name8" presStyleCnt="0"/>
      <dgm:spPr/>
    </dgm:pt>
    <dgm:pt modelId="{91725C79-4F58-4A63-A39B-48D91F9FBC6F}" type="pres">
      <dgm:prSet presAssocID="{B6A10B94-2CC3-49B9-A0ED-1C8512A5E505}" presName="level" presStyleLbl="node1" presStyleIdx="4" presStyleCnt="5" custScaleY="160883">
        <dgm:presLayoutVars>
          <dgm:chMax val="1"/>
          <dgm:bulletEnabled val="1"/>
        </dgm:presLayoutVars>
      </dgm:prSet>
      <dgm:spPr/>
      <dgm:t>
        <a:bodyPr/>
        <a:lstStyle/>
        <a:p>
          <a:endParaRPr lang="fr-FR"/>
        </a:p>
      </dgm:t>
    </dgm:pt>
    <dgm:pt modelId="{AF9B06FC-2846-4F50-8FBD-2EF417BDC94B}" type="pres">
      <dgm:prSet presAssocID="{B6A10B94-2CC3-49B9-A0ED-1C8512A5E505}" presName="levelTx" presStyleLbl="revTx" presStyleIdx="0" presStyleCnt="0">
        <dgm:presLayoutVars>
          <dgm:chMax val="1"/>
          <dgm:bulletEnabled val="1"/>
        </dgm:presLayoutVars>
      </dgm:prSet>
      <dgm:spPr/>
      <dgm:t>
        <a:bodyPr/>
        <a:lstStyle/>
        <a:p>
          <a:endParaRPr lang="fr-FR"/>
        </a:p>
      </dgm:t>
    </dgm:pt>
  </dgm:ptLst>
  <dgm:cxnLst>
    <dgm:cxn modelId="{586DD07D-027D-4B7F-AFF5-558AE90943E8}" type="presOf" srcId="{83D8D398-4500-4114-9ECB-F899306921E9}" destId="{20693F91-AF9C-4A45-BC06-D93A8781D82F}" srcOrd="1" destOrd="0" presId="urn:microsoft.com/office/officeart/2005/8/layout/pyramid3"/>
    <dgm:cxn modelId="{956B7F1F-9EF9-45D5-AD60-192FEB6FBEEC}" type="presOf" srcId="{4B3D2AF2-16B9-4806-A481-89A8C566C641}" destId="{4FBF552E-4D3A-451D-B9A7-A490FE02B442}" srcOrd="0" destOrd="0" presId="urn:microsoft.com/office/officeart/2005/8/layout/pyramid3"/>
    <dgm:cxn modelId="{3CE5330C-0929-4622-8F66-74EFD012AE56}" type="presOf" srcId="{B6A10B94-2CC3-49B9-A0ED-1C8512A5E505}" destId="{91725C79-4F58-4A63-A39B-48D91F9FBC6F}" srcOrd="0" destOrd="0" presId="urn:microsoft.com/office/officeart/2005/8/layout/pyramid3"/>
    <dgm:cxn modelId="{8BF56BDC-5086-46C6-B6A0-D4C4CE67BBA7}" type="presOf" srcId="{83D8D398-4500-4114-9ECB-F899306921E9}" destId="{09878A53-80FD-4D75-8150-88B9E48E0C9B}" srcOrd="0" destOrd="0" presId="urn:microsoft.com/office/officeart/2005/8/layout/pyramid3"/>
    <dgm:cxn modelId="{D23723F4-CA6B-4EDB-8761-A90AA892BE2A}" srcId="{AE04612B-4DD7-432A-B446-296E11D35D18}" destId="{83D8D398-4500-4114-9ECB-F899306921E9}" srcOrd="2" destOrd="0" parTransId="{F868AFEA-BD2F-43EE-8DCB-C8FEA5D50905}" sibTransId="{27AD58F5-CC13-4E5C-A1B9-15D4584DBBE3}"/>
    <dgm:cxn modelId="{FA4EE32A-FEF6-4A91-A297-A2BBED15D0F4}" srcId="{AE04612B-4DD7-432A-B446-296E11D35D18}" destId="{28EEA3FD-DB44-4110-AA00-2FB9CD2B4216}" srcOrd="3" destOrd="0" parTransId="{150988BC-85AE-4F0D-AEA0-92297ECE6733}" sibTransId="{120D4874-70CC-4FD4-8AE6-80F8A7DCF91A}"/>
    <dgm:cxn modelId="{84F514AC-308B-41BC-8E3E-E889754AA73F}" srcId="{AE04612B-4DD7-432A-B446-296E11D35D18}" destId="{B6A10B94-2CC3-49B9-A0ED-1C8512A5E505}" srcOrd="4" destOrd="0" parTransId="{D2A81243-A52B-49CD-8CC7-BC65B5875600}" sibTransId="{457D749D-DFE9-45A1-A41C-ED8AF3169ECD}"/>
    <dgm:cxn modelId="{6B8F11A3-59F2-4A45-8436-DA44CCED4D3A}" type="presOf" srcId="{28EEA3FD-DB44-4110-AA00-2FB9CD2B4216}" destId="{4EDA8E0D-AC55-4123-A3E1-56836C640814}" srcOrd="1" destOrd="0" presId="urn:microsoft.com/office/officeart/2005/8/layout/pyramid3"/>
    <dgm:cxn modelId="{AF92591B-8451-4C47-96F8-57CAFFDA4754}" type="presOf" srcId="{B6A10B94-2CC3-49B9-A0ED-1C8512A5E505}" destId="{AF9B06FC-2846-4F50-8FBD-2EF417BDC94B}" srcOrd="1" destOrd="0" presId="urn:microsoft.com/office/officeart/2005/8/layout/pyramid3"/>
    <dgm:cxn modelId="{1A1F6533-BF2A-4F44-B76E-45A14B97E98E}" type="presOf" srcId="{B2608D3A-37D9-434A-8E2F-946A2C540D11}" destId="{856E4BB1-CB4D-4858-ABFA-198E5A909F73}" srcOrd="1" destOrd="0" presId="urn:microsoft.com/office/officeart/2005/8/layout/pyramid3"/>
    <dgm:cxn modelId="{7CC754AC-9CF3-49E3-B30F-DB795B62C6F9}" srcId="{AE04612B-4DD7-432A-B446-296E11D35D18}" destId="{4B3D2AF2-16B9-4806-A481-89A8C566C641}" srcOrd="0" destOrd="0" parTransId="{FEC14634-A679-42D2-9333-E3E4E0FF3D08}" sibTransId="{F0ACB45F-EFF2-4039-B366-1614506C54BE}"/>
    <dgm:cxn modelId="{84DBC6AA-48F1-422A-B16B-957E0C7DBD15}" srcId="{AE04612B-4DD7-432A-B446-296E11D35D18}" destId="{B2608D3A-37D9-434A-8E2F-946A2C540D11}" srcOrd="1" destOrd="0" parTransId="{39BAB8AF-E1CF-47CF-89C7-34A7C1EA369D}" sibTransId="{538F4F03-2A83-4CC7-B0B7-DB3E9920D948}"/>
    <dgm:cxn modelId="{5D417694-D6E7-4CD8-97A6-6D34986E772B}" type="presOf" srcId="{4B3D2AF2-16B9-4806-A481-89A8C566C641}" destId="{FB8DFAE9-EADB-4030-8E89-767F5775981C}" srcOrd="1" destOrd="0" presId="urn:microsoft.com/office/officeart/2005/8/layout/pyramid3"/>
    <dgm:cxn modelId="{FA75C46D-46F8-41A9-8D18-2DCA22088467}" type="presOf" srcId="{28EEA3FD-DB44-4110-AA00-2FB9CD2B4216}" destId="{D0C7D73A-B13E-4184-9CED-29E73B040175}" srcOrd="0" destOrd="0" presId="urn:microsoft.com/office/officeart/2005/8/layout/pyramid3"/>
    <dgm:cxn modelId="{0B7FA87D-9873-42B7-B44C-58104BCC47DF}" type="presOf" srcId="{B2608D3A-37D9-434A-8E2F-946A2C540D11}" destId="{24C549E8-EE7F-4ECC-8770-EE855DBE8DC6}" srcOrd="0" destOrd="0" presId="urn:microsoft.com/office/officeart/2005/8/layout/pyramid3"/>
    <dgm:cxn modelId="{15252834-9C78-4A5D-8659-F1698D9107DD}" type="presOf" srcId="{AE04612B-4DD7-432A-B446-296E11D35D18}" destId="{DE6AA5C1-2406-4DAB-BC1A-E91F89207445}" srcOrd="0" destOrd="0" presId="urn:microsoft.com/office/officeart/2005/8/layout/pyramid3"/>
    <dgm:cxn modelId="{7CDA2BF9-9B2F-4F2F-8782-AE88BA00F41E}" type="presParOf" srcId="{DE6AA5C1-2406-4DAB-BC1A-E91F89207445}" destId="{6F076F63-9091-4119-8FED-22D92EB8FD4D}" srcOrd="0" destOrd="0" presId="urn:microsoft.com/office/officeart/2005/8/layout/pyramid3"/>
    <dgm:cxn modelId="{11B19228-AA94-45E1-AA2E-75DB95E9B7EB}" type="presParOf" srcId="{6F076F63-9091-4119-8FED-22D92EB8FD4D}" destId="{4FBF552E-4D3A-451D-B9A7-A490FE02B442}" srcOrd="0" destOrd="0" presId="urn:microsoft.com/office/officeart/2005/8/layout/pyramid3"/>
    <dgm:cxn modelId="{46F5D956-A3BD-460E-8306-FD9289B2B1B5}" type="presParOf" srcId="{6F076F63-9091-4119-8FED-22D92EB8FD4D}" destId="{FB8DFAE9-EADB-4030-8E89-767F5775981C}" srcOrd="1" destOrd="0" presId="urn:microsoft.com/office/officeart/2005/8/layout/pyramid3"/>
    <dgm:cxn modelId="{4FF499D0-70D8-4EA4-975C-FE9687D47455}" type="presParOf" srcId="{DE6AA5C1-2406-4DAB-BC1A-E91F89207445}" destId="{8D77F9EF-ECB8-42A9-A336-A8F261ADD430}" srcOrd="1" destOrd="0" presId="urn:microsoft.com/office/officeart/2005/8/layout/pyramid3"/>
    <dgm:cxn modelId="{A723C972-BE75-4F71-9A5F-1757AF6741F7}" type="presParOf" srcId="{8D77F9EF-ECB8-42A9-A336-A8F261ADD430}" destId="{24C549E8-EE7F-4ECC-8770-EE855DBE8DC6}" srcOrd="0" destOrd="0" presId="urn:microsoft.com/office/officeart/2005/8/layout/pyramid3"/>
    <dgm:cxn modelId="{1268EBBC-6667-42D2-BD1D-3AC76E182F5C}" type="presParOf" srcId="{8D77F9EF-ECB8-42A9-A336-A8F261ADD430}" destId="{856E4BB1-CB4D-4858-ABFA-198E5A909F73}" srcOrd="1" destOrd="0" presId="urn:microsoft.com/office/officeart/2005/8/layout/pyramid3"/>
    <dgm:cxn modelId="{9D204D8F-CD60-44D3-9630-B7B44A95139C}" type="presParOf" srcId="{DE6AA5C1-2406-4DAB-BC1A-E91F89207445}" destId="{718FA1B5-7A7B-4485-A8C9-E87A547101AC}" srcOrd="2" destOrd="0" presId="urn:microsoft.com/office/officeart/2005/8/layout/pyramid3"/>
    <dgm:cxn modelId="{09738EB7-7FFC-46E5-ADB3-C2C22501FA64}" type="presParOf" srcId="{718FA1B5-7A7B-4485-A8C9-E87A547101AC}" destId="{09878A53-80FD-4D75-8150-88B9E48E0C9B}" srcOrd="0" destOrd="0" presId="urn:microsoft.com/office/officeart/2005/8/layout/pyramid3"/>
    <dgm:cxn modelId="{734E8C4C-3A07-4E01-BFF8-502D5E2D8269}" type="presParOf" srcId="{718FA1B5-7A7B-4485-A8C9-E87A547101AC}" destId="{20693F91-AF9C-4A45-BC06-D93A8781D82F}" srcOrd="1" destOrd="0" presId="urn:microsoft.com/office/officeart/2005/8/layout/pyramid3"/>
    <dgm:cxn modelId="{323EC4EA-81CB-4A7B-A1F4-C69C79B24C8B}" type="presParOf" srcId="{DE6AA5C1-2406-4DAB-BC1A-E91F89207445}" destId="{27649ECD-A326-4556-B2C7-E6BC86D1F65F}" srcOrd="3" destOrd="0" presId="urn:microsoft.com/office/officeart/2005/8/layout/pyramid3"/>
    <dgm:cxn modelId="{B301D659-16CF-418D-9A0A-336A381FE442}" type="presParOf" srcId="{27649ECD-A326-4556-B2C7-E6BC86D1F65F}" destId="{D0C7D73A-B13E-4184-9CED-29E73B040175}" srcOrd="0" destOrd="0" presId="urn:microsoft.com/office/officeart/2005/8/layout/pyramid3"/>
    <dgm:cxn modelId="{CE839925-BF5D-432E-9098-4E6D8746BF75}" type="presParOf" srcId="{27649ECD-A326-4556-B2C7-E6BC86D1F65F}" destId="{4EDA8E0D-AC55-4123-A3E1-56836C640814}" srcOrd="1" destOrd="0" presId="urn:microsoft.com/office/officeart/2005/8/layout/pyramid3"/>
    <dgm:cxn modelId="{6FE60FEA-D954-4570-BE79-464EE569643A}" type="presParOf" srcId="{DE6AA5C1-2406-4DAB-BC1A-E91F89207445}" destId="{EC03165F-B3B3-41D7-BBDA-F341336FD619}" srcOrd="4" destOrd="0" presId="urn:microsoft.com/office/officeart/2005/8/layout/pyramid3"/>
    <dgm:cxn modelId="{89159EC4-1D6F-42DB-A7BC-B5E6B916A988}" type="presParOf" srcId="{EC03165F-B3B3-41D7-BBDA-F341336FD619}" destId="{91725C79-4F58-4A63-A39B-48D91F9FBC6F}" srcOrd="0" destOrd="0" presId="urn:microsoft.com/office/officeart/2005/8/layout/pyramid3"/>
    <dgm:cxn modelId="{AB191044-A3FF-49F5-97E1-94FBF78A03C2}" type="presParOf" srcId="{EC03165F-B3B3-41D7-BBDA-F341336FD619}" destId="{AF9B06FC-2846-4F50-8FBD-2EF417BDC94B}" srcOrd="1" destOrd="0" presId="urn:microsoft.com/office/officeart/2005/8/layout/pyramid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04612B-4DD7-432A-B446-296E11D35D18}" type="doc">
      <dgm:prSet loTypeId="urn:microsoft.com/office/officeart/2005/8/layout/pyramid3" loCatId="pyramid" qsTypeId="urn:microsoft.com/office/officeart/2005/8/quickstyle/simple1" qsCatId="simple" csTypeId="urn:microsoft.com/office/officeart/2005/8/colors/accent3_5" csCatId="accent3" phldr="1"/>
      <dgm:spPr/>
    </dgm:pt>
    <dgm:pt modelId="{4B3D2AF2-16B9-4806-A481-89A8C566C641}">
      <dgm:prSet phldrT="[Texte]" custT="1"/>
      <dgm:spPr/>
      <dgm:t>
        <a:bodyPr anchor="ctr"/>
        <a:lstStyle/>
        <a:p>
          <a:r>
            <a:rPr lang="en-US" sz="1600" noProof="0" dirty="0" smtClean="0">
              <a:latin typeface="Source Han Sans SC"/>
              <a:cs typeface="Times New Roman" panose="02020603050405020304" pitchFamily="18" charset="0"/>
            </a:rPr>
            <a:t>META (Foundational - Top-level – Upper) Ontologies</a:t>
          </a:r>
          <a:endParaRPr lang="en-US" sz="1600" noProof="0" dirty="0">
            <a:latin typeface="Source Han Sans SC"/>
            <a:cs typeface="Times New Roman" panose="02020603050405020304" pitchFamily="18" charset="0"/>
          </a:endParaRPr>
        </a:p>
      </dgm:t>
    </dgm:pt>
    <dgm:pt modelId="{FEC14634-A679-42D2-9333-E3E4E0FF3D08}" type="parTrans" cxnId="{7CC754AC-9CF3-49E3-B30F-DB795B62C6F9}">
      <dgm:prSet/>
      <dgm:spPr/>
      <dgm:t>
        <a:bodyPr/>
        <a:lstStyle/>
        <a:p>
          <a:endParaRPr lang="en-US" sz="1600" noProof="0" dirty="0"/>
        </a:p>
      </dgm:t>
    </dgm:pt>
    <dgm:pt modelId="{F0ACB45F-EFF2-4039-B366-1614506C54BE}" type="sibTrans" cxnId="{7CC754AC-9CF3-49E3-B30F-DB795B62C6F9}">
      <dgm:prSet/>
      <dgm:spPr/>
      <dgm:t>
        <a:bodyPr/>
        <a:lstStyle/>
        <a:p>
          <a:endParaRPr lang="en-US" sz="1600" noProof="0" dirty="0"/>
        </a:p>
      </dgm:t>
    </dgm:pt>
    <dgm:pt modelId="{B2608D3A-37D9-434A-8E2F-946A2C540D11}">
      <dgm:prSet phldrT="[Texte]" custT="1"/>
      <dgm:spPr/>
      <dgm:t>
        <a:bodyPr anchor="ctr"/>
        <a:lstStyle/>
        <a:p>
          <a:r>
            <a:rPr lang="en-US" sz="1600" noProof="0" dirty="0" smtClean="0">
              <a:latin typeface="Source Han Sans SC"/>
              <a:cs typeface="Times New Roman" panose="02020603050405020304" pitchFamily="18" charset="0"/>
            </a:rPr>
            <a:t>Mid-level Ontologies</a:t>
          </a:r>
          <a:endParaRPr lang="en-US" sz="1600" noProof="0" dirty="0">
            <a:latin typeface="Source Han Sans SC"/>
            <a:cs typeface="Times New Roman" panose="02020603050405020304" pitchFamily="18" charset="0"/>
          </a:endParaRPr>
        </a:p>
      </dgm:t>
    </dgm:pt>
    <dgm:pt modelId="{39BAB8AF-E1CF-47CF-89C7-34A7C1EA369D}" type="parTrans" cxnId="{84DBC6AA-48F1-422A-B16B-957E0C7DBD15}">
      <dgm:prSet/>
      <dgm:spPr/>
      <dgm:t>
        <a:bodyPr/>
        <a:lstStyle/>
        <a:p>
          <a:endParaRPr lang="en-US" sz="1600" noProof="0" dirty="0"/>
        </a:p>
      </dgm:t>
    </dgm:pt>
    <dgm:pt modelId="{538F4F03-2A83-4CC7-B0B7-DB3E9920D948}" type="sibTrans" cxnId="{84DBC6AA-48F1-422A-B16B-957E0C7DBD15}">
      <dgm:prSet/>
      <dgm:spPr/>
      <dgm:t>
        <a:bodyPr/>
        <a:lstStyle/>
        <a:p>
          <a:endParaRPr lang="en-US" sz="1600" noProof="0" dirty="0"/>
        </a:p>
      </dgm:t>
    </dgm:pt>
    <dgm:pt modelId="{83D8D398-4500-4114-9ECB-F899306921E9}">
      <dgm:prSet phldrT="[Texte]" custT="1"/>
      <dgm:spPr/>
      <dgm:t>
        <a:bodyPr anchor="ctr"/>
        <a:lstStyle/>
        <a:p>
          <a:r>
            <a:rPr lang="en-US" sz="1600" noProof="0" dirty="0" smtClean="0">
              <a:latin typeface="Source Han Sans SC"/>
              <a:cs typeface="Times New Roman" panose="02020603050405020304" pitchFamily="18" charset="0"/>
            </a:rPr>
            <a:t>Core ontologies</a:t>
          </a:r>
          <a:endParaRPr lang="en-US" sz="1600" noProof="0" dirty="0">
            <a:latin typeface="Source Han Sans SC"/>
            <a:cs typeface="Times New Roman" panose="02020603050405020304" pitchFamily="18" charset="0"/>
          </a:endParaRPr>
        </a:p>
      </dgm:t>
    </dgm:pt>
    <dgm:pt modelId="{F868AFEA-BD2F-43EE-8DCB-C8FEA5D50905}" type="parTrans" cxnId="{D23723F4-CA6B-4EDB-8761-A90AA892BE2A}">
      <dgm:prSet/>
      <dgm:spPr/>
      <dgm:t>
        <a:bodyPr/>
        <a:lstStyle/>
        <a:p>
          <a:endParaRPr lang="en-US" sz="1600" noProof="0" dirty="0"/>
        </a:p>
      </dgm:t>
    </dgm:pt>
    <dgm:pt modelId="{27AD58F5-CC13-4E5C-A1B9-15D4584DBBE3}" type="sibTrans" cxnId="{D23723F4-CA6B-4EDB-8761-A90AA892BE2A}">
      <dgm:prSet/>
      <dgm:spPr/>
      <dgm:t>
        <a:bodyPr/>
        <a:lstStyle/>
        <a:p>
          <a:endParaRPr lang="en-US" sz="1600" noProof="0" dirty="0"/>
        </a:p>
      </dgm:t>
    </dgm:pt>
    <dgm:pt modelId="{28EEA3FD-DB44-4110-AA00-2FB9CD2B4216}">
      <dgm:prSet phldrT="[Texte]" custT="1"/>
      <dgm:spPr/>
      <dgm:t>
        <a:bodyPr anchor="ctr"/>
        <a:lstStyle/>
        <a:p>
          <a:r>
            <a:rPr lang="en-US" sz="1600" noProof="0" dirty="0" smtClean="0">
              <a:latin typeface="Source Han Sans SC"/>
              <a:cs typeface="Times New Roman" panose="02020603050405020304" pitchFamily="18" charset="0"/>
            </a:rPr>
            <a:t>Domain/Task Ontologies</a:t>
          </a:r>
          <a:endParaRPr lang="en-US" sz="1600" noProof="0" dirty="0">
            <a:latin typeface="Source Han Sans SC"/>
            <a:cs typeface="Times New Roman" panose="02020603050405020304" pitchFamily="18" charset="0"/>
          </a:endParaRPr>
        </a:p>
      </dgm:t>
    </dgm:pt>
    <dgm:pt modelId="{150988BC-85AE-4F0D-AEA0-92297ECE6733}" type="parTrans" cxnId="{FA4EE32A-FEF6-4A91-A297-A2BBED15D0F4}">
      <dgm:prSet/>
      <dgm:spPr/>
      <dgm:t>
        <a:bodyPr/>
        <a:lstStyle/>
        <a:p>
          <a:endParaRPr lang="en-US" sz="1600" noProof="0" dirty="0"/>
        </a:p>
      </dgm:t>
    </dgm:pt>
    <dgm:pt modelId="{120D4874-70CC-4FD4-8AE6-80F8A7DCF91A}" type="sibTrans" cxnId="{FA4EE32A-FEF6-4A91-A297-A2BBED15D0F4}">
      <dgm:prSet/>
      <dgm:spPr/>
      <dgm:t>
        <a:bodyPr/>
        <a:lstStyle/>
        <a:p>
          <a:endParaRPr lang="en-US" sz="1600" noProof="0" dirty="0"/>
        </a:p>
      </dgm:t>
    </dgm:pt>
    <dgm:pt modelId="{B6A10B94-2CC3-49B9-A0ED-1C8512A5E505}">
      <dgm:prSet phldrT="[Texte]" custT="1"/>
      <dgm:spPr/>
      <dgm:t>
        <a:bodyPr anchor="t"/>
        <a:lstStyle/>
        <a:p>
          <a:r>
            <a:rPr lang="en-US" sz="1600" noProof="0" dirty="0" smtClean="0">
              <a:latin typeface="Source Han Sans SC"/>
              <a:cs typeface="Times New Roman" panose="02020603050405020304" pitchFamily="18" charset="0"/>
            </a:rPr>
            <a:t>Application Ontologies</a:t>
          </a:r>
          <a:endParaRPr lang="en-US" sz="1600" noProof="0" dirty="0">
            <a:latin typeface="Source Han Sans SC"/>
            <a:cs typeface="Times New Roman" panose="02020603050405020304" pitchFamily="18" charset="0"/>
          </a:endParaRPr>
        </a:p>
      </dgm:t>
    </dgm:pt>
    <dgm:pt modelId="{D2A81243-A52B-49CD-8CC7-BC65B5875600}" type="parTrans" cxnId="{84F514AC-308B-41BC-8E3E-E889754AA73F}">
      <dgm:prSet/>
      <dgm:spPr/>
      <dgm:t>
        <a:bodyPr/>
        <a:lstStyle/>
        <a:p>
          <a:endParaRPr lang="en-US" sz="1600" noProof="0" dirty="0"/>
        </a:p>
      </dgm:t>
    </dgm:pt>
    <dgm:pt modelId="{457D749D-DFE9-45A1-A41C-ED8AF3169ECD}" type="sibTrans" cxnId="{84F514AC-308B-41BC-8E3E-E889754AA73F}">
      <dgm:prSet/>
      <dgm:spPr/>
      <dgm:t>
        <a:bodyPr/>
        <a:lstStyle/>
        <a:p>
          <a:endParaRPr lang="en-US" sz="1600" noProof="0" dirty="0"/>
        </a:p>
      </dgm:t>
    </dgm:pt>
    <dgm:pt modelId="{DE6AA5C1-2406-4DAB-BC1A-E91F89207445}" type="pres">
      <dgm:prSet presAssocID="{AE04612B-4DD7-432A-B446-296E11D35D18}" presName="Name0" presStyleCnt="0">
        <dgm:presLayoutVars>
          <dgm:dir/>
          <dgm:animLvl val="lvl"/>
          <dgm:resizeHandles val="exact"/>
        </dgm:presLayoutVars>
      </dgm:prSet>
      <dgm:spPr/>
    </dgm:pt>
    <dgm:pt modelId="{6F076F63-9091-4119-8FED-22D92EB8FD4D}" type="pres">
      <dgm:prSet presAssocID="{4B3D2AF2-16B9-4806-A481-89A8C566C641}" presName="Name8" presStyleCnt="0"/>
      <dgm:spPr/>
    </dgm:pt>
    <dgm:pt modelId="{4FBF552E-4D3A-451D-B9A7-A490FE02B442}" type="pres">
      <dgm:prSet presAssocID="{4B3D2AF2-16B9-4806-A481-89A8C566C641}" presName="level" presStyleLbl="node1" presStyleIdx="0" presStyleCnt="5">
        <dgm:presLayoutVars>
          <dgm:chMax val="1"/>
          <dgm:bulletEnabled val="1"/>
        </dgm:presLayoutVars>
      </dgm:prSet>
      <dgm:spPr/>
      <dgm:t>
        <a:bodyPr/>
        <a:lstStyle/>
        <a:p>
          <a:endParaRPr lang="fr-FR"/>
        </a:p>
      </dgm:t>
    </dgm:pt>
    <dgm:pt modelId="{FB8DFAE9-EADB-4030-8E89-767F5775981C}" type="pres">
      <dgm:prSet presAssocID="{4B3D2AF2-16B9-4806-A481-89A8C566C641}" presName="levelTx" presStyleLbl="revTx" presStyleIdx="0" presStyleCnt="0">
        <dgm:presLayoutVars>
          <dgm:chMax val="1"/>
          <dgm:bulletEnabled val="1"/>
        </dgm:presLayoutVars>
      </dgm:prSet>
      <dgm:spPr/>
      <dgm:t>
        <a:bodyPr/>
        <a:lstStyle/>
        <a:p>
          <a:endParaRPr lang="fr-FR"/>
        </a:p>
      </dgm:t>
    </dgm:pt>
    <dgm:pt modelId="{8D77F9EF-ECB8-42A9-A336-A8F261ADD430}" type="pres">
      <dgm:prSet presAssocID="{B2608D3A-37D9-434A-8E2F-946A2C540D11}" presName="Name8" presStyleCnt="0"/>
      <dgm:spPr/>
    </dgm:pt>
    <dgm:pt modelId="{24C549E8-EE7F-4ECC-8770-EE855DBE8DC6}" type="pres">
      <dgm:prSet presAssocID="{B2608D3A-37D9-434A-8E2F-946A2C540D11}" presName="level" presStyleLbl="node1" presStyleIdx="1" presStyleCnt="5">
        <dgm:presLayoutVars>
          <dgm:chMax val="1"/>
          <dgm:bulletEnabled val="1"/>
        </dgm:presLayoutVars>
      </dgm:prSet>
      <dgm:spPr/>
      <dgm:t>
        <a:bodyPr/>
        <a:lstStyle/>
        <a:p>
          <a:endParaRPr lang="fr-FR"/>
        </a:p>
      </dgm:t>
    </dgm:pt>
    <dgm:pt modelId="{856E4BB1-CB4D-4858-ABFA-198E5A909F73}" type="pres">
      <dgm:prSet presAssocID="{B2608D3A-37D9-434A-8E2F-946A2C540D11}" presName="levelTx" presStyleLbl="revTx" presStyleIdx="0" presStyleCnt="0">
        <dgm:presLayoutVars>
          <dgm:chMax val="1"/>
          <dgm:bulletEnabled val="1"/>
        </dgm:presLayoutVars>
      </dgm:prSet>
      <dgm:spPr/>
      <dgm:t>
        <a:bodyPr/>
        <a:lstStyle/>
        <a:p>
          <a:endParaRPr lang="fr-FR"/>
        </a:p>
      </dgm:t>
    </dgm:pt>
    <dgm:pt modelId="{718FA1B5-7A7B-4485-A8C9-E87A547101AC}" type="pres">
      <dgm:prSet presAssocID="{83D8D398-4500-4114-9ECB-F899306921E9}" presName="Name8" presStyleCnt="0"/>
      <dgm:spPr/>
    </dgm:pt>
    <dgm:pt modelId="{09878A53-80FD-4D75-8150-88B9E48E0C9B}" type="pres">
      <dgm:prSet presAssocID="{83D8D398-4500-4114-9ECB-F899306921E9}" presName="level" presStyleLbl="node1" presStyleIdx="2" presStyleCnt="5">
        <dgm:presLayoutVars>
          <dgm:chMax val="1"/>
          <dgm:bulletEnabled val="1"/>
        </dgm:presLayoutVars>
      </dgm:prSet>
      <dgm:spPr/>
      <dgm:t>
        <a:bodyPr/>
        <a:lstStyle/>
        <a:p>
          <a:endParaRPr lang="fr-FR"/>
        </a:p>
      </dgm:t>
    </dgm:pt>
    <dgm:pt modelId="{20693F91-AF9C-4A45-BC06-D93A8781D82F}" type="pres">
      <dgm:prSet presAssocID="{83D8D398-4500-4114-9ECB-F899306921E9}" presName="levelTx" presStyleLbl="revTx" presStyleIdx="0" presStyleCnt="0">
        <dgm:presLayoutVars>
          <dgm:chMax val="1"/>
          <dgm:bulletEnabled val="1"/>
        </dgm:presLayoutVars>
      </dgm:prSet>
      <dgm:spPr/>
      <dgm:t>
        <a:bodyPr/>
        <a:lstStyle/>
        <a:p>
          <a:endParaRPr lang="fr-FR"/>
        </a:p>
      </dgm:t>
    </dgm:pt>
    <dgm:pt modelId="{27649ECD-A326-4556-B2C7-E6BC86D1F65F}" type="pres">
      <dgm:prSet presAssocID="{28EEA3FD-DB44-4110-AA00-2FB9CD2B4216}" presName="Name8" presStyleCnt="0"/>
      <dgm:spPr/>
    </dgm:pt>
    <dgm:pt modelId="{D0C7D73A-B13E-4184-9CED-29E73B040175}" type="pres">
      <dgm:prSet presAssocID="{28EEA3FD-DB44-4110-AA00-2FB9CD2B4216}" presName="level" presStyleLbl="node1" presStyleIdx="3" presStyleCnt="5">
        <dgm:presLayoutVars>
          <dgm:chMax val="1"/>
          <dgm:bulletEnabled val="1"/>
        </dgm:presLayoutVars>
      </dgm:prSet>
      <dgm:spPr/>
      <dgm:t>
        <a:bodyPr/>
        <a:lstStyle/>
        <a:p>
          <a:endParaRPr lang="fr-FR"/>
        </a:p>
      </dgm:t>
    </dgm:pt>
    <dgm:pt modelId="{4EDA8E0D-AC55-4123-A3E1-56836C640814}" type="pres">
      <dgm:prSet presAssocID="{28EEA3FD-DB44-4110-AA00-2FB9CD2B4216}" presName="levelTx" presStyleLbl="revTx" presStyleIdx="0" presStyleCnt="0">
        <dgm:presLayoutVars>
          <dgm:chMax val="1"/>
          <dgm:bulletEnabled val="1"/>
        </dgm:presLayoutVars>
      </dgm:prSet>
      <dgm:spPr/>
      <dgm:t>
        <a:bodyPr/>
        <a:lstStyle/>
        <a:p>
          <a:endParaRPr lang="fr-FR"/>
        </a:p>
      </dgm:t>
    </dgm:pt>
    <dgm:pt modelId="{EC03165F-B3B3-41D7-BBDA-F341336FD619}" type="pres">
      <dgm:prSet presAssocID="{B6A10B94-2CC3-49B9-A0ED-1C8512A5E505}" presName="Name8" presStyleCnt="0"/>
      <dgm:spPr/>
    </dgm:pt>
    <dgm:pt modelId="{91725C79-4F58-4A63-A39B-48D91F9FBC6F}" type="pres">
      <dgm:prSet presAssocID="{B6A10B94-2CC3-49B9-A0ED-1C8512A5E505}" presName="level" presStyleLbl="node1" presStyleIdx="4" presStyleCnt="5" custScaleY="160883">
        <dgm:presLayoutVars>
          <dgm:chMax val="1"/>
          <dgm:bulletEnabled val="1"/>
        </dgm:presLayoutVars>
      </dgm:prSet>
      <dgm:spPr/>
      <dgm:t>
        <a:bodyPr/>
        <a:lstStyle/>
        <a:p>
          <a:endParaRPr lang="fr-FR"/>
        </a:p>
      </dgm:t>
    </dgm:pt>
    <dgm:pt modelId="{AF9B06FC-2846-4F50-8FBD-2EF417BDC94B}" type="pres">
      <dgm:prSet presAssocID="{B6A10B94-2CC3-49B9-A0ED-1C8512A5E505}" presName="levelTx" presStyleLbl="revTx" presStyleIdx="0" presStyleCnt="0">
        <dgm:presLayoutVars>
          <dgm:chMax val="1"/>
          <dgm:bulletEnabled val="1"/>
        </dgm:presLayoutVars>
      </dgm:prSet>
      <dgm:spPr/>
      <dgm:t>
        <a:bodyPr/>
        <a:lstStyle/>
        <a:p>
          <a:endParaRPr lang="fr-FR"/>
        </a:p>
      </dgm:t>
    </dgm:pt>
  </dgm:ptLst>
  <dgm:cxnLst>
    <dgm:cxn modelId="{586DD07D-027D-4B7F-AFF5-558AE90943E8}" type="presOf" srcId="{83D8D398-4500-4114-9ECB-F899306921E9}" destId="{20693F91-AF9C-4A45-BC06-D93A8781D82F}" srcOrd="1" destOrd="0" presId="urn:microsoft.com/office/officeart/2005/8/layout/pyramid3"/>
    <dgm:cxn modelId="{956B7F1F-9EF9-45D5-AD60-192FEB6FBEEC}" type="presOf" srcId="{4B3D2AF2-16B9-4806-A481-89A8C566C641}" destId="{4FBF552E-4D3A-451D-B9A7-A490FE02B442}" srcOrd="0" destOrd="0" presId="urn:microsoft.com/office/officeart/2005/8/layout/pyramid3"/>
    <dgm:cxn modelId="{3CE5330C-0929-4622-8F66-74EFD012AE56}" type="presOf" srcId="{B6A10B94-2CC3-49B9-A0ED-1C8512A5E505}" destId="{91725C79-4F58-4A63-A39B-48D91F9FBC6F}" srcOrd="0" destOrd="0" presId="urn:microsoft.com/office/officeart/2005/8/layout/pyramid3"/>
    <dgm:cxn modelId="{8BF56BDC-5086-46C6-B6A0-D4C4CE67BBA7}" type="presOf" srcId="{83D8D398-4500-4114-9ECB-F899306921E9}" destId="{09878A53-80FD-4D75-8150-88B9E48E0C9B}" srcOrd="0" destOrd="0" presId="urn:microsoft.com/office/officeart/2005/8/layout/pyramid3"/>
    <dgm:cxn modelId="{D23723F4-CA6B-4EDB-8761-A90AA892BE2A}" srcId="{AE04612B-4DD7-432A-B446-296E11D35D18}" destId="{83D8D398-4500-4114-9ECB-F899306921E9}" srcOrd="2" destOrd="0" parTransId="{F868AFEA-BD2F-43EE-8DCB-C8FEA5D50905}" sibTransId="{27AD58F5-CC13-4E5C-A1B9-15D4584DBBE3}"/>
    <dgm:cxn modelId="{FA4EE32A-FEF6-4A91-A297-A2BBED15D0F4}" srcId="{AE04612B-4DD7-432A-B446-296E11D35D18}" destId="{28EEA3FD-DB44-4110-AA00-2FB9CD2B4216}" srcOrd="3" destOrd="0" parTransId="{150988BC-85AE-4F0D-AEA0-92297ECE6733}" sibTransId="{120D4874-70CC-4FD4-8AE6-80F8A7DCF91A}"/>
    <dgm:cxn modelId="{84F514AC-308B-41BC-8E3E-E889754AA73F}" srcId="{AE04612B-4DD7-432A-B446-296E11D35D18}" destId="{B6A10B94-2CC3-49B9-A0ED-1C8512A5E505}" srcOrd="4" destOrd="0" parTransId="{D2A81243-A52B-49CD-8CC7-BC65B5875600}" sibTransId="{457D749D-DFE9-45A1-A41C-ED8AF3169ECD}"/>
    <dgm:cxn modelId="{6B8F11A3-59F2-4A45-8436-DA44CCED4D3A}" type="presOf" srcId="{28EEA3FD-DB44-4110-AA00-2FB9CD2B4216}" destId="{4EDA8E0D-AC55-4123-A3E1-56836C640814}" srcOrd="1" destOrd="0" presId="urn:microsoft.com/office/officeart/2005/8/layout/pyramid3"/>
    <dgm:cxn modelId="{AF92591B-8451-4C47-96F8-57CAFFDA4754}" type="presOf" srcId="{B6A10B94-2CC3-49B9-A0ED-1C8512A5E505}" destId="{AF9B06FC-2846-4F50-8FBD-2EF417BDC94B}" srcOrd="1" destOrd="0" presId="urn:microsoft.com/office/officeart/2005/8/layout/pyramid3"/>
    <dgm:cxn modelId="{1A1F6533-BF2A-4F44-B76E-45A14B97E98E}" type="presOf" srcId="{B2608D3A-37D9-434A-8E2F-946A2C540D11}" destId="{856E4BB1-CB4D-4858-ABFA-198E5A909F73}" srcOrd="1" destOrd="0" presId="urn:microsoft.com/office/officeart/2005/8/layout/pyramid3"/>
    <dgm:cxn modelId="{7CC754AC-9CF3-49E3-B30F-DB795B62C6F9}" srcId="{AE04612B-4DD7-432A-B446-296E11D35D18}" destId="{4B3D2AF2-16B9-4806-A481-89A8C566C641}" srcOrd="0" destOrd="0" parTransId="{FEC14634-A679-42D2-9333-E3E4E0FF3D08}" sibTransId="{F0ACB45F-EFF2-4039-B366-1614506C54BE}"/>
    <dgm:cxn modelId="{84DBC6AA-48F1-422A-B16B-957E0C7DBD15}" srcId="{AE04612B-4DD7-432A-B446-296E11D35D18}" destId="{B2608D3A-37D9-434A-8E2F-946A2C540D11}" srcOrd="1" destOrd="0" parTransId="{39BAB8AF-E1CF-47CF-89C7-34A7C1EA369D}" sibTransId="{538F4F03-2A83-4CC7-B0B7-DB3E9920D948}"/>
    <dgm:cxn modelId="{5D417694-D6E7-4CD8-97A6-6D34986E772B}" type="presOf" srcId="{4B3D2AF2-16B9-4806-A481-89A8C566C641}" destId="{FB8DFAE9-EADB-4030-8E89-767F5775981C}" srcOrd="1" destOrd="0" presId="urn:microsoft.com/office/officeart/2005/8/layout/pyramid3"/>
    <dgm:cxn modelId="{FA75C46D-46F8-41A9-8D18-2DCA22088467}" type="presOf" srcId="{28EEA3FD-DB44-4110-AA00-2FB9CD2B4216}" destId="{D0C7D73A-B13E-4184-9CED-29E73B040175}" srcOrd="0" destOrd="0" presId="urn:microsoft.com/office/officeart/2005/8/layout/pyramid3"/>
    <dgm:cxn modelId="{0B7FA87D-9873-42B7-B44C-58104BCC47DF}" type="presOf" srcId="{B2608D3A-37D9-434A-8E2F-946A2C540D11}" destId="{24C549E8-EE7F-4ECC-8770-EE855DBE8DC6}" srcOrd="0" destOrd="0" presId="urn:microsoft.com/office/officeart/2005/8/layout/pyramid3"/>
    <dgm:cxn modelId="{15252834-9C78-4A5D-8659-F1698D9107DD}" type="presOf" srcId="{AE04612B-4DD7-432A-B446-296E11D35D18}" destId="{DE6AA5C1-2406-4DAB-BC1A-E91F89207445}" srcOrd="0" destOrd="0" presId="urn:microsoft.com/office/officeart/2005/8/layout/pyramid3"/>
    <dgm:cxn modelId="{7CDA2BF9-9B2F-4F2F-8782-AE88BA00F41E}" type="presParOf" srcId="{DE6AA5C1-2406-4DAB-BC1A-E91F89207445}" destId="{6F076F63-9091-4119-8FED-22D92EB8FD4D}" srcOrd="0" destOrd="0" presId="urn:microsoft.com/office/officeart/2005/8/layout/pyramid3"/>
    <dgm:cxn modelId="{11B19228-AA94-45E1-AA2E-75DB95E9B7EB}" type="presParOf" srcId="{6F076F63-9091-4119-8FED-22D92EB8FD4D}" destId="{4FBF552E-4D3A-451D-B9A7-A490FE02B442}" srcOrd="0" destOrd="0" presId="urn:microsoft.com/office/officeart/2005/8/layout/pyramid3"/>
    <dgm:cxn modelId="{46F5D956-A3BD-460E-8306-FD9289B2B1B5}" type="presParOf" srcId="{6F076F63-9091-4119-8FED-22D92EB8FD4D}" destId="{FB8DFAE9-EADB-4030-8E89-767F5775981C}" srcOrd="1" destOrd="0" presId="urn:microsoft.com/office/officeart/2005/8/layout/pyramid3"/>
    <dgm:cxn modelId="{4FF499D0-70D8-4EA4-975C-FE9687D47455}" type="presParOf" srcId="{DE6AA5C1-2406-4DAB-BC1A-E91F89207445}" destId="{8D77F9EF-ECB8-42A9-A336-A8F261ADD430}" srcOrd="1" destOrd="0" presId="urn:microsoft.com/office/officeart/2005/8/layout/pyramid3"/>
    <dgm:cxn modelId="{A723C972-BE75-4F71-9A5F-1757AF6741F7}" type="presParOf" srcId="{8D77F9EF-ECB8-42A9-A336-A8F261ADD430}" destId="{24C549E8-EE7F-4ECC-8770-EE855DBE8DC6}" srcOrd="0" destOrd="0" presId="urn:microsoft.com/office/officeart/2005/8/layout/pyramid3"/>
    <dgm:cxn modelId="{1268EBBC-6667-42D2-BD1D-3AC76E182F5C}" type="presParOf" srcId="{8D77F9EF-ECB8-42A9-A336-A8F261ADD430}" destId="{856E4BB1-CB4D-4858-ABFA-198E5A909F73}" srcOrd="1" destOrd="0" presId="urn:microsoft.com/office/officeart/2005/8/layout/pyramid3"/>
    <dgm:cxn modelId="{9D204D8F-CD60-44D3-9630-B7B44A95139C}" type="presParOf" srcId="{DE6AA5C1-2406-4DAB-BC1A-E91F89207445}" destId="{718FA1B5-7A7B-4485-A8C9-E87A547101AC}" srcOrd="2" destOrd="0" presId="urn:microsoft.com/office/officeart/2005/8/layout/pyramid3"/>
    <dgm:cxn modelId="{09738EB7-7FFC-46E5-ADB3-C2C22501FA64}" type="presParOf" srcId="{718FA1B5-7A7B-4485-A8C9-E87A547101AC}" destId="{09878A53-80FD-4D75-8150-88B9E48E0C9B}" srcOrd="0" destOrd="0" presId="urn:microsoft.com/office/officeart/2005/8/layout/pyramid3"/>
    <dgm:cxn modelId="{734E8C4C-3A07-4E01-BFF8-502D5E2D8269}" type="presParOf" srcId="{718FA1B5-7A7B-4485-A8C9-E87A547101AC}" destId="{20693F91-AF9C-4A45-BC06-D93A8781D82F}" srcOrd="1" destOrd="0" presId="urn:microsoft.com/office/officeart/2005/8/layout/pyramid3"/>
    <dgm:cxn modelId="{323EC4EA-81CB-4A7B-A1F4-C69C79B24C8B}" type="presParOf" srcId="{DE6AA5C1-2406-4DAB-BC1A-E91F89207445}" destId="{27649ECD-A326-4556-B2C7-E6BC86D1F65F}" srcOrd="3" destOrd="0" presId="urn:microsoft.com/office/officeart/2005/8/layout/pyramid3"/>
    <dgm:cxn modelId="{B301D659-16CF-418D-9A0A-336A381FE442}" type="presParOf" srcId="{27649ECD-A326-4556-B2C7-E6BC86D1F65F}" destId="{D0C7D73A-B13E-4184-9CED-29E73B040175}" srcOrd="0" destOrd="0" presId="urn:microsoft.com/office/officeart/2005/8/layout/pyramid3"/>
    <dgm:cxn modelId="{CE839925-BF5D-432E-9098-4E6D8746BF75}" type="presParOf" srcId="{27649ECD-A326-4556-B2C7-E6BC86D1F65F}" destId="{4EDA8E0D-AC55-4123-A3E1-56836C640814}" srcOrd="1" destOrd="0" presId="urn:microsoft.com/office/officeart/2005/8/layout/pyramid3"/>
    <dgm:cxn modelId="{6FE60FEA-D954-4570-BE79-464EE569643A}" type="presParOf" srcId="{DE6AA5C1-2406-4DAB-BC1A-E91F89207445}" destId="{EC03165F-B3B3-41D7-BBDA-F341336FD619}" srcOrd="4" destOrd="0" presId="urn:microsoft.com/office/officeart/2005/8/layout/pyramid3"/>
    <dgm:cxn modelId="{89159EC4-1D6F-42DB-A7BC-B5E6B916A988}" type="presParOf" srcId="{EC03165F-B3B3-41D7-BBDA-F341336FD619}" destId="{91725C79-4F58-4A63-A39B-48D91F9FBC6F}" srcOrd="0" destOrd="0" presId="urn:microsoft.com/office/officeart/2005/8/layout/pyramid3"/>
    <dgm:cxn modelId="{AB191044-A3FF-49F5-97E1-94FBF78A03C2}" type="presParOf" srcId="{EC03165F-B3B3-41D7-BBDA-F341336FD619}" destId="{AF9B06FC-2846-4F50-8FBD-2EF417BDC94B}"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04612B-4DD7-432A-B446-296E11D35D18}" type="doc">
      <dgm:prSet loTypeId="urn:microsoft.com/office/officeart/2005/8/layout/pyramid3" loCatId="pyramid" qsTypeId="urn:microsoft.com/office/officeart/2005/8/quickstyle/simple1" qsCatId="simple" csTypeId="urn:microsoft.com/office/officeart/2005/8/colors/accent3_5" csCatId="accent3" phldr="1"/>
      <dgm:spPr/>
    </dgm:pt>
    <dgm:pt modelId="{4B3D2AF2-16B9-4806-A481-89A8C566C641}">
      <dgm:prSet phldrT="[Texte]" custT="1"/>
      <dgm:spPr/>
      <dgm:t>
        <a:bodyPr anchor="ctr"/>
        <a:lstStyle/>
        <a:p>
          <a:r>
            <a:rPr lang="en-US" sz="1400" noProof="0" dirty="0" smtClean="0">
              <a:latin typeface="Source Han Sans SC"/>
              <a:cs typeface="Times New Roman" panose="02020603050405020304" pitchFamily="18" charset="0"/>
            </a:rPr>
            <a:t>META (Foundational - Top-level – Upper) Ontologies</a:t>
          </a:r>
          <a:endParaRPr lang="en-US" sz="1400" noProof="0" dirty="0">
            <a:latin typeface="Source Han Sans SC"/>
            <a:cs typeface="Times New Roman" panose="02020603050405020304" pitchFamily="18" charset="0"/>
          </a:endParaRPr>
        </a:p>
      </dgm:t>
    </dgm:pt>
    <dgm:pt modelId="{FEC14634-A679-42D2-9333-E3E4E0FF3D08}" type="parTrans" cxnId="{7CC754AC-9CF3-49E3-B30F-DB795B62C6F9}">
      <dgm:prSet/>
      <dgm:spPr/>
      <dgm:t>
        <a:bodyPr/>
        <a:lstStyle/>
        <a:p>
          <a:endParaRPr lang="en-US" sz="1400" noProof="0" dirty="0">
            <a:latin typeface="Source Han Sans SC"/>
          </a:endParaRPr>
        </a:p>
      </dgm:t>
    </dgm:pt>
    <dgm:pt modelId="{F0ACB45F-EFF2-4039-B366-1614506C54BE}" type="sibTrans" cxnId="{7CC754AC-9CF3-49E3-B30F-DB795B62C6F9}">
      <dgm:prSet/>
      <dgm:spPr/>
      <dgm:t>
        <a:bodyPr/>
        <a:lstStyle/>
        <a:p>
          <a:endParaRPr lang="en-US" sz="1400" noProof="0" dirty="0">
            <a:latin typeface="Source Han Sans SC"/>
          </a:endParaRPr>
        </a:p>
      </dgm:t>
    </dgm:pt>
    <dgm:pt modelId="{B2608D3A-37D9-434A-8E2F-946A2C540D11}">
      <dgm:prSet phldrT="[Texte]" custT="1"/>
      <dgm:spPr/>
      <dgm:t>
        <a:bodyPr anchor="ctr"/>
        <a:lstStyle/>
        <a:p>
          <a:r>
            <a:rPr lang="en-US" sz="1400" noProof="0" dirty="0" smtClean="0">
              <a:latin typeface="Source Han Sans SC"/>
              <a:cs typeface="Times New Roman" panose="02020603050405020304" pitchFamily="18" charset="0"/>
            </a:rPr>
            <a:t>Mid-level Ontologies</a:t>
          </a:r>
          <a:endParaRPr lang="en-US" sz="1400" noProof="0" dirty="0">
            <a:latin typeface="Source Han Sans SC"/>
            <a:cs typeface="Times New Roman" panose="02020603050405020304" pitchFamily="18" charset="0"/>
          </a:endParaRPr>
        </a:p>
      </dgm:t>
    </dgm:pt>
    <dgm:pt modelId="{39BAB8AF-E1CF-47CF-89C7-34A7C1EA369D}" type="parTrans" cxnId="{84DBC6AA-48F1-422A-B16B-957E0C7DBD15}">
      <dgm:prSet/>
      <dgm:spPr/>
      <dgm:t>
        <a:bodyPr/>
        <a:lstStyle/>
        <a:p>
          <a:endParaRPr lang="en-US" sz="1400" noProof="0" dirty="0">
            <a:latin typeface="Source Han Sans SC"/>
          </a:endParaRPr>
        </a:p>
      </dgm:t>
    </dgm:pt>
    <dgm:pt modelId="{538F4F03-2A83-4CC7-B0B7-DB3E9920D948}" type="sibTrans" cxnId="{84DBC6AA-48F1-422A-B16B-957E0C7DBD15}">
      <dgm:prSet/>
      <dgm:spPr/>
      <dgm:t>
        <a:bodyPr/>
        <a:lstStyle/>
        <a:p>
          <a:endParaRPr lang="en-US" sz="1400" noProof="0" dirty="0">
            <a:latin typeface="Source Han Sans SC"/>
          </a:endParaRPr>
        </a:p>
      </dgm:t>
    </dgm:pt>
    <dgm:pt modelId="{83D8D398-4500-4114-9ECB-F899306921E9}">
      <dgm:prSet phldrT="[Texte]" custT="1"/>
      <dgm:spPr/>
      <dgm:t>
        <a:bodyPr anchor="ctr"/>
        <a:lstStyle/>
        <a:p>
          <a:r>
            <a:rPr lang="en-US" sz="1400" noProof="0" dirty="0" smtClean="0">
              <a:latin typeface="Source Han Sans SC"/>
              <a:cs typeface="Times New Roman" panose="02020603050405020304" pitchFamily="18" charset="0"/>
            </a:rPr>
            <a:t>Core ontologies</a:t>
          </a:r>
          <a:endParaRPr lang="en-US" sz="1400" noProof="0" dirty="0">
            <a:latin typeface="Source Han Sans SC"/>
            <a:cs typeface="Times New Roman" panose="02020603050405020304" pitchFamily="18" charset="0"/>
          </a:endParaRPr>
        </a:p>
      </dgm:t>
    </dgm:pt>
    <dgm:pt modelId="{F868AFEA-BD2F-43EE-8DCB-C8FEA5D50905}" type="parTrans" cxnId="{D23723F4-CA6B-4EDB-8761-A90AA892BE2A}">
      <dgm:prSet/>
      <dgm:spPr/>
      <dgm:t>
        <a:bodyPr/>
        <a:lstStyle/>
        <a:p>
          <a:endParaRPr lang="en-US" sz="1400" noProof="0" dirty="0">
            <a:latin typeface="Source Han Sans SC"/>
          </a:endParaRPr>
        </a:p>
      </dgm:t>
    </dgm:pt>
    <dgm:pt modelId="{27AD58F5-CC13-4E5C-A1B9-15D4584DBBE3}" type="sibTrans" cxnId="{D23723F4-CA6B-4EDB-8761-A90AA892BE2A}">
      <dgm:prSet/>
      <dgm:spPr/>
      <dgm:t>
        <a:bodyPr/>
        <a:lstStyle/>
        <a:p>
          <a:endParaRPr lang="en-US" sz="1400" noProof="0" dirty="0">
            <a:latin typeface="Source Han Sans SC"/>
          </a:endParaRPr>
        </a:p>
      </dgm:t>
    </dgm:pt>
    <dgm:pt modelId="{28EEA3FD-DB44-4110-AA00-2FB9CD2B4216}">
      <dgm:prSet phldrT="[Texte]" custT="1"/>
      <dgm:spPr/>
      <dgm:t>
        <a:bodyPr anchor="ctr"/>
        <a:lstStyle/>
        <a:p>
          <a:r>
            <a:rPr lang="en-US" sz="1400" noProof="0" dirty="0" smtClean="0">
              <a:latin typeface="Source Han Sans SC"/>
              <a:cs typeface="Times New Roman" panose="02020603050405020304" pitchFamily="18" charset="0"/>
            </a:rPr>
            <a:t>Domain/Task Ontologies</a:t>
          </a:r>
          <a:endParaRPr lang="en-US" sz="1400" noProof="0" dirty="0">
            <a:latin typeface="Source Han Sans SC"/>
            <a:cs typeface="Times New Roman" panose="02020603050405020304" pitchFamily="18" charset="0"/>
          </a:endParaRPr>
        </a:p>
      </dgm:t>
    </dgm:pt>
    <dgm:pt modelId="{150988BC-85AE-4F0D-AEA0-92297ECE6733}" type="parTrans" cxnId="{FA4EE32A-FEF6-4A91-A297-A2BBED15D0F4}">
      <dgm:prSet/>
      <dgm:spPr/>
      <dgm:t>
        <a:bodyPr/>
        <a:lstStyle/>
        <a:p>
          <a:endParaRPr lang="en-US" sz="1400" noProof="0" dirty="0">
            <a:latin typeface="Source Han Sans SC"/>
          </a:endParaRPr>
        </a:p>
      </dgm:t>
    </dgm:pt>
    <dgm:pt modelId="{120D4874-70CC-4FD4-8AE6-80F8A7DCF91A}" type="sibTrans" cxnId="{FA4EE32A-FEF6-4A91-A297-A2BBED15D0F4}">
      <dgm:prSet/>
      <dgm:spPr/>
      <dgm:t>
        <a:bodyPr/>
        <a:lstStyle/>
        <a:p>
          <a:endParaRPr lang="en-US" sz="1400" noProof="0" dirty="0">
            <a:latin typeface="Source Han Sans SC"/>
          </a:endParaRPr>
        </a:p>
      </dgm:t>
    </dgm:pt>
    <dgm:pt modelId="{B6A10B94-2CC3-49B9-A0ED-1C8512A5E505}">
      <dgm:prSet phldrT="[Texte]" custT="1"/>
      <dgm:spPr/>
      <dgm:t>
        <a:bodyPr anchor="t"/>
        <a:lstStyle/>
        <a:p>
          <a:r>
            <a:rPr lang="en-US" sz="1400" noProof="0" dirty="0" smtClean="0">
              <a:latin typeface="Source Han Sans SC"/>
              <a:cs typeface="Times New Roman" panose="02020603050405020304" pitchFamily="18" charset="0"/>
            </a:rPr>
            <a:t>Application Ontologies</a:t>
          </a:r>
          <a:endParaRPr lang="en-US" sz="1400" noProof="0" dirty="0">
            <a:latin typeface="Source Han Sans SC"/>
            <a:cs typeface="Times New Roman" panose="02020603050405020304" pitchFamily="18" charset="0"/>
          </a:endParaRPr>
        </a:p>
      </dgm:t>
    </dgm:pt>
    <dgm:pt modelId="{D2A81243-A52B-49CD-8CC7-BC65B5875600}" type="parTrans" cxnId="{84F514AC-308B-41BC-8E3E-E889754AA73F}">
      <dgm:prSet/>
      <dgm:spPr/>
      <dgm:t>
        <a:bodyPr/>
        <a:lstStyle/>
        <a:p>
          <a:endParaRPr lang="en-US" sz="1400" noProof="0" dirty="0">
            <a:latin typeface="Source Han Sans SC"/>
          </a:endParaRPr>
        </a:p>
      </dgm:t>
    </dgm:pt>
    <dgm:pt modelId="{457D749D-DFE9-45A1-A41C-ED8AF3169ECD}" type="sibTrans" cxnId="{84F514AC-308B-41BC-8E3E-E889754AA73F}">
      <dgm:prSet/>
      <dgm:spPr/>
      <dgm:t>
        <a:bodyPr/>
        <a:lstStyle/>
        <a:p>
          <a:endParaRPr lang="en-US" sz="1400" noProof="0" dirty="0">
            <a:latin typeface="Source Han Sans SC"/>
          </a:endParaRPr>
        </a:p>
      </dgm:t>
    </dgm:pt>
    <dgm:pt modelId="{DE6AA5C1-2406-4DAB-BC1A-E91F89207445}" type="pres">
      <dgm:prSet presAssocID="{AE04612B-4DD7-432A-B446-296E11D35D18}" presName="Name0" presStyleCnt="0">
        <dgm:presLayoutVars>
          <dgm:dir/>
          <dgm:animLvl val="lvl"/>
          <dgm:resizeHandles val="exact"/>
        </dgm:presLayoutVars>
      </dgm:prSet>
      <dgm:spPr/>
    </dgm:pt>
    <dgm:pt modelId="{6F076F63-9091-4119-8FED-22D92EB8FD4D}" type="pres">
      <dgm:prSet presAssocID="{4B3D2AF2-16B9-4806-A481-89A8C566C641}" presName="Name8" presStyleCnt="0"/>
      <dgm:spPr/>
    </dgm:pt>
    <dgm:pt modelId="{4FBF552E-4D3A-451D-B9A7-A490FE02B442}" type="pres">
      <dgm:prSet presAssocID="{4B3D2AF2-16B9-4806-A481-89A8C566C641}" presName="level" presStyleLbl="node1" presStyleIdx="0" presStyleCnt="5">
        <dgm:presLayoutVars>
          <dgm:chMax val="1"/>
          <dgm:bulletEnabled val="1"/>
        </dgm:presLayoutVars>
      </dgm:prSet>
      <dgm:spPr/>
      <dgm:t>
        <a:bodyPr/>
        <a:lstStyle/>
        <a:p>
          <a:endParaRPr lang="fr-FR"/>
        </a:p>
      </dgm:t>
    </dgm:pt>
    <dgm:pt modelId="{FB8DFAE9-EADB-4030-8E89-767F5775981C}" type="pres">
      <dgm:prSet presAssocID="{4B3D2AF2-16B9-4806-A481-89A8C566C641}" presName="levelTx" presStyleLbl="revTx" presStyleIdx="0" presStyleCnt="0">
        <dgm:presLayoutVars>
          <dgm:chMax val="1"/>
          <dgm:bulletEnabled val="1"/>
        </dgm:presLayoutVars>
      </dgm:prSet>
      <dgm:spPr/>
      <dgm:t>
        <a:bodyPr/>
        <a:lstStyle/>
        <a:p>
          <a:endParaRPr lang="fr-FR"/>
        </a:p>
      </dgm:t>
    </dgm:pt>
    <dgm:pt modelId="{8D77F9EF-ECB8-42A9-A336-A8F261ADD430}" type="pres">
      <dgm:prSet presAssocID="{B2608D3A-37D9-434A-8E2F-946A2C540D11}" presName="Name8" presStyleCnt="0"/>
      <dgm:spPr/>
    </dgm:pt>
    <dgm:pt modelId="{24C549E8-EE7F-4ECC-8770-EE855DBE8DC6}" type="pres">
      <dgm:prSet presAssocID="{B2608D3A-37D9-434A-8E2F-946A2C540D11}" presName="level" presStyleLbl="node1" presStyleIdx="1" presStyleCnt="5">
        <dgm:presLayoutVars>
          <dgm:chMax val="1"/>
          <dgm:bulletEnabled val="1"/>
        </dgm:presLayoutVars>
      </dgm:prSet>
      <dgm:spPr/>
      <dgm:t>
        <a:bodyPr/>
        <a:lstStyle/>
        <a:p>
          <a:endParaRPr lang="fr-FR"/>
        </a:p>
      </dgm:t>
    </dgm:pt>
    <dgm:pt modelId="{856E4BB1-CB4D-4858-ABFA-198E5A909F73}" type="pres">
      <dgm:prSet presAssocID="{B2608D3A-37D9-434A-8E2F-946A2C540D11}" presName="levelTx" presStyleLbl="revTx" presStyleIdx="0" presStyleCnt="0">
        <dgm:presLayoutVars>
          <dgm:chMax val="1"/>
          <dgm:bulletEnabled val="1"/>
        </dgm:presLayoutVars>
      </dgm:prSet>
      <dgm:spPr/>
      <dgm:t>
        <a:bodyPr/>
        <a:lstStyle/>
        <a:p>
          <a:endParaRPr lang="fr-FR"/>
        </a:p>
      </dgm:t>
    </dgm:pt>
    <dgm:pt modelId="{718FA1B5-7A7B-4485-A8C9-E87A547101AC}" type="pres">
      <dgm:prSet presAssocID="{83D8D398-4500-4114-9ECB-F899306921E9}" presName="Name8" presStyleCnt="0"/>
      <dgm:spPr/>
    </dgm:pt>
    <dgm:pt modelId="{09878A53-80FD-4D75-8150-88B9E48E0C9B}" type="pres">
      <dgm:prSet presAssocID="{83D8D398-4500-4114-9ECB-F899306921E9}" presName="level" presStyleLbl="node1" presStyleIdx="2" presStyleCnt="5">
        <dgm:presLayoutVars>
          <dgm:chMax val="1"/>
          <dgm:bulletEnabled val="1"/>
        </dgm:presLayoutVars>
      </dgm:prSet>
      <dgm:spPr/>
      <dgm:t>
        <a:bodyPr/>
        <a:lstStyle/>
        <a:p>
          <a:endParaRPr lang="fr-FR"/>
        </a:p>
      </dgm:t>
    </dgm:pt>
    <dgm:pt modelId="{20693F91-AF9C-4A45-BC06-D93A8781D82F}" type="pres">
      <dgm:prSet presAssocID="{83D8D398-4500-4114-9ECB-F899306921E9}" presName="levelTx" presStyleLbl="revTx" presStyleIdx="0" presStyleCnt="0">
        <dgm:presLayoutVars>
          <dgm:chMax val="1"/>
          <dgm:bulletEnabled val="1"/>
        </dgm:presLayoutVars>
      </dgm:prSet>
      <dgm:spPr/>
      <dgm:t>
        <a:bodyPr/>
        <a:lstStyle/>
        <a:p>
          <a:endParaRPr lang="fr-FR"/>
        </a:p>
      </dgm:t>
    </dgm:pt>
    <dgm:pt modelId="{27649ECD-A326-4556-B2C7-E6BC86D1F65F}" type="pres">
      <dgm:prSet presAssocID="{28EEA3FD-DB44-4110-AA00-2FB9CD2B4216}" presName="Name8" presStyleCnt="0"/>
      <dgm:spPr/>
    </dgm:pt>
    <dgm:pt modelId="{D0C7D73A-B13E-4184-9CED-29E73B040175}" type="pres">
      <dgm:prSet presAssocID="{28EEA3FD-DB44-4110-AA00-2FB9CD2B4216}" presName="level" presStyleLbl="node1" presStyleIdx="3" presStyleCnt="5">
        <dgm:presLayoutVars>
          <dgm:chMax val="1"/>
          <dgm:bulletEnabled val="1"/>
        </dgm:presLayoutVars>
      </dgm:prSet>
      <dgm:spPr/>
      <dgm:t>
        <a:bodyPr/>
        <a:lstStyle/>
        <a:p>
          <a:endParaRPr lang="fr-FR"/>
        </a:p>
      </dgm:t>
    </dgm:pt>
    <dgm:pt modelId="{4EDA8E0D-AC55-4123-A3E1-56836C640814}" type="pres">
      <dgm:prSet presAssocID="{28EEA3FD-DB44-4110-AA00-2FB9CD2B4216}" presName="levelTx" presStyleLbl="revTx" presStyleIdx="0" presStyleCnt="0">
        <dgm:presLayoutVars>
          <dgm:chMax val="1"/>
          <dgm:bulletEnabled val="1"/>
        </dgm:presLayoutVars>
      </dgm:prSet>
      <dgm:spPr/>
      <dgm:t>
        <a:bodyPr/>
        <a:lstStyle/>
        <a:p>
          <a:endParaRPr lang="fr-FR"/>
        </a:p>
      </dgm:t>
    </dgm:pt>
    <dgm:pt modelId="{EC03165F-B3B3-41D7-BBDA-F341336FD619}" type="pres">
      <dgm:prSet presAssocID="{B6A10B94-2CC3-49B9-A0ED-1C8512A5E505}" presName="Name8" presStyleCnt="0"/>
      <dgm:spPr/>
    </dgm:pt>
    <dgm:pt modelId="{91725C79-4F58-4A63-A39B-48D91F9FBC6F}" type="pres">
      <dgm:prSet presAssocID="{B6A10B94-2CC3-49B9-A0ED-1C8512A5E505}" presName="level" presStyleLbl="node1" presStyleIdx="4" presStyleCnt="5" custScaleY="160883">
        <dgm:presLayoutVars>
          <dgm:chMax val="1"/>
          <dgm:bulletEnabled val="1"/>
        </dgm:presLayoutVars>
      </dgm:prSet>
      <dgm:spPr/>
      <dgm:t>
        <a:bodyPr/>
        <a:lstStyle/>
        <a:p>
          <a:endParaRPr lang="fr-FR"/>
        </a:p>
      </dgm:t>
    </dgm:pt>
    <dgm:pt modelId="{AF9B06FC-2846-4F50-8FBD-2EF417BDC94B}" type="pres">
      <dgm:prSet presAssocID="{B6A10B94-2CC3-49B9-A0ED-1C8512A5E505}" presName="levelTx" presStyleLbl="revTx" presStyleIdx="0" presStyleCnt="0">
        <dgm:presLayoutVars>
          <dgm:chMax val="1"/>
          <dgm:bulletEnabled val="1"/>
        </dgm:presLayoutVars>
      </dgm:prSet>
      <dgm:spPr/>
      <dgm:t>
        <a:bodyPr/>
        <a:lstStyle/>
        <a:p>
          <a:endParaRPr lang="fr-FR"/>
        </a:p>
      </dgm:t>
    </dgm:pt>
  </dgm:ptLst>
  <dgm:cxnLst>
    <dgm:cxn modelId="{586DD07D-027D-4B7F-AFF5-558AE90943E8}" type="presOf" srcId="{83D8D398-4500-4114-9ECB-F899306921E9}" destId="{20693F91-AF9C-4A45-BC06-D93A8781D82F}" srcOrd="1" destOrd="0" presId="urn:microsoft.com/office/officeart/2005/8/layout/pyramid3"/>
    <dgm:cxn modelId="{956B7F1F-9EF9-45D5-AD60-192FEB6FBEEC}" type="presOf" srcId="{4B3D2AF2-16B9-4806-A481-89A8C566C641}" destId="{4FBF552E-4D3A-451D-B9A7-A490FE02B442}" srcOrd="0" destOrd="0" presId="urn:microsoft.com/office/officeart/2005/8/layout/pyramid3"/>
    <dgm:cxn modelId="{3CE5330C-0929-4622-8F66-74EFD012AE56}" type="presOf" srcId="{B6A10B94-2CC3-49B9-A0ED-1C8512A5E505}" destId="{91725C79-4F58-4A63-A39B-48D91F9FBC6F}" srcOrd="0" destOrd="0" presId="urn:microsoft.com/office/officeart/2005/8/layout/pyramid3"/>
    <dgm:cxn modelId="{8BF56BDC-5086-46C6-B6A0-D4C4CE67BBA7}" type="presOf" srcId="{83D8D398-4500-4114-9ECB-F899306921E9}" destId="{09878A53-80FD-4D75-8150-88B9E48E0C9B}" srcOrd="0" destOrd="0" presId="urn:microsoft.com/office/officeart/2005/8/layout/pyramid3"/>
    <dgm:cxn modelId="{D23723F4-CA6B-4EDB-8761-A90AA892BE2A}" srcId="{AE04612B-4DD7-432A-B446-296E11D35D18}" destId="{83D8D398-4500-4114-9ECB-F899306921E9}" srcOrd="2" destOrd="0" parTransId="{F868AFEA-BD2F-43EE-8DCB-C8FEA5D50905}" sibTransId="{27AD58F5-CC13-4E5C-A1B9-15D4584DBBE3}"/>
    <dgm:cxn modelId="{FA4EE32A-FEF6-4A91-A297-A2BBED15D0F4}" srcId="{AE04612B-4DD7-432A-B446-296E11D35D18}" destId="{28EEA3FD-DB44-4110-AA00-2FB9CD2B4216}" srcOrd="3" destOrd="0" parTransId="{150988BC-85AE-4F0D-AEA0-92297ECE6733}" sibTransId="{120D4874-70CC-4FD4-8AE6-80F8A7DCF91A}"/>
    <dgm:cxn modelId="{84F514AC-308B-41BC-8E3E-E889754AA73F}" srcId="{AE04612B-4DD7-432A-B446-296E11D35D18}" destId="{B6A10B94-2CC3-49B9-A0ED-1C8512A5E505}" srcOrd="4" destOrd="0" parTransId="{D2A81243-A52B-49CD-8CC7-BC65B5875600}" sibTransId="{457D749D-DFE9-45A1-A41C-ED8AF3169ECD}"/>
    <dgm:cxn modelId="{6B8F11A3-59F2-4A45-8436-DA44CCED4D3A}" type="presOf" srcId="{28EEA3FD-DB44-4110-AA00-2FB9CD2B4216}" destId="{4EDA8E0D-AC55-4123-A3E1-56836C640814}" srcOrd="1" destOrd="0" presId="urn:microsoft.com/office/officeart/2005/8/layout/pyramid3"/>
    <dgm:cxn modelId="{AF92591B-8451-4C47-96F8-57CAFFDA4754}" type="presOf" srcId="{B6A10B94-2CC3-49B9-A0ED-1C8512A5E505}" destId="{AF9B06FC-2846-4F50-8FBD-2EF417BDC94B}" srcOrd="1" destOrd="0" presId="urn:microsoft.com/office/officeart/2005/8/layout/pyramid3"/>
    <dgm:cxn modelId="{1A1F6533-BF2A-4F44-B76E-45A14B97E98E}" type="presOf" srcId="{B2608D3A-37D9-434A-8E2F-946A2C540D11}" destId="{856E4BB1-CB4D-4858-ABFA-198E5A909F73}" srcOrd="1" destOrd="0" presId="urn:microsoft.com/office/officeart/2005/8/layout/pyramid3"/>
    <dgm:cxn modelId="{7CC754AC-9CF3-49E3-B30F-DB795B62C6F9}" srcId="{AE04612B-4DD7-432A-B446-296E11D35D18}" destId="{4B3D2AF2-16B9-4806-A481-89A8C566C641}" srcOrd="0" destOrd="0" parTransId="{FEC14634-A679-42D2-9333-E3E4E0FF3D08}" sibTransId="{F0ACB45F-EFF2-4039-B366-1614506C54BE}"/>
    <dgm:cxn modelId="{84DBC6AA-48F1-422A-B16B-957E0C7DBD15}" srcId="{AE04612B-4DD7-432A-B446-296E11D35D18}" destId="{B2608D3A-37D9-434A-8E2F-946A2C540D11}" srcOrd="1" destOrd="0" parTransId="{39BAB8AF-E1CF-47CF-89C7-34A7C1EA369D}" sibTransId="{538F4F03-2A83-4CC7-B0B7-DB3E9920D948}"/>
    <dgm:cxn modelId="{5D417694-D6E7-4CD8-97A6-6D34986E772B}" type="presOf" srcId="{4B3D2AF2-16B9-4806-A481-89A8C566C641}" destId="{FB8DFAE9-EADB-4030-8E89-767F5775981C}" srcOrd="1" destOrd="0" presId="urn:microsoft.com/office/officeart/2005/8/layout/pyramid3"/>
    <dgm:cxn modelId="{FA75C46D-46F8-41A9-8D18-2DCA22088467}" type="presOf" srcId="{28EEA3FD-DB44-4110-AA00-2FB9CD2B4216}" destId="{D0C7D73A-B13E-4184-9CED-29E73B040175}" srcOrd="0" destOrd="0" presId="urn:microsoft.com/office/officeart/2005/8/layout/pyramid3"/>
    <dgm:cxn modelId="{0B7FA87D-9873-42B7-B44C-58104BCC47DF}" type="presOf" srcId="{B2608D3A-37D9-434A-8E2F-946A2C540D11}" destId="{24C549E8-EE7F-4ECC-8770-EE855DBE8DC6}" srcOrd="0" destOrd="0" presId="urn:microsoft.com/office/officeart/2005/8/layout/pyramid3"/>
    <dgm:cxn modelId="{15252834-9C78-4A5D-8659-F1698D9107DD}" type="presOf" srcId="{AE04612B-4DD7-432A-B446-296E11D35D18}" destId="{DE6AA5C1-2406-4DAB-BC1A-E91F89207445}" srcOrd="0" destOrd="0" presId="urn:microsoft.com/office/officeart/2005/8/layout/pyramid3"/>
    <dgm:cxn modelId="{7CDA2BF9-9B2F-4F2F-8782-AE88BA00F41E}" type="presParOf" srcId="{DE6AA5C1-2406-4DAB-BC1A-E91F89207445}" destId="{6F076F63-9091-4119-8FED-22D92EB8FD4D}" srcOrd="0" destOrd="0" presId="urn:microsoft.com/office/officeart/2005/8/layout/pyramid3"/>
    <dgm:cxn modelId="{11B19228-AA94-45E1-AA2E-75DB95E9B7EB}" type="presParOf" srcId="{6F076F63-9091-4119-8FED-22D92EB8FD4D}" destId="{4FBF552E-4D3A-451D-B9A7-A490FE02B442}" srcOrd="0" destOrd="0" presId="urn:microsoft.com/office/officeart/2005/8/layout/pyramid3"/>
    <dgm:cxn modelId="{46F5D956-A3BD-460E-8306-FD9289B2B1B5}" type="presParOf" srcId="{6F076F63-9091-4119-8FED-22D92EB8FD4D}" destId="{FB8DFAE9-EADB-4030-8E89-767F5775981C}" srcOrd="1" destOrd="0" presId="urn:microsoft.com/office/officeart/2005/8/layout/pyramid3"/>
    <dgm:cxn modelId="{4FF499D0-70D8-4EA4-975C-FE9687D47455}" type="presParOf" srcId="{DE6AA5C1-2406-4DAB-BC1A-E91F89207445}" destId="{8D77F9EF-ECB8-42A9-A336-A8F261ADD430}" srcOrd="1" destOrd="0" presId="urn:microsoft.com/office/officeart/2005/8/layout/pyramid3"/>
    <dgm:cxn modelId="{A723C972-BE75-4F71-9A5F-1757AF6741F7}" type="presParOf" srcId="{8D77F9EF-ECB8-42A9-A336-A8F261ADD430}" destId="{24C549E8-EE7F-4ECC-8770-EE855DBE8DC6}" srcOrd="0" destOrd="0" presId="urn:microsoft.com/office/officeart/2005/8/layout/pyramid3"/>
    <dgm:cxn modelId="{1268EBBC-6667-42D2-BD1D-3AC76E182F5C}" type="presParOf" srcId="{8D77F9EF-ECB8-42A9-A336-A8F261ADD430}" destId="{856E4BB1-CB4D-4858-ABFA-198E5A909F73}" srcOrd="1" destOrd="0" presId="urn:microsoft.com/office/officeart/2005/8/layout/pyramid3"/>
    <dgm:cxn modelId="{9D204D8F-CD60-44D3-9630-B7B44A95139C}" type="presParOf" srcId="{DE6AA5C1-2406-4DAB-BC1A-E91F89207445}" destId="{718FA1B5-7A7B-4485-A8C9-E87A547101AC}" srcOrd="2" destOrd="0" presId="urn:microsoft.com/office/officeart/2005/8/layout/pyramid3"/>
    <dgm:cxn modelId="{09738EB7-7FFC-46E5-ADB3-C2C22501FA64}" type="presParOf" srcId="{718FA1B5-7A7B-4485-A8C9-E87A547101AC}" destId="{09878A53-80FD-4D75-8150-88B9E48E0C9B}" srcOrd="0" destOrd="0" presId="urn:microsoft.com/office/officeart/2005/8/layout/pyramid3"/>
    <dgm:cxn modelId="{734E8C4C-3A07-4E01-BFF8-502D5E2D8269}" type="presParOf" srcId="{718FA1B5-7A7B-4485-A8C9-E87A547101AC}" destId="{20693F91-AF9C-4A45-BC06-D93A8781D82F}" srcOrd="1" destOrd="0" presId="urn:microsoft.com/office/officeart/2005/8/layout/pyramid3"/>
    <dgm:cxn modelId="{323EC4EA-81CB-4A7B-A1F4-C69C79B24C8B}" type="presParOf" srcId="{DE6AA5C1-2406-4DAB-BC1A-E91F89207445}" destId="{27649ECD-A326-4556-B2C7-E6BC86D1F65F}" srcOrd="3" destOrd="0" presId="urn:microsoft.com/office/officeart/2005/8/layout/pyramid3"/>
    <dgm:cxn modelId="{B301D659-16CF-418D-9A0A-336A381FE442}" type="presParOf" srcId="{27649ECD-A326-4556-B2C7-E6BC86D1F65F}" destId="{D0C7D73A-B13E-4184-9CED-29E73B040175}" srcOrd="0" destOrd="0" presId="urn:microsoft.com/office/officeart/2005/8/layout/pyramid3"/>
    <dgm:cxn modelId="{CE839925-BF5D-432E-9098-4E6D8746BF75}" type="presParOf" srcId="{27649ECD-A326-4556-B2C7-E6BC86D1F65F}" destId="{4EDA8E0D-AC55-4123-A3E1-56836C640814}" srcOrd="1" destOrd="0" presId="urn:microsoft.com/office/officeart/2005/8/layout/pyramid3"/>
    <dgm:cxn modelId="{6FE60FEA-D954-4570-BE79-464EE569643A}" type="presParOf" srcId="{DE6AA5C1-2406-4DAB-BC1A-E91F89207445}" destId="{EC03165F-B3B3-41D7-BBDA-F341336FD619}" srcOrd="4" destOrd="0" presId="urn:microsoft.com/office/officeart/2005/8/layout/pyramid3"/>
    <dgm:cxn modelId="{89159EC4-1D6F-42DB-A7BC-B5E6B916A988}" type="presParOf" srcId="{EC03165F-B3B3-41D7-BBDA-F341336FD619}" destId="{91725C79-4F58-4A63-A39B-48D91F9FBC6F}" srcOrd="0" destOrd="0" presId="urn:microsoft.com/office/officeart/2005/8/layout/pyramid3"/>
    <dgm:cxn modelId="{AB191044-A3FF-49F5-97E1-94FBF78A03C2}" type="presParOf" srcId="{EC03165F-B3B3-41D7-BBDA-F341336FD619}" destId="{AF9B06FC-2846-4F50-8FBD-2EF417BDC94B}"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B70F1B-6CF0-409F-B5CB-AA43ABD10CF9}" type="doc">
      <dgm:prSet loTypeId="urn:microsoft.com/office/officeart/2005/8/layout/chevron1" loCatId="process" qsTypeId="urn:microsoft.com/office/officeart/2005/8/quickstyle/simple5" qsCatId="simple" csTypeId="urn:microsoft.com/office/officeart/2005/8/colors/accent0_2" csCatId="mainScheme" phldr="1"/>
      <dgm:spPr/>
    </dgm:pt>
    <dgm:pt modelId="{22AF0441-0A36-4826-84AD-8818B6C2B0D6}">
      <dgm:prSet phldrT="[Texte]" custT="1"/>
      <dgm:spPr/>
      <dgm:t>
        <a:bodyPr/>
        <a:lstStyle/>
        <a:p>
          <a:r>
            <a:rPr lang="en-US" sz="1400" noProof="0" dirty="0" smtClean="0">
              <a:solidFill>
                <a:srgbClr val="2B3441"/>
              </a:solidFill>
              <a:latin typeface="Source Han Sans SC"/>
            </a:rPr>
            <a:t>Research</a:t>
          </a:r>
          <a:endParaRPr lang="en-US" sz="1400" noProof="0" dirty="0">
            <a:solidFill>
              <a:srgbClr val="2B3441"/>
            </a:solidFill>
            <a:latin typeface="Source Han Sans SC"/>
          </a:endParaRPr>
        </a:p>
      </dgm:t>
    </dgm:pt>
    <dgm:pt modelId="{FC129531-2556-4BCD-96BD-E95DED58D9BC}" type="parTrans" cxnId="{5295F787-AF42-429E-AE77-F336A1EC053A}">
      <dgm:prSet/>
      <dgm:spPr/>
      <dgm:t>
        <a:bodyPr/>
        <a:lstStyle/>
        <a:p>
          <a:endParaRPr lang="en-US" sz="1400" noProof="0" dirty="0">
            <a:solidFill>
              <a:srgbClr val="2B3441"/>
            </a:solidFill>
            <a:latin typeface="Source Han Sans SC"/>
          </a:endParaRPr>
        </a:p>
      </dgm:t>
    </dgm:pt>
    <dgm:pt modelId="{C23D9E50-955E-426D-84A1-A244EAA79C2C}" type="sibTrans" cxnId="{5295F787-AF42-429E-AE77-F336A1EC053A}">
      <dgm:prSet/>
      <dgm:spPr/>
      <dgm:t>
        <a:bodyPr/>
        <a:lstStyle/>
        <a:p>
          <a:endParaRPr lang="en-US" sz="1400" noProof="0" dirty="0">
            <a:solidFill>
              <a:srgbClr val="2B3441"/>
            </a:solidFill>
            <a:latin typeface="Source Han Sans SC"/>
          </a:endParaRPr>
        </a:p>
      </dgm:t>
    </dgm:pt>
    <dgm:pt modelId="{CD71F7F7-8865-4DF2-8718-34DFD9515329}">
      <dgm:prSet phldrT="[Texte]" custT="1"/>
      <dgm:spPr/>
      <dgm:t>
        <a:bodyPr/>
        <a:lstStyle/>
        <a:p>
          <a:r>
            <a:rPr lang="en-US" sz="1400" noProof="0" dirty="0" smtClean="0">
              <a:solidFill>
                <a:srgbClr val="2B3441"/>
              </a:solidFill>
              <a:latin typeface="Source Han Sans SC"/>
            </a:rPr>
            <a:t>Close-term</a:t>
          </a:r>
          <a:endParaRPr lang="en-US" sz="1400" noProof="0" dirty="0">
            <a:solidFill>
              <a:srgbClr val="2B3441"/>
            </a:solidFill>
            <a:latin typeface="Source Han Sans SC"/>
          </a:endParaRPr>
        </a:p>
      </dgm:t>
    </dgm:pt>
    <dgm:pt modelId="{A5407069-4ADF-434E-92FD-B05EC33FE2AA}" type="parTrans" cxnId="{7FE5935E-775D-460E-AC61-8FF2F14B432B}">
      <dgm:prSet/>
      <dgm:spPr/>
      <dgm:t>
        <a:bodyPr/>
        <a:lstStyle/>
        <a:p>
          <a:endParaRPr lang="en-US" sz="1400" noProof="0" dirty="0">
            <a:solidFill>
              <a:srgbClr val="2B3441"/>
            </a:solidFill>
            <a:latin typeface="Source Han Sans SC"/>
          </a:endParaRPr>
        </a:p>
      </dgm:t>
    </dgm:pt>
    <dgm:pt modelId="{BE67A931-A0C8-4953-A681-2FFA05994376}" type="sibTrans" cxnId="{7FE5935E-775D-460E-AC61-8FF2F14B432B}">
      <dgm:prSet/>
      <dgm:spPr/>
      <dgm:t>
        <a:bodyPr/>
        <a:lstStyle/>
        <a:p>
          <a:endParaRPr lang="en-US" sz="1400" noProof="0" dirty="0">
            <a:solidFill>
              <a:srgbClr val="2B3441"/>
            </a:solidFill>
            <a:latin typeface="Source Han Sans SC"/>
          </a:endParaRPr>
        </a:p>
      </dgm:t>
    </dgm:pt>
    <dgm:pt modelId="{31188020-FB94-4385-9CB8-8FF4276D101E}" type="pres">
      <dgm:prSet presAssocID="{BDB70F1B-6CF0-409F-B5CB-AA43ABD10CF9}" presName="Name0" presStyleCnt="0">
        <dgm:presLayoutVars>
          <dgm:dir/>
          <dgm:animLvl val="lvl"/>
          <dgm:resizeHandles val="exact"/>
        </dgm:presLayoutVars>
      </dgm:prSet>
      <dgm:spPr/>
    </dgm:pt>
    <dgm:pt modelId="{9FEF2AC1-39CD-48BA-B3DF-320B40C6D1FC}" type="pres">
      <dgm:prSet presAssocID="{22AF0441-0A36-4826-84AD-8818B6C2B0D6}" presName="parTxOnly" presStyleLbl="node1" presStyleIdx="0" presStyleCnt="2" custScaleY="45759">
        <dgm:presLayoutVars>
          <dgm:chMax val="0"/>
          <dgm:chPref val="0"/>
          <dgm:bulletEnabled val="1"/>
        </dgm:presLayoutVars>
      </dgm:prSet>
      <dgm:spPr/>
      <dgm:t>
        <a:bodyPr/>
        <a:lstStyle/>
        <a:p>
          <a:endParaRPr lang="fr-FR"/>
        </a:p>
      </dgm:t>
    </dgm:pt>
    <dgm:pt modelId="{754DFB64-4ECD-453D-B596-AD78DBC52F86}" type="pres">
      <dgm:prSet presAssocID="{C23D9E50-955E-426D-84A1-A244EAA79C2C}" presName="parTxOnlySpace" presStyleCnt="0"/>
      <dgm:spPr/>
    </dgm:pt>
    <dgm:pt modelId="{1ABEF67A-15E3-431E-84B9-65A296C7C95E}" type="pres">
      <dgm:prSet presAssocID="{CD71F7F7-8865-4DF2-8718-34DFD9515329}" presName="parTxOnly" presStyleLbl="node1" presStyleIdx="1" presStyleCnt="2" custScaleY="45759">
        <dgm:presLayoutVars>
          <dgm:chMax val="0"/>
          <dgm:chPref val="0"/>
          <dgm:bulletEnabled val="1"/>
        </dgm:presLayoutVars>
      </dgm:prSet>
      <dgm:spPr/>
      <dgm:t>
        <a:bodyPr/>
        <a:lstStyle/>
        <a:p>
          <a:endParaRPr lang="fr-FR"/>
        </a:p>
      </dgm:t>
    </dgm:pt>
  </dgm:ptLst>
  <dgm:cxnLst>
    <dgm:cxn modelId="{B8C78F24-30EC-4D2B-8AA1-9EBC79E8E39C}" type="presOf" srcId="{BDB70F1B-6CF0-409F-B5CB-AA43ABD10CF9}" destId="{31188020-FB94-4385-9CB8-8FF4276D101E}" srcOrd="0" destOrd="0" presId="urn:microsoft.com/office/officeart/2005/8/layout/chevron1"/>
    <dgm:cxn modelId="{7FE5935E-775D-460E-AC61-8FF2F14B432B}" srcId="{BDB70F1B-6CF0-409F-B5CB-AA43ABD10CF9}" destId="{CD71F7F7-8865-4DF2-8718-34DFD9515329}" srcOrd="1" destOrd="0" parTransId="{A5407069-4ADF-434E-92FD-B05EC33FE2AA}" sibTransId="{BE67A931-A0C8-4953-A681-2FFA05994376}"/>
    <dgm:cxn modelId="{CAD91A1F-905D-48E4-AF9A-9E7B79824BEF}" type="presOf" srcId="{22AF0441-0A36-4826-84AD-8818B6C2B0D6}" destId="{9FEF2AC1-39CD-48BA-B3DF-320B40C6D1FC}" srcOrd="0" destOrd="0" presId="urn:microsoft.com/office/officeart/2005/8/layout/chevron1"/>
    <dgm:cxn modelId="{42DA9CED-9586-49F9-AB5F-32E5A534479C}" type="presOf" srcId="{CD71F7F7-8865-4DF2-8718-34DFD9515329}" destId="{1ABEF67A-15E3-431E-84B9-65A296C7C95E}" srcOrd="0" destOrd="0" presId="urn:microsoft.com/office/officeart/2005/8/layout/chevron1"/>
    <dgm:cxn modelId="{5295F787-AF42-429E-AE77-F336A1EC053A}" srcId="{BDB70F1B-6CF0-409F-B5CB-AA43ABD10CF9}" destId="{22AF0441-0A36-4826-84AD-8818B6C2B0D6}" srcOrd="0" destOrd="0" parTransId="{FC129531-2556-4BCD-96BD-E95DED58D9BC}" sibTransId="{C23D9E50-955E-426D-84A1-A244EAA79C2C}"/>
    <dgm:cxn modelId="{AA3A3FEF-7635-4D22-B6AE-C1AACD4AC46D}" type="presParOf" srcId="{31188020-FB94-4385-9CB8-8FF4276D101E}" destId="{9FEF2AC1-39CD-48BA-B3DF-320B40C6D1FC}" srcOrd="0" destOrd="0" presId="urn:microsoft.com/office/officeart/2005/8/layout/chevron1"/>
    <dgm:cxn modelId="{F88D476A-0672-43A9-B3BB-5D73877DF47E}" type="presParOf" srcId="{31188020-FB94-4385-9CB8-8FF4276D101E}" destId="{754DFB64-4ECD-453D-B596-AD78DBC52F86}" srcOrd="1" destOrd="0" presId="urn:microsoft.com/office/officeart/2005/8/layout/chevron1"/>
    <dgm:cxn modelId="{645DF566-8D64-4CC3-8D09-AEAFF7A4B58B}" type="presParOf" srcId="{31188020-FB94-4385-9CB8-8FF4276D101E}" destId="{1ABEF67A-15E3-431E-84B9-65A296C7C95E}" srcOrd="2" destOrd="0" presId="urn:microsoft.com/office/officeart/2005/8/layout/chevron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B70F1B-6CF0-409F-B5CB-AA43ABD10CF9}" type="doc">
      <dgm:prSet loTypeId="urn:microsoft.com/office/officeart/2005/8/layout/chevron1" loCatId="process" qsTypeId="urn:microsoft.com/office/officeart/2005/8/quickstyle/simple5" qsCatId="simple" csTypeId="urn:microsoft.com/office/officeart/2005/8/colors/accent0_2" csCatId="mainScheme" phldr="1"/>
      <dgm:spPr/>
    </dgm:pt>
    <dgm:pt modelId="{22AF0441-0A36-4826-84AD-8818B6C2B0D6}">
      <dgm:prSet phldrT="[Texte]" custT="1"/>
      <dgm:spPr/>
      <dgm:t>
        <a:bodyPr/>
        <a:lstStyle/>
        <a:p>
          <a:r>
            <a:rPr lang="en-US" sz="1400" noProof="0" dirty="0" smtClean="0">
              <a:solidFill>
                <a:srgbClr val="2B3441"/>
              </a:solidFill>
              <a:latin typeface="Source Han Sans SC"/>
            </a:rPr>
            <a:t>Development</a:t>
          </a:r>
          <a:endParaRPr lang="en-US" sz="1400" noProof="0" dirty="0">
            <a:solidFill>
              <a:srgbClr val="2B3441"/>
            </a:solidFill>
            <a:latin typeface="Source Han Sans SC"/>
          </a:endParaRPr>
        </a:p>
      </dgm:t>
    </dgm:pt>
    <dgm:pt modelId="{FC129531-2556-4BCD-96BD-E95DED58D9BC}" type="parTrans" cxnId="{5295F787-AF42-429E-AE77-F336A1EC053A}">
      <dgm:prSet/>
      <dgm:spPr/>
      <dgm:t>
        <a:bodyPr/>
        <a:lstStyle/>
        <a:p>
          <a:endParaRPr lang="en-US" sz="1400" noProof="0" dirty="0">
            <a:solidFill>
              <a:srgbClr val="2B3441"/>
            </a:solidFill>
            <a:latin typeface="Source Han Sans SC"/>
          </a:endParaRPr>
        </a:p>
      </dgm:t>
    </dgm:pt>
    <dgm:pt modelId="{C23D9E50-955E-426D-84A1-A244EAA79C2C}" type="sibTrans" cxnId="{5295F787-AF42-429E-AE77-F336A1EC053A}">
      <dgm:prSet/>
      <dgm:spPr/>
      <dgm:t>
        <a:bodyPr/>
        <a:lstStyle/>
        <a:p>
          <a:endParaRPr lang="en-US" sz="1400" noProof="0" dirty="0">
            <a:solidFill>
              <a:srgbClr val="2B3441"/>
            </a:solidFill>
            <a:latin typeface="Source Han Sans SC"/>
          </a:endParaRPr>
        </a:p>
      </dgm:t>
    </dgm:pt>
    <dgm:pt modelId="{CD71F7F7-8865-4DF2-8718-34DFD9515329}">
      <dgm:prSet phldrT="[Texte]" custT="1"/>
      <dgm:spPr/>
      <dgm:t>
        <a:bodyPr/>
        <a:lstStyle/>
        <a:p>
          <a:r>
            <a:rPr lang="en-US" sz="1400" noProof="0" dirty="0" smtClean="0">
              <a:solidFill>
                <a:srgbClr val="2B3441"/>
              </a:solidFill>
              <a:latin typeface="Source Han Sans SC"/>
            </a:rPr>
            <a:t>Close-term</a:t>
          </a:r>
          <a:endParaRPr lang="en-US" sz="1400" noProof="0" dirty="0">
            <a:solidFill>
              <a:srgbClr val="2B3441"/>
            </a:solidFill>
            <a:latin typeface="Source Han Sans SC"/>
          </a:endParaRPr>
        </a:p>
      </dgm:t>
    </dgm:pt>
    <dgm:pt modelId="{A5407069-4ADF-434E-92FD-B05EC33FE2AA}" type="parTrans" cxnId="{7FE5935E-775D-460E-AC61-8FF2F14B432B}">
      <dgm:prSet/>
      <dgm:spPr/>
      <dgm:t>
        <a:bodyPr/>
        <a:lstStyle/>
        <a:p>
          <a:endParaRPr lang="en-US" sz="1400" noProof="0" dirty="0">
            <a:solidFill>
              <a:srgbClr val="2B3441"/>
            </a:solidFill>
            <a:latin typeface="Source Han Sans SC"/>
          </a:endParaRPr>
        </a:p>
      </dgm:t>
    </dgm:pt>
    <dgm:pt modelId="{BE67A931-A0C8-4953-A681-2FFA05994376}" type="sibTrans" cxnId="{7FE5935E-775D-460E-AC61-8FF2F14B432B}">
      <dgm:prSet/>
      <dgm:spPr/>
      <dgm:t>
        <a:bodyPr/>
        <a:lstStyle/>
        <a:p>
          <a:endParaRPr lang="en-US" sz="1400" noProof="0" dirty="0">
            <a:solidFill>
              <a:srgbClr val="2B3441"/>
            </a:solidFill>
            <a:latin typeface="Source Han Sans SC"/>
          </a:endParaRPr>
        </a:p>
      </dgm:t>
    </dgm:pt>
    <dgm:pt modelId="{31188020-FB94-4385-9CB8-8FF4276D101E}" type="pres">
      <dgm:prSet presAssocID="{BDB70F1B-6CF0-409F-B5CB-AA43ABD10CF9}" presName="Name0" presStyleCnt="0">
        <dgm:presLayoutVars>
          <dgm:dir/>
          <dgm:animLvl val="lvl"/>
          <dgm:resizeHandles val="exact"/>
        </dgm:presLayoutVars>
      </dgm:prSet>
      <dgm:spPr/>
    </dgm:pt>
    <dgm:pt modelId="{9FEF2AC1-39CD-48BA-B3DF-320B40C6D1FC}" type="pres">
      <dgm:prSet presAssocID="{22AF0441-0A36-4826-84AD-8818B6C2B0D6}" presName="parTxOnly" presStyleLbl="node1" presStyleIdx="0" presStyleCnt="2" custScaleY="45759">
        <dgm:presLayoutVars>
          <dgm:chMax val="0"/>
          <dgm:chPref val="0"/>
          <dgm:bulletEnabled val="1"/>
        </dgm:presLayoutVars>
      </dgm:prSet>
      <dgm:spPr/>
      <dgm:t>
        <a:bodyPr/>
        <a:lstStyle/>
        <a:p>
          <a:endParaRPr lang="fr-FR"/>
        </a:p>
      </dgm:t>
    </dgm:pt>
    <dgm:pt modelId="{754DFB64-4ECD-453D-B596-AD78DBC52F86}" type="pres">
      <dgm:prSet presAssocID="{C23D9E50-955E-426D-84A1-A244EAA79C2C}" presName="parTxOnlySpace" presStyleCnt="0"/>
      <dgm:spPr/>
    </dgm:pt>
    <dgm:pt modelId="{1ABEF67A-15E3-431E-84B9-65A296C7C95E}" type="pres">
      <dgm:prSet presAssocID="{CD71F7F7-8865-4DF2-8718-34DFD9515329}" presName="parTxOnly" presStyleLbl="node1" presStyleIdx="1" presStyleCnt="2" custScaleY="45759">
        <dgm:presLayoutVars>
          <dgm:chMax val="0"/>
          <dgm:chPref val="0"/>
          <dgm:bulletEnabled val="1"/>
        </dgm:presLayoutVars>
      </dgm:prSet>
      <dgm:spPr/>
      <dgm:t>
        <a:bodyPr/>
        <a:lstStyle/>
        <a:p>
          <a:endParaRPr lang="fr-FR"/>
        </a:p>
      </dgm:t>
    </dgm:pt>
  </dgm:ptLst>
  <dgm:cxnLst>
    <dgm:cxn modelId="{B8C78F24-30EC-4D2B-8AA1-9EBC79E8E39C}" type="presOf" srcId="{BDB70F1B-6CF0-409F-B5CB-AA43ABD10CF9}" destId="{31188020-FB94-4385-9CB8-8FF4276D101E}" srcOrd="0" destOrd="0" presId="urn:microsoft.com/office/officeart/2005/8/layout/chevron1"/>
    <dgm:cxn modelId="{7FE5935E-775D-460E-AC61-8FF2F14B432B}" srcId="{BDB70F1B-6CF0-409F-B5CB-AA43ABD10CF9}" destId="{CD71F7F7-8865-4DF2-8718-34DFD9515329}" srcOrd="1" destOrd="0" parTransId="{A5407069-4ADF-434E-92FD-B05EC33FE2AA}" sibTransId="{BE67A931-A0C8-4953-A681-2FFA05994376}"/>
    <dgm:cxn modelId="{CAD91A1F-905D-48E4-AF9A-9E7B79824BEF}" type="presOf" srcId="{22AF0441-0A36-4826-84AD-8818B6C2B0D6}" destId="{9FEF2AC1-39CD-48BA-B3DF-320B40C6D1FC}" srcOrd="0" destOrd="0" presId="urn:microsoft.com/office/officeart/2005/8/layout/chevron1"/>
    <dgm:cxn modelId="{42DA9CED-9586-49F9-AB5F-32E5A534479C}" type="presOf" srcId="{CD71F7F7-8865-4DF2-8718-34DFD9515329}" destId="{1ABEF67A-15E3-431E-84B9-65A296C7C95E}" srcOrd="0" destOrd="0" presId="urn:microsoft.com/office/officeart/2005/8/layout/chevron1"/>
    <dgm:cxn modelId="{5295F787-AF42-429E-AE77-F336A1EC053A}" srcId="{BDB70F1B-6CF0-409F-B5CB-AA43ABD10CF9}" destId="{22AF0441-0A36-4826-84AD-8818B6C2B0D6}" srcOrd="0" destOrd="0" parTransId="{FC129531-2556-4BCD-96BD-E95DED58D9BC}" sibTransId="{C23D9E50-955E-426D-84A1-A244EAA79C2C}"/>
    <dgm:cxn modelId="{AA3A3FEF-7635-4D22-B6AE-C1AACD4AC46D}" type="presParOf" srcId="{31188020-FB94-4385-9CB8-8FF4276D101E}" destId="{9FEF2AC1-39CD-48BA-B3DF-320B40C6D1FC}" srcOrd="0" destOrd="0" presId="urn:microsoft.com/office/officeart/2005/8/layout/chevron1"/>
    <dgm:cxn modelId="{F88D476A-0672-43A9-B3BB-5D73877DF47E}" type="presParOf" srcId="{31188020-FB94-4385-9CB8-8FF4276D101E}" destId="{754DFB64-4ECD-453D-B596-AD78DBC52F86}" srcOrd="1" destOrd="0" presId="urn:microsoft.com/office/officeart/2005/8/layout/chevron1"/>
    <dgm:cxn modelId="{645DF566-8D64-4CC3-8D09-AEAFF7A4B58B}" type="presParOf" srcId="{31188020-FB94-4385-9CB8-8FF4276D101E}" destId="{1ABEF67A-15E3-431E-84B9-65A296C7C95E}" srcOrd="2" destOrd="0" presId="urn:microsoft.com/office/officeart/2005/8/layout/chevron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B70F1B-6CF0-409F-B5CB-AA43ABD10CF9}" type="doc">
      <dgm:prSet loTypeId="urn:microsoft.com/office/officeart/2005/8/layout/chevron1" loCatId="process" qsTypeId="urn:microsoft.com/office/officeart/2005/8/quickstyle/simple5" qsCatId="simple" csTypeId="urn:microsoft.com/office/officeart/2005/8/colors/accent0_2" csCatId="mainScheme" phldr="1"/>
      <dgm:spPr/>
    </dgm:pt>
    <dgm:pt modelId="{22AF0441-0A36-4826-84AD-8818B6C2B0D6}">
      <dgm:prSet phldrT="[Texte]" custT="1"/>
      <dgm:spPr/>
      <dgm:t>
        <a:bodyPr/>
        <a:lstStyle/>
        <a:p>
          <a:r>
            <a:rPr lang="en-US" sz="1400" noProof="0" dirty="0" smtClean="0">
              <a:solidFill>
                <a:srgbClr val="2B3441"/>
              </a:solidFill>
              <a:latin typeface="Source Han Sans SC"/>
            </a:rPr>
            <a:t>Development</a:t>
          </a:r>
          <a:endParaRPr lang="en-US" sz="1400" noProof="0" dirty="0">
            <a:solidFill>
              <a:srgbClr val="2B3441"/>
            </a:solidFill>
            <a:latin typeface="Source Han Sans SC"/>
          </a:endParaRPr>
        </a:p>
      </dgm:t>
    </dgm:pt>
    <dgm:pt modelId="{FC129531-2556-4BCD-96BD-E95DED58D9BC}" type="parTrans" cxnId="{5295F787-AF42-429E-AE77-F336A1EC053A}">
      <dgm:prSet/>
      <dgm:spPr/>
      <dgm:t>
        <a:bodyPr/>
        <a:lstStyle/>
        <a:p>
          <a:endParaRPr lang="en-US" sz="1400" noProof="0" dirty="0">
            <a:solidFill>
              <a:srgbClr val="2B3441"/>
            </a:solidFill>
            <a:latin typeface="Source Han Sans SC"/>
          </a:endParaRPr>
        </a:p>
      </dgm:t>
    </dgm:pt>
    <dgm:pt modelId="{C23D9E50-955E-426D-84A1-A244EAA79C2C}" type="sibTrans" cxnId="{5295F787-AF42-429E-AE77-F336A1EC053A}">
      <dgm:prSet/>
      <dgm:spPr/>
      <dgm:t>
        <a:bodyPr/>
        <a:lstStyle/>
        <a:p>
          <a:endParaRPr lang="en-US" sz="1400" noProof="0" dirty="0">
            <a:solidFill>
              <a:srgbClr val="2B3441"/>
            </a:solidFill>
            <a:latin typeface="Source Han Sans SC"/>
          </a:endParaRPr>
        </a:p>
      </dgm:t>
    </dgm:pt>
    <dgm:pt modelId="{CD71F7F7-8865-4DF2-8718-34DFD9515329}">
      <dgm:prSet phldrT="[Texte]" custT="1"/>
      <dgm:spPr/>
      <dgm:t>
        <a:bodyPr/>
        <a:lstStyle/>
        <a:p>
          <a:r>
            <a:rPr lang="en-US" sz="1400" noProof="0" dirty="0" smtClean="0">
              <a:solidFill>
                <a:srgbClr val="2B3441"/>
              </a:solidFill>
              <a:latin typeface="Source Han Sans SC"/>
            </a:rPr>
            <a:t>Close-term</a:t>
          </a:r>
          <a:endParaRPr lang="en-US" sz="1400" noProof="0" dirty="0">
            <a:solidFill>
              <a:srgbClr val="2B3441"/>
            </a:solidFill>
            <a:latin typeface="Source Han Sans SC"/>
          </a:endParaRPr>
        </a:p>
      </dgm:t>
    </dgm:pt>
    <dgm:pt modelId="{A5407069-4ADF-434E-92FD-B05EC33FE2AA}" type="parTrans" cxnId="{7FE5935E-775D-460E-AC61-8FF2F14B432B}">
      <dgm:prSet/>
      <dgm:spPr/>
      <dgm:t>
        <a:bodyPr/>
        <a:lstStyle/>
        <a:p>
          <a:endParaRPr lang="en-US" sz="1400" noProof="0" dirty="0">
            <a:solidFill>
              <a:srgbClr val="2B3441"/>
            </a:solidFill>
            <a:latin typeface="Source Han Sans SC"/>
          </a:endParaRPr>
        </a:p>
      </dgm:t>
    </dgm:pt>
    <dgm:pt modelId="{BE67A931-A0C8-4953-A681-2FFA05994376}" type="sibTrans" cxnId="{7FE5935E-775D-460E-AC61-8FF2F14B432B}">
      <dgm:prSet/>
      <dgm:spPr/>
      <dgm:t>
        <a:bodyPr/>
        <a:lstStyle/>
        <a:p>
          <a:endParaRPr lang="en-US" sz="1400" noProof="0" dirty="0">
            <a:solidFill>
              <a:srgbClr val="2B3441"/>
            </a:solidFill>
            <a:latin typeface="Source Han Sans SC"/>
          </a:endParaRPr>
        </a:p>
      </dgm:t>
    </dgm:pt>
    <dgm:pt modelId="{31188020-FB94-4385-9CB8-8FF4276D101E}" type="pres">
      <dgm:prSet presAssocID="{BDB70F1B-6CF0-409F-B5CB-AA43ABD10CF9}" presName="Name0" presStyleCnt="0">
        <dgm:presLayoutVars>
          <dgm:dir/>
          <dgm:animLvl val="lvl"/>
          <dgm:resizeHandles val="exact"/>
        </dgm:presLayoutVars>
      </dgm:prSet>
      <dgm:spPr/>
    </dgm:pt>
    <dgm:pt modelId="{9FEF2AC1-39CD-48BA-B3DF-320B40C6D1FC}" type="pres">
      <dgm:prSet presAssocID="{22AF0441-0A36-4826-84AD-8818B6C2B0D6}" presName="parTxOnly" presStyleLbl="node1" presStyleIdx="0" presStyleCnt="2" custScaleY="45759">
        <dgm:presLayoutVars>
          <dgm:chMax val="0"/>
          <dgm:chPref val="0"/>
          <dgm:bulletEnabled val="1"/>
        </dgm:presLayoutVars>
      </dgm:prSet>
      <dgm:spPr/>
      <dgm:t>
        <a:bodyPr/>
        <a:lstStyle/>
        <a:p>
          <a:endParaRPr lang="fr-FR"/>
        </a:p>
      </dgm:t>
    </dgm:pt>
    <dgm:pt modelId="{754DFB64-4ECD-453D-B596-AD78DBC52F86}" type="pres">
      <dgm:prSet presAssocID="{C23D9E50-955E-426D-84A1-A244EAA79C2C}" presName="parTxOnlySpace" presStyleCnt="0"/>
      <dgm:spPr/>
    </dgm:pt>
    <dgm:pt modelId="{1ABEF67A-15E3-431E-84B9-65A296C7C95E}" type="pres">
      <dgm:prSet presAssocID="{CD71F7F7-8865-4DF2-8718-34DFD9515329}" presName="parTxOnly" presStyleLbl="node1" presStyleIdx="1" presStyleCnt="2" custScaleY="45759">
        <dgm:presLayoutVars>
          <dgm:chMax val="0"/>
          <dgm:chPref val="0"/>
          <dgm:bulletEnabled val="1"/>
        </dgm:presLayoutVars>
      </dgm:prSet>
      <dgm:spPr/>
      <dgm:t>
        <a:bodyPr/>
        <a:lstStyle/>
        <a:p>
          <a:endParaRPr lang="fr-FR"/>
        </a:p>
      </dgm:t>
    </dgm:pt>
  </dgm:ptLst>
  <dgm:cxnLst>
    <dgm:cxn modelId="{B8C78F24-30EC-4D2B-8AA1-9EBC79E8E39C}" type="presOf" srcId="{BDB70F1B-6CF0-409F-B5CB-AA43ABD10CF9}" destId="{31188020-FB94-4385-9CB8-8FF4276D101E}" srcOrd="0" destOrd="0" presId="urn:microsoft.com/office/officeart/2005/8/layout/chevron1"/>
    <dgm:cxn modelId="{7FE5935E-775D-460E-AC61-8FF2F14B432B}" srcId="{BDB70F1B-6CF0-409F-B5CB-AA43ABD10CF9}" destId="{CD71F7F7-8865-4DF2-8718-34DFD9515329}" srcOrd="1" destOrd="0" parTransId="{A5407069-4ADF-434E-92FD-B05EC33FE2AA}" sibTransId="{BE67A931-A0C8-4953-A681-2FFA05994376}"/>
    <dgm:cxn modelId="{CAD91A1F-905D-48E4-AF9A-9E7B79824BEF}" type="presOf" srcId="{22AF0441-0A36-4826-84AD-8818B6C2B0D6}" destId="{9FEF2AC1-39CD-48BA-B3DF-320B40C6D1FC}" srcOrd="0" destOrd="0" presId="urn:microsoft.com/office/officeart/2005/8/layout/chevron1"/>
    <dgm:cxn modelId="{42DA9CED-9586-49F9-AB5F-32E5A534479C}" type="presOf" srcId="{CD71F7F7-8865-4DF2-8718-34DFD9515329}" destId="{1ABEF67A-15E3-431E-84B9-65A296C7C95E}" srcOrd="0" destOrd="0" presId="urn:microsoft.com/office/officeart/2005/8/layout/chevron1"/>
    <dgm:cxn modelId="{5295F787-AF42-429E-AE77-F336A1EC053A}" srcId="{BDB70F1B-6CF0-409F-B5CB-AA43ABD10CF9}" destId="{22AF0441-0A36-4826-84AD-8818B6C2B0D6}" srcOrd="0" destOrd="0" parTransId="{FC129531-2556-4BCD-96BD-E95DED58D9BC}" sibTransId="{C23D9E50-955E-426D-84A1-A244EAA79C2C}"/>
    <dgm:cxn modelId="{AA3A3FEF-7635-4D22-B6AE-C1AACD4AC46D}" type="presParOf" srcId="{31188020-FB94-4385-9CB8-8FF4276D101E}" destId="{9FEF2AC1-39CD-48BA-B3DF-320B40C6D1FC}" srcOrd="0" destOrd="0" presId="urn:microsoft.com/office/officeart/2005/8/layout/chevron1"/>
    <dgm:cxn modelId="{F88D476A-0672-43A9-B3BB-5D73877DF47E}" type="presParOf" srcId="{31188020-FB94-4385-9CB8-8FF4276D101E}" destId="{754DFB64-4ECD-453D-B596-AD78DBC52F86}" srcOrd="1" destOrd="0" presId="urn:microsoft.com/office/officeart/2005/8/layout/chevron1"/>
    <dgm:cxn modelId="{645DF566-8D64-4CC3-8D09-AEAFF7A4B58B}" type="presParOf" srcId="{31188020-FB94-4385-9CB8-8FF4276D101E}" destId="{1ABEF67A-15E3-431E-84B9-65A296C7C95E}" srcOrd="2" destOrd="0" presId="urn:microsoft.com/office/officeart/2005/8/layout/chevron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DB70F1B-6CF0-409F-B5CB-AA43ABD10CF9}" type="doc">
      <dgm:prSet loTypeId="urn:microsoft.com/office/officeart/2005/8/layout/chevron1" loCatId="process" qsTypeId="urn:microsoft.com/office/officeart/2005/8/quickstyle/simple5" qsCatId="simple" csTypeId="urn:microsoft.com/office/officeart/2005/8/colors/accent0_2" csCatId="mainScheme" phldr="1"/>
      <dgm:spPr/>
    </dgm:pt>
    <dgm:pt modelId="{22AF0441-0A36-4826-84AD-8818B6C2B0D6}">
      <dgm:prSet phldrT="[Texte]" custT="1"/>
      <dgm:spPr/>
      <dgm:t>
        <a:bodyPr/>
        <a:lstStyle/>
        <a:p>
          <a:r>
            <a:rPr lang="en-US" sz="1400" noProof="0" dirty="0" smtClean="0">
              <a:solidFill>
                <a:srgbClr val="2B3441"/>
              </a:solidFill>
              <a:latin typeface="Source Han Sans SC"/>
            </a:rPr>
            <a:t>Development</a:t>
          </a:r>
          <a:endParaRPr lang="en-US" sz="1400" noProof="0" dirty="0">
            <a:solidFill>
              <a:srgbClr val="2B3441"/>
            </a:solidFill>
            <a:latin typeface="Source Han Sans SC"/>
          </a:endParaRPr>
        </a:p>
      </dgm:t>
    </dgm:pt>
    <dgm:pt modelId="{FC129531-2556-4BCD-96BD-E95DED58D9BC}" type="parTrans" cxnId="{5295F787-AF42-429E-AE77-F336A1EC053A}">
      <dgm:prSet/>
      <dgm:spPr/>
      <dgm:t>
        <a:bodyPr/>
        <a:lstStyle/>
        <a:p>
          <a:endParaRPr lang="en-US" sz="1400" noProof="0" dirty="0">
            <a:solidFill>
              <a:srgbClr val="2B3441"/>
            </a:solidFill>
            <a:latin typeface="Source Han Sans SC"/>
          </a:endParaRPr>
        </a:p>
      </dgm:t>
    </dgm:pt>
    <dgm:pt modelId="{C23D9E50-955E-426D-84A1-A244EAA79C2C}" type="sibTrans" cxnId="{5295F787-AF42-429E-AE77-F336A1EC053A}">
      <dgm:prSet/>
      <dgm:spPr/>
      <dgm:t>
        <a:bodyPr/>
        <a:lstStyle/>
        <a:p>
          <a:endParaRPr lang="en-US" sz="1400" noProof="0" dirty="0">
            <a:solidFill>
              <a:srgbClr val="2B3441"/>
            </a:solidFill>
            <a:latin typeface="Source Han Sans SC"/>
          </a:endParaRPr>
        </a:p>
      </dgm:t>
    </dgm:pt>
    <dgm:pt modelId="{CD71F7F7-8865-4DF2-8718-34DFD9515329}">
      <dgm:prSet phldrT="[Texte]" custT="1"/>
      <dgm:spPr/>
      <dgm:t>
        <a:bodyPr/>
        <a:lstStyle/>
        <a:p>
          <a:r>
            <a:rPr lang="en-US" sz="1400" noProof="0" dirty="0" smtClean="0">
              <a:solidFill>
                <a:srgbClr val="2B3441"/>
              </a:solidFill>
              <a:latin typeface="Source Han Sans SC"/>
            </a:rPr>
            <a:t>Close-term</a:t>
          </a:r>
          <a:endParaRPr lang="en-US" sz="1400" noProof="0" dirty="0">
            <a:solidFill>
              <a:srgbClr val="2B3441"/>
            </a:solidFill>
            <a:latin typeface="Source Han Sans SC"/>
          </a:endParaRPr>
        </a:p>
      </dgm:t>
    </dgm:pt>
    <dgm:pt modelId="{A5407069-4ADF-434E-92FD-B05EC33FE2AA}" type="parTrans" cxnId="{7FE5935E-775D-460E-AC61-8FF2F14B432B}">
      <dgm:prSet/>
      <dgm:spPr/>
      <dgm:t>
        <a:bodyPr/>
        <a:lstStyle/>
        <a:p>
          <a:endParaRPr lang="en-US" sz="1400" noProof="0" dirty="0">
            <a:solidFill>
              <a:srgbClr val="2B3441"/>
            </a:solidFill>
            <a:latin typeface="Source Han Sans SC"/>
          </a:endParaRPr>
        </a:p>
      </dgm:t>
    </dgm:pt>
    <dgm:pt modelId="{BE67A931-A0C8-4953-A681-2FFA05994376}" type="sibTrans" cxnId="{7FE5935E-775D-460E-AC61-8FF2F14B432B}">
      <dgm:prSet/>
      <dgm:spPr/>
      <dgm:t>
        <a:bodyPr/>
        <a:lstStyle/>
        <a:p>
          <a:endParaRPr lang="en-US" sz="1400" noProof="0" dirty="0">
            <a:solidFill>
              <a:srgbClr val="2B3441"/>
            </a:solidFill>
            <a:latin typeface="Source Han Sans SC"/>
          </a:endParaRPr>
        </a:p>
      </dgm:t>
    </dgm:pt>
    <dgm:pt modelId="{31188020-FB94-4385-9CB8-8FF4276D101E}" type="pres">
      <dgm:prSet presAssocID="{BDB70F1B-6CF0-409F-B5CB-AA43ABD10CF9}" presName="Name0" presStyleCnt="0">
        <dgm:presLayoutVars>
          <dgm:dir/>
          <dgm:animLvl val="lvl"/>
          <dgm:resizeHandles val="exact"/>
        </dgm:presLayoutVars>
      </dgm:prSet>
      <dgm:spPr/>
    </dgm:pt>
    <dgm:pt modelId="{9FEF2AC1-39CD-48BA-B3DF-320B40C6D1FC}" type="pres">
      <dgm:prSet presAssocID="{22AF0441-0A36-4826-84AD-8818B6C2B0D6}" presName="parTxOnly" presStyleLbl="node1" presStyleIdx="0" presStyleCnt="2" custScaleY="45759">
        <dgm:presLayoutVars>
          <dgm:chMax val="0"/>
          <dgm:chPref val="0"/>
          <dgm:bulletEnabled val="1"/>
        </dgm:presLayoutVars>
      </dgm:prSet>
      <dgm:spPr/>
      <dgm:t>
        <a:bodyPr/>
        <a:lstStyle/>
        <a:p>
          <a:endParaRPr lang="fr-FR"/>
        </a:p>
      </dgm:t>
    </dgm:pt>
    <dgm:pt modelId="{754DFB64-4ECD-453D-B596-AD78DBC52F86}" type="pres">
      <dgm:prSet presAssocID="{C23D9E50-955E-426D-84A1-A244EAA79C2C}" presName="parTxOnlySpace" presStyleCnt="0"/>
      <dgm:spPr/>
    </dgm:pt>
    <dgm:pt modelId="{1ABEF67A-15E3-431E-84B9-65A296C7C95E}" type="pres">
      <dgm:prSet presAssocID="{CD71F7F7-8865-4DF2-8718-34DFD9515329}" presName="parTxOnly" presStyleLbl="node1" presStyleIdx="1" presStyleCnt="2" custScaleY="45759">
        <dgm:presLayoutVars>
          <dgm:chMax val="0"/>
          <dgm:chPref val="0"/>
          <dgm:bulletEnabled val="1"/>
        </dgm:presLayoutVars>
      </dgm:prSet>
      <dgm:spPr/>
      <dgm:t>
        <a:bodyPr/>
        <a:lstStyle/>
        <a:p>
          <a:endParaRPr lang="fr-FR"/>
        </a:p>
      </dgm:t>
    </dgm:pt>
  </dgm:ptLst>
  <dgm:cxnLst>
    <dgm:cxn modelId="{B8C78F24-30EC-4D2B-8AA1-9EBC79E8E39C}" type="presOf" srcId="{BDB70F1B-6CF0-409F-B5CB-AA43ABD10CF9}" destId="{31188020-FB94-4385-9CB8-8FF4276D101E}" srcOrd="0" destOrd="0" presId="urn:microsoft.com/office/officeart/2005/8/layout/chevron1"/>
    <dgm:cxn modelId="{7FE5935E-775D-460E-AC61-8FF2F14B432B}" srcId="{BDB70F1B-6CF0-409F-B5CB-AA43ABD10CF9}" destId="{CD71F7F7-8865-4DF2-8718-34DFD9515329}" srcOrd="1" destOrd="0" parTransId="{A5407069-4ADF-434E-92FD-B05EC33FE2AA}" sibTransId="{BE67A931-A0C8-4953-A681-2FFA05994376}"/>
    <dgm:cxn modelId="{CAD91A1F-905D-48E4-AF9A-9E7B79824BEF}" type="presOf" srcId="{22AF0441-0A36-4826-84AD-8818B6C2B0D6}" destId="{9FEF2AC1-39CD-48BA-B3DF-320B40C6D1FC}" srcOrd="0" destOrd="0" presId="urn:microsoft.com/office/officeart/2005/8/layout/chevron1"/>
    <dgm:cxn modelId="{42DA9CED-9586-49F9-AB5F-32E5A534479C}" type="presOf" srcId="{CD71F7F7-8865-4DF2-8718-34DFD9515329}" destId="{1ABEF67A-15E3-431E-84B9-65A296C7C95E}" srcOrd="0" destOrd="0" presId="urn:microsoft.com/office/officeart/2005/8/layout/chevron1"/>
    <dgm:cxn modelId="{5295F787-AF42-429E-AE77-F336A1EC053A}" srcId="{BDB70F1B-6CF0-409F-B5CB-AA43ABD10CF9}" destId="{22AF0441-0A36-4826-84AD-8818B6C2B0D6}" srcOrd="0" destOrd="0" parTransId="{FC129531-2556-4BCD-96BD-E95DED58D9BC}" sibTransId="{C23D9E50-955E-426D-84A1-A244EAA79C2C}"/>
    <dgm:cxn modelId="{AA3A3FEF-7635-4D22-B6AE-C1AACD4AC46D}" type="presParOf" srcId="{31188020-FB94-4385-9CB8-8FF4276D101E}" destId="{9FEF2AC1-39CD-48BA-B3DF-320B40C6D1FC}" srcOrd="0" destOrd="0" presId="urn:microsoft.com/office/officeart/2005/8/layout/chevron1"/>
    <dgm:cxn modelId="{F88D476A-0672-43A9-B3BB-5D73877DF47E}" type="presParOf" srcId="{31188020-FB94-4385-9CB8-8FF4276D101E}" destId="{754DFB64-4ECD-453D-B596-AD78DBC52F86}" srcOrd="1" destOrd="0" presId="urn:microsoft.com/office/officeart/2005/8/layout/chevron1"/>
    <dgm:cxn modelId="{645DF566-8D64-4CC3-8D09-AEAFF7A4B58B}" type="presParOf" srcId="{31188020-FB94-4385-9CB8-8FF4276D101E}" destId="{1ABEF67A-15E3-431E-84B9-65A296C7C95E}" srcOrd="2" destOrd="0" presId="urn:microsoft.com/office/officeart/2005/8/layout/chevron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F552E-4D3A-451D-B9A7-A490FE02B442}">
      <dsp:nvSpPr>
        <dsp:cNvPr id="0" name=""/>
        <dsp:cNvSpPr/>
      </dsp:nvSpPr>
      <dsp:spPr>
        <a:xfrm rot="10800000">
          <a:off x="0" y="0"/>
          <a:ext cx="4683785" cy="583226"/>
        </a:xfrm>
        <a:prstGeom prst="trapezoid">
          <a:avLst>
            <a:gd name="adj" fmla="val 71591"/>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META (Foundational - Top-level – Upper) Ontologies</a:t>
          </a:r>
          <a:endParaRPr lang="en-US" sz="1400" kern="1200" noProof="0" dirty="0">
            <a:latin typeface="Source Han Sans SC"/>
            <a:cs typeface="Times New Roman" panose="02020603050405020304" pitchFamily="18" charset="0"/>
          </a:endParaRPr>
        </a:p>
      </dsp:txBody>
      <dsp:txXfrm rot="-10800000">
        <a:off x="819662" y="0"/>
        <a:ext cx="3044460" cy="583226"/>
      </dsp:txXfrm>
    </dsp:sp>
    <dsp:sp modelId="{24C549E8-EE7F-4ECC-8770-EE855DBE8DC6}">
      <dsp:nvSpPr>
        <dsp:cNvPr id="0" name=""/>
        <dsp:cNvSpPr/>
      </dsp:nvSpPr>
      <dsp:spPr>
        <a:xfrm rot="10800000">
          <a:off x="417536" y="583226"/>
          <a:ext cx="3848711" cy="583226"/>
        </a:xfrm>
        <a:prstGeom prst="trapezoid">
          <a:avLst>
            <a:gd name="adj" fmla="val 71591"/>
          </a:avLst>
        </a:prstGeom>
        <a:solidFill>
          <a:schemeClr val="accent3">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Mid-level Ontologies</a:t>
          </a:r>
          <a:endParaRPr lang="en-US" sz="1400" kern="1200" noProof="0" dirty="0">
            <a:latin typeface="Source Han Sans SC"/>
            <a:cs typeface="Times New Roman" panose="02020603050405020304" pitchFamily="18" charset="0"/>
          </a:endParaRPr>
        </a:p>
      </dsp:txBody>
      <dsp:txXfrm rot="-10800000">
        <a:off x="1091061" y="583226"/>
        <a:ext cx="2501662" cy="583226"/>
      </dsp:txXfrm>
    </dsp:sp>
    <dsp:sp modelId="{09878A53-80FD-4D75-8150-88B9E48E0C9B}">
      <dsp:nvSpPr>
        <dsp:cNvPr id="0" name=""/>
        <dsp:cNvSpPr/>
      </dsp:nvSpPr>
      <dsp:spPr>
        <a:xfrm rot="10800000">
          <a:off x="835073" y="1166453"/>
          <a:ext cx="3013638" cy="583226"/>
        </a:xfrm>
        <a:prstGeom prst="trapezoid">
          <a:avLst>
            <a:gd name="adj" fmla="val 71591"/>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Core ontologies</a:t>
          </a:r>
          <a:endParaRPr lang="en-US" sz="1400" kern="1200" noProof="0" dirty="0">
            <a:latin typeface="Source Han Sans SC"/>
            <a:cs typeface="Times New Roman" panose="02020603050405020304" pitchFamily="18" charset="0"/>
          </a:endParaRPr>
        </a:p>
      </dsp:txBody>
      <dsp:txXfrm rot="-10800000">
        <a:off x="1362460" y="1166453"/>
        <a:ext cx="1958864" cy="583226"/>
      </dsp:txXfrm>
    </dsp:sp>
    <dsp:sp modelId="{D0C7D73A-B13E-4184-9CED-29E73B040175}">
      <dsp:nvSpPr>
        <dsp:cNvPr id="0" name=""/>
        <dsp:cNvSpPr/>
      </dsp:nvSpPr>
      <dsp:spPr>
        <a:xfrm rot="10800000">
          <a:off x="1252610" y="1749679"/>
          <a:ext cx="2178564" cy="583226"/>
        </a:xfrm>
        <a:prstGeom prst="trapezoid">
          <a:avLst>
            <a:gd name="adj" fmla="val 71591"/>
          </a:avLst>
        </a:prstGeom>
        <a:solidFill>
          <a:schemeClr val="accent3">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Domain/Task Ontologies</a:t>
          </a:r>
          <a:endParaRPr lang="en-US" sz="1400" kern="1200" noProof="0" dirty="0">
            <a:latin typeface="Source Han Sans SC"/>
            <a:cs typeface="Times New Roman" panose="02020603050405020304" pitchFamily="18" charset="0"/>
          </a:endParaRPr>
        </a:p>
      </dsp:txBody>
      <dsp:txXfrm rot="-10800000">
        <a:off x="1633858" y="1749679"/>
        <a:ext cx="1416067" cy="583226"/>
      </dsp:txXfrm>
    </dsp:sp>
    <dsp:sp modelId="{91725C79-4F58-4A63-A39B-48D91F9FBC6F}">
      <dsp:nvSpPr>
        <dsp:cNvPr id="0" name=""/>
        <dsp:cNvSpPr/>
      </dsp:nvSpPr>
      <dsp:spPr>
        <a:xfrm rot="10800000">
          <a:off x="1670146" y="2332906"/>
          <a:ext cx="1343491" cy="938312"/>
        </a:xfrm>
        <a:prstGeom prst="trapezoid">
          <a:avLst>
            <a:gd name="adj" fmla="val 71591"/>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Application Ontologies</a:t>
          </a:r>
          <a:endParaRPr lang="en-US" sz="1400" kern="1200" noProof="0" dirty="0">
            <a:latin typeface="Source Han Sans SC"/>
            <a:cs typeface="Times New Roman" panose="02020603050405020304" pitchFamily="18" charset="0"/>
          </a:endParaRPr>
        </a:p>
      </dsp:txBody>
      <dsp:txXfrm rot="-10800000">
        <a:off x="1670146" y="2332906"/>
        <a:ext cx="1343491" cy="9383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F2AC1-39CD-48BA-B3DF-320B40C6D1FC}">
      <dsp:nvSpPr>
        <dsp:cNvPr id="0" name=""/>
        <dsp:cNvSpPr/>
      </dsp:nvSpPr>
      <dsp:spPr>
        <a:xfrm>
          <a:off x="3065"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Research</a:t>
          </a:r>
          <a:endParaRPr lang="en-US" sz="1400" kern="1200" noProof="0" dirty="0">
            <a:solidFill>
              <a:srgbClr val="2B3441"/>
            </a:solidFill>
            <a:latin typeface="Source Han Sans SC"/>
          </a:endParaRPr>
        </a:p>
      </dsp:txBody>
      <dsp:txXfrm>
        <a:off x="149788" y="0"/>
        <a:ext cx="1538955" cy="293446"/>
      </dsp:txXfrm>
    </dsp:sp>
    <dsp:sp modelId="{1ABEF67A-15E3-431E-84B9-65A296C7C95E}">
      <dsp:nvSpPr>
        <dsp:cNvPr id="0" name=""/>
        <dsp:cNvSpPr/>
      </dsp:nvSpPr>
      <dsp:spPr>
        <a:xfrm>
          <a:off x="1652226"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Long-term</a:t>
          </a:r>
          <a:endParaRPr lang="en-US" sz="1400" kern="1200" noProof="0" dirty="0">
            <a:solidFill>
              <a:srgbClr val="2B3441"/>
            </a:solidFill>
            <a:latin typeface="Source Han Sans SC"/>
          </a:endParaRPr>
        </a:p>
      </dsp:txBody>
      <dsp:txXfrm>
        <a:off x="1798949" y="0"/>
        <a:ext cx="1538955" cy="2934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F2AC1-39CD-48BA-B3DF-320B40C6D1FC}">
      <dsp:nvSpPr>
        <dsp:cNvPr id="0" name=""/>
        <dsp:cNvSpPr/>
      </dsp:nvSpPr>
      <dsp:spPr>
        <a:xfrm>
          <a:off x="3065"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Development</a:t>
          </a:r>
          <a:endParaRPr lang="en-US" sz="1400" kern="1200" noProof="0" dirty="0">
            <a:solidFill>
              <a:srgbClr val="2B3441"/>
            </a:solidFill>
            <a:latin typeface="Source Han Sans SC"/>
          </a:endParaRPr>
        </a:p>
      </dsp:txBody>
      <dsp:txXfrm>
        <a:off x="149788" y="0"/>
        <a:ext cx="1538955" cy="293446"/>
      </dsp:txXfrm>
    </dsp:sp>
    <dsp:sp modelId="{1ABEF67A-15E3-431E-84B9-65A296C7C95E}">
      <dsp:nvSpPr>
        <dsp:cNvPr id="0" name=""/>
        <dsp:cNvSpPr/>
      </dsp:nvSpPr>
      <dsp:spPr>
        <a:xfrm>
          <a:off x="1652226"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Close-term</a:t>
          </a:r>
          <a:endParaRPr lang="en-US" sz="1400" kern="1200" noProof="0" dirty="0">
            <a:solidFill>
              <a:srgbClr val="2B3441"/>
            </a:solidFill>
            <a:latin typeface="Source Han Sans SC"/>
          </a:endParaRPr>
        </a:p>
      </dsp:txBody>
      <dsp:txXfrm>
        <a:off x="1798949" y="0"/>
        <a:ext cx="1538955" cy="293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F552E-4D3A-451D-B9A7-A490FE02B442}">
      <dsp:nvSpPr>
        <dsp:cNvPr id="0" name=""/>
        <dsp:cNvSpPr/>
      </dsp:nvSpPr>
      <dsp:spPr>
        <a:xfrm rot="10800000">
          <a:off x="0" y="0"/>
          <a:ext cx="4683785" cy="583226"/>
        </a:xfrm>
        <a:prstGeom prst="trapezoid">
          <a:avLst>
            <a:gd name="adj" fmla="val 71591"/>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META (Foundational - Top-level – Upper) Ontologies</a:t>
          </a:r>
          <a:endParaRPr lang="en-US" sz="1400" kern="1200" noProof="0" dirty="0">
            <a:latin typeface="Source Han Sans SC"/>
            <a:cs typeface="Times New Roman" panose="02020603050405020304" pitchFamily="18" charset="0"/>
          </a:endParaRPr>
        </a:p>
      </dsp:txBody>
      <dsp:txXfrm rot="-10800000">
        <a:off x="819662" y="0"/>
        <a:ext cx="3044460" cy="583226"/>
      </dsp:txXfrm>
    </dsp:sp>
    <dsp:sp modelId="{24C549E8-EE7F-4ECC-8770-EE855DBE8DC6}">
      <dsp:nvSpPr>
        <dsp:cNvPr id="0" name=""/>
        <dsp:cNvSpPr/>
      </dsp:nvSpPr>
      <dsp:spPr>
        <a:xfrm rot="10800000">
          <a:off x="417536" y="583226"/>
          <a:ext cx="3848711" cy="583226"/>
        </a:xfrm>
        <a:prstGeom prst="trapezoid">
          <a:avLst>
            <a:gd name="adj" fmla="val 71591"/>
          </a:avLst>
        </a:prstGeom>
        <a:solidFill>
          <a:schemeClr val="accent3">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Mid-level Ontologies</a:t>
          </a:r>
          <a:endParaRPr lang="en-US" sz="1400" kern="1200" noProof="0" dirty="0">
            <a:latin typeface="Source Han Sans SC"/>
            <a:cs typeface="Times New Roman" panose="02020603050405020304" pitchFamily="18" charset="0"/>
          </a:endParaRPr>
        </a:p>
      </dsp:txBody>
      <dsp:txXfrm rot="-10800000">
        <a:off x="1091061" y="583226"/>
        <a:ext cx="2501662" cy="583226"/>
      </dsp:txXfrm>
    </dsp:sp>
    <dsp:sp modelId="{09878A53-80FD-4D75-8150-88B9E48E0C9B}">
      <dsp:nvSpPr>
        <dsp:cNvPr id="0" name=""/>
        <dsp:cNvSpPr/>
      </dsp:nvSpPr>
      <dsp:spPr>
        <a:xfrm rot="10800000">
          <a:off x="835073" y="1166453"/>
          <a:ext cx="3013638" cy="583226"/>
        </a:xfrm>
        <a:prstGeom prst="trapezoid">
          <a:avLst>
            <a:gd name="adj" fmla="val 71591"/>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Core ontologies</a:t>
          </a:r>
          <a:endParaRPr lang="en-US" sz="1400" kern="1200" noProof="0" dirty="0">
            <a:latin typeface="Source Han Sans SC"/>
            <a:cs typeface="Times New Roman" panose="02020603050405020304" pitchFamily="18" charset="0"/>
          </a:endParaRPr>
        </a:p>
      </dsp:txBody>
      <dsp:txXfrm rot="-10800000">
        <a:off x="1362460" y="1166453"/>
        <a:ext cx="1958864" cy="583226"/>
      </dsp:txXfrm>
    </dsp:sp>
    <dsp:sp modelId="{D0C7D73A-B13E-4184-9CED-29E73B040175}">
      <dsp:nvSpPr>
        <dsp:cNvPr id="0" name=""/>
        <dsp:cNvSpPr/>
      </dsp:nvSpPr>
      <dsp:spPr>
        <a:xfrm rot="10800000">
          <a:off x="1252610" y="1749679"/>
          <a:ext cx="2178564" cy="583226"/>
        </a:xfrm>
        <a:prstGeom prst="trapezoid">
          <a:avLst>
            <a:gd name="adj" fmla="val 71591"/>
          </a:avLst>
        </a:prstGeom>
        <a:solidFill>
          <a:schemeClr val="accent3">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Domain/Task Ontologies</a:t>
          </a:r>
          <a:endParaRPr lang="en-US" sz="1400" kern="1200" noProof="0" dirty="0">
            <a:latin typeface="Source Han Sans SC"/>
            <a:cs typeface="Times New Roman" panose="02020603050405020304" pitchFamily="18" charset="0"/>
          </a:endParaRPr>
        </a:p>
      </dsp:txBody>
      <dsp:txXfrm rot="-10800000">
        <a:off x="1633858" y="1749679"/>
        <a:ext cx="1416067" cy="583226"/>
      </dsp:txXfrm>
    </dsp:sp>
    <dsp:sp modelId="{91725C79-4F58-4A63-A39B-48D91F9FBC6F}">
      <dsp:nvSpPr>
        <dsp:cNvPr id="0" name=""/>
        <dsp:cNvSpPr/>
      </dsp:nvSpPr>
      <dsp:spPr>
        <a:xfrm rot="10800000">
          <a:off x="1670146" y="2332906"/>
          <a:ext cx="1343491" cy="938312"/>
        </a:xfrm>
        <a:prstGeom prst="trapezoid">
          <a:avLst>
            <a:gd name="adj" fmla="val 71591"/>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Application Ontologies</a:t>
          </a:r>
          <a:endParaRPr lang="en-US" sz="1400" kern="1200" noProof="0" dirty="0">
            <a:latin typeface="Source Han Sans SC"/>
            <a:cs typeface="Times New Roman" panose="02020603050405020304" pitchFamily="18" charset="0"/>
          </a:endParaRPr>
        </a:p>
      </dsp:txBody>
      <dsp:txXfrm rot="-10800000">
        <a:off x="1670146" y="2332906"/>
        <a:ext cx="1343491" cy="9383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F552E-4D3A-451D-B9A7-A490FE02B442}">
      <dsp:nvSpPr>
        <dsp:cNvPr id="0" name=""/>
        <dsp:cNvSpPr/>
      </dsp:nvSpPr>
      <dsp:spPr>
        <a:xfrm rot="10800000">
          <a:off x="0" y="0"/>
          <a:ext cx="4683785" cy="583226"/>
        </a:xfrm>
        <a:prstGeom prst="trapezoid">
          <a:avLst>
            <a:gd name="adj" fmla="val 71591"/>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META (Foundational - Top-level – Upper) Ontologies</a:t>
          </a:r>
          <a:endParaRPr lang="en-US" sz="1400" kern="1200" noProof="0" dirty="0">
            <a:latin typeface="Source Han Sans SC"/>
            <a:cs typeface="Times New Roman" panose="02020603050405020304" pitchFamily="18" charset="0"/>
          </a:endParaRPr>
        </a:p>
      </dsp:txBody>
      <dsp:txXfrm rot="-10800000">
        <a:off x="819662" y="0"/>
        <a:ext cx="3044460" cy="583226"/>
      </dsp:txXfrm>
    </dsp:sp>
    <dsp:sp modelId="{24C549E8-EE7F-4ECC-8770-EE855DBE8DC6}">
      <dsp:nvSpPr>
        <dsp:cNvPr id="0" name=""/>
        <dsp:cNvSpPr/>
      </dsp:nvSpPr>
      <dsp:spPr>
        <a:xfrm rot="10800000">
          <a:off x="417536" y="583226"/>
          <a:ext cx="3848711" cy="583226"/>
        </a:xfrm>
        <a:prstGeom prst="trapezoid">
          <a:avLst>
            <a:gd name="adj" fmla="val 71591"/>
          </a:avLst>
        </a:prstGeom>
        <a:solidFill>
          <a:schemeClr val="accent3">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Mid-level Ontologies</a:t>
          </a:r>
          <a:endParaRPr lang="en-US" sz="1400" kern="1200" noProof="0" dirty="0">
            <a:latin typeface="Source Han Sans SC"/>
            <a:cs typeface="Times New Roman" panose="02020603050405020304" pitchFamily="18" charset="0"/>
          </a:endParaRPr>
        </a:p>
      </dsp:txBody>
      <dsp:txXfrm rot="-10800000">
        <a:off x="1091061" y="583226"/>
        <a:ext cx="2501662" cy="583226"/>
      </dsp:txXfrm>
    </dsp:sp>
    <dsp:sp modelId="{09878A53-80FD-4D75-8150-88B9E48E0C9B}">
      <dsp:nvSpPr>
        <dsp:cNvPr id="0" name=""/>
        <dsp:cNvSpPr/>
      </dsp:nvSpPr>
      <dsp:spPr>
        <a:xfrm rot="10800000">
          <a:off x="835073" y="1166453"/>
          <a:ext cx="3013638" cy="583226"/>
        </a:xfrm>
        <a:prstGeom prst="trapezoid">
          <a:avLst>
            <a:gd name="adj" fmla="val 71591"/>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Core ontologies</a:t>
          </a:r>
          <a:endParaRPr lang="en-US" sz="1400" kern="1200" noProof="0" dirty="0">
            <a:latin typeface="Source Han Sans SC"/>
            <a:cs typeface="Times New Roman" panose="02020603050405020304" pitchFamily="18" charset="0"/>
          </a:endParaRPr>
        </a:p>
      </dsp:txBody>
      <dsp:txXfrm rot="-10800000">
        <a:off x="1362460" y="1166453"/>
        <a:ext cx="1958864" cy="583226"/>
      </dsp:txXfrm>
    </dsp:sp>
    <dsp:sp modelId="{D0C7D73A-B13E-4184-9CED-29E73B040175}">
      <dsp:nvSpPr>
        <dsp:cNvPr id="0" name=""/>
        <dsp:cNvSpPr/>
      </dsp:nvSpPr>
      <dsp:spPr>
        <a:xfrm rot="10800000">
          <a:off x="1252610" y="1749679"/>
          <a:ext cx="2178564" cy="583226"/>
        </a:xfrm>
        <a:prstGeom prst="trapezoid">
          <a:avLst>
            <a:gd name="adj" fmla="val 71591"/>
          </a:avLst>
        </a:prstGeom>
        <a:solidFill>
          <a:schemeClr val="accent3">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Domain/Task Ontologies</a:t>
          </a:r>
          <a:endParaRPr lang="en-US" sz="1400" kern="1200" noProof="0" dirty="0">
            <a:latin typeface="Source Han Sans SC"/>
            <a:cs typeface="Times New Roman" panose="02020603050405020304" pitchFamily="18" charset="0"/>
          </a:endParaRPr>
        </a:p>
      </dsp:txBody>
      <dsp:txXfrm rot="-10800000">
        <a:off x="1633858" y="1749679"/>
        <a:ext cx="1416067" cy="583226"/>
      </dsp:txXfrm>
    </dsp:sp>
    <dsp:sp modelId="{91725C79-4F58-4A63-A39B-48D91F9FBC6F}">
      <dsp:nvSpPr>
        <dsp:cNvPr id="0" name=""/>
        <dsp:cNvSpPr/>
      </dsp:nvSpPr>
      <dsp:spPr>
        <a:xfrm rot="10800000">
          <a:off x="1670146" y="2332906"/>
          <a:ext cx="1343491" cy="938312"/>
        </a:xfrm>
        <a:prstGeom prst="trapezoid">
          <a:avLst>
            <a:gd name="adj" fmla="val 71591"/>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Application Ontologies</a:t>
          </a:r>
          <a:endParaRPr lang="en-US" sz="1400" kern="1200" noProof="0" dirty="0">
            <a:latin typeface="Source Han Sans SC"/>
            <a:cs typeface="Times New Roman" panose="02020603050405020304" pitchFamily="18" charset="0"/>
          </a:endParaRPr>
        </a:p>
      </dsp:txBody>
      <dsp:txXfrm rot="-10800000">
        <a:off x="1670146" y="2332906"/>
        <a:ext cx="1343491" cy="938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F552E-4D3A-451D-B9A7-A490FE02B442}">
      <dsp:nvSpPr>
        <dsp:cNvPr id="0" name=""/>
        <dsp:cNvSpPr/>
      </dsp:nvSpPr>
      <dsp:spPr>
        <a:xfrm rot="10800000">
          <a:off x="0" y="0"/>
          <a:ext cx="5324029" cy="583226"/>
        </a:xfrm>
        <a:prstGeom prst="trapezoid">
          <a:avLst>
            <a:gd name="adj" fmla="val 81377"/>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noProof="0" dirty="0" smtClean="0">
              <a:latin typeface="Source Han Sans SC"/>
              <a:cs typeface="Times New Roman" panose="02020603050405020304" pitchFamily="18" charset="0"/>
            </a:rPr>
            <a:t>META (Foundational - Top-level – Upper) Ontologies</a:t>
          </a:r>
          <a:endParaRPr lang="en-US" sz="1600" kern="1200" noProof="0" dirty="0">
            <a:latin typeface="Source Han Sans SC"/>
            <a:cs typeface="Times New Roman" panose="02020603050405020304" pitchFamily="18" charset="0"/>
          </a:endParaRPr>
        </a:p>
      </dsp:txBody>
      <dsp:txXfrm rot="-10800000">
        <a:off x="931705" y="0"/>
        <a:ext cx="3460618" cy="583226"/>
      </dsp:txXfrm>
    </dsp:sp>
    <dsp:sp modelId="{24C549E8-EE7F-4ECC-8770-EE855DBE8DC6}">
      <dsp:nvSpPr>
        <dsp:cNvPr id="0" name=""/>
        <dsp:cNvSpPr/>
      </dsp:nvSpPr>
      <dsp:spPr>
        <a:xfrm rot="10800000">
          <a:off x="474611" y="583226"/>
          <a:ext cx="4374806" cy="583226"/>
        </a:xfrm>
        <a:prstGeom prst="trapezoid">
          <a:avLst>
            <a:gd name="adj" fmla="val 81377"/>
          </a:avLst>
        </a:prstGeom>
        <a:solidFill>
          <a:schemeClr val="accent3">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noProof="0" dirty="0" smtClean="0">
              <a:latin typeface="Source Han Sans SC"/>
              <a:cs typeface="Times New Roman" panose="02020603050405020304" pitchFamily="18" charset="0"/>
            </a:rPr>
            <a:t>Mid-level Ontologies</a:t>
          </a:r>
          <a:endParaRPr lang="en-US" sz="1600" kern="1200" noProof="0" dirty="0">
            <a:latin typeface="Source Han Sans SC"/>
            <a:cs typeface="Times New Roman" panose="02020603050405020304" pitchFamily="18" charset="0"/>
          </a:endParaRPr>
        </a:p>
      </dsp:txBody>
      <dsp:txXfrm rot="-10800000">
        <a:off x="1240202" y="583226"/>
        <a:ext cx="2843624" cy="583226"/>
      </dsp:txXfrm>
    </dsp:sp>
    <dsp:sp modelId="{09878A53-80FD-4D75-8150-88B9E48E0C9B}">
      <dsp:nvSpPr>
        <dsp:cNvPr id="0" name=""/>
        <dsp:cNvSpPr/>
      </dsp:nvSpPr>
      <dsp:spPr>
        <a:xfrm rot="10800000">
          <a:off x="949222" y="1166453"/>
          <a:ext cx="3425583" cy="583226"/>
        </a:xfrm>
        <a:prstGeom prst="trapezoid">
          <a:avLst>
            <a:gd name="adj" fmla="val 81377"/>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noProof="0" dirty="0" smtClean="0">
              <a:latin typeface="Source Han Sans SC"/>
              <a:cs typeface="Times New Roman" panose="02020603050405020304" pitchFamily="18" charset="0"/>
            </a:rPr>
            <a:t>Core ontologies</a:t>
          </a:r>
          <a:endParaRPr lang="en-US" sz="1600" kern="1200" noProof="0" dirty="0">
            <a:latin typeface="Source Han Sans SC"/>
            <a:cs typeface="Times New Roman" panose="02020603050405020304" pitchFamily="18" charset="0"/>
          </a:endParaRPr>
        </a:p>
      </dsp:txBody>
      <dsp:txXfrm rot="-10800000">
        <a:off x="1548699" y="1166453"/>
        <a:ext cx="2226629" cy="583226"/>
      </dsp:txXfrm>
    </dsp:sp>
    <dsp:sp modelId="{D0C7D73A-B13E-4184-9CED-29E73B040175}">
      <dsp:nvSpPr>
        <dsp:cNvPr id="0" name=""/>
        <dsp:cNvSpPr/>
      </dsp:nvSpPr>
      <dsp:spPr>
        <a:xfrm rot="10800000">
          <a:off x="1423834" y="1749679"/>
          <a:ext cx="2476360" cy="583226"/>
        </a:xfrm>
        <a:prstGeom prst="trapezoid">
          <a:avLst>
            <a:gd name="adj" fmla="val 81377"/>
          </a:avLst>
        </a:prstGeom>
        <a:solidFill>
          <a:schemeClr val="accent3">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noProof="0" dirty="0" smtClean="0">
              <a:latin typeface="Source Han Sans SC"/>
              <a:cs typeface="Times New Roman" panose="02020603050405020304" pitchFamily="18" charset="0"/>
            </a:rPr>
            <a:t>Domain/Task Ontologies</a:t>
          </a:r>
          <a:endParaRPr lang="en-US" sz="1600" kern="1200" noProof="0" dirty="0">
            <a:latin typeface="Source Han Sans SC"/>
            <a:cs typeface="Times New Roman" panose="02020603050405020304" pitchFamily="18" charset="0"/>
          </a:endParaRPr>
        </a:p>
      </dsp:txBody>
      <dsp:txXfrm rot="-10800000">
        <a:off x="1857197" y="1749679"/>
        <a:ext cx="1609634" cy="583226"/>
      </dsp:txXfrm>
    </dsp:sp>
    <dsp:sp modelId="{91725C79-4F58-4A63-A39B-48D91F9FBC6F}">
      <dsp:nvSpPr>
        <dsp:cNvPr id="0" name=""/>
        <dsp:cNvSpPr/>
      </dsp:nvSpPr>
      <dsp:spPr>
        <a:xfrm rot="10800000">
          <a:off x="1898445" y="2332906"/>
          <a:ext cx="1527138" cy="938312"/>
        </a:xfrm>
        <a:prstGeom prst="trapezoid">
          <a:avLst>
            <a:gd name="adj" fmla="val 81377"/>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t" anchorCtr="0">
          <a:noAutofit/>
        </a:bodyPr>
        <a:lstStyle/>
        <a:p>
          <a:pPr lvl="0" algn="ctr" defTabSz="711200">
            <a:lnSpc>
              <a:spcPct val="90000"/>
            </a:lnSpc>
            <a:spcBef>
              <a:spcPct val="0"/>
            </a:spcBef>
            <a:spcAft>
              <a:spcPct val="35000"/>
            </a:spcAft>
          </a:pPr>
          <a:r>
            <a:rPr lang="en-US" sz="1600" kern="1200" noProof="0" dirty="0" smtClean="0">
              <a:latin typeface="Source Han Sans SC"/>
              <a:cs typeface="Times New Roman" panose="02020603050405020304" pitchFamily="18" charset="0"/>
            </a:rPr>
            <a:t>Application Ontologies</a:t>
          </a:r>
          <a:endParaRPr lang="en-US" sz="1600" kern="1200" noProof="0" dirty="0">
            <a:latin typeface="Source Han Sans SC"/>
            <a:cs typeface="Times New Roman" panose="02020603050405020304" pitchFamily="18" charset="0"/>
          </a:endParaRPr>
        </a:p>
      </dsp:txBody>
      <dsp:txXfrm rot="-10800000">
        <a:off x="1898445" y="2332906"/>
        <a:ext cx="1527138" cy="9383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F552E-4D3A-451D-B9A7-A490FE02B442}">
      <dsp:nvSpPr>
        <dsp:cNvPr id="0" name=""/>
        <dsp:cNvSpPr/>
      </dsp:nvSpPr>
      <dsp:spPr>
        <a:xfrm rot="10800000">
          <a:off x="0" y="0"/>
          <a:ext cx="4683785" cy="583226"/>
        </a:xfrm>
        <a:prstGeom prst="trapezoid">
          <a:avLst>
            <a:gd name="adj" fmla="val 71591"/>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META (Foundational - Top-level – Upper) Ontologies</a:t>
          </a:r>
          <a:endParaRPr lang="en-US" sz="1400" kern="1200" noProof="0" dirty="0">
            <a:latin typeface="Source Han Sans SC"/>
            <a:cs typeface="Times New Roman" panose="02020603050405020304" pitchFamily="18" charset="0"/>
          </a:endParaRPr>
        </a:p>
      </dsp:txBody>
      <dsp:txXfrm rot="-10800000">
        <a:off x="819662" y="0"/>
        <a:ext cx="3044460" cy="583226"/>
      </dsp:txXfrm>
    </dsp:sp>
    <dsp:sp modelId="{24C549E8-EE7F-4ECC-8770-EE855DBE8DC6}">
      <dsp:nvSpPr>
        <dsp:cNvPr id="0" name=""/>
        <dsp:cNvSpPr/>
      </dsp:nvSpPr>
      <dsp:spPr>
        <a:xfrm rot="10800000">
          <a:off x="417536" y="583226"/>
          <a:ext cx="3848711" cy="583226"/>
        </a:xfrm>
        <a:prstGeom prst="trapezoid">
          <a:avLst>
            <a:gd name="adj" fmla="val 71591"/>
          </a:avLst>
        </a:prstGeom>
        <a:solidFill>
          <a:schemeClr val="accent3">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Mid-level Ontologies</a:t>
          </a:r>
          <a:endParaRPr lang="en-US" sz="1400" kern="1200" noProof="0" dirty="0">
            <a:latin typeface="Source Han Sans SC"/>
            <a:cs typeface="Times New Roman" panose="02020603050405020304" pitchFamily="18" charset="0"/>
          </a:endParaRPr>
        </a:p>
      </dsp:txBody>
      <dsp:txXfrm rot="-10800000">
        <a:off x="1091061" y="583226"/>
        <a:ext cx="2501662" cy="583226"/>
      </dsp:txXfrm>
    </dsp:sp>
    <dsp:sp modelId="{09878A53-80FD-4D75-8150-88B9E48E0C9B}">
      <dsp:nvSpPr>
        <dsp:cNvPr id="0" name=""/>
        <dsp:cNvSpPr/>
      </dsp:nvSpPr>
      <dsp:spPr>
        <a:xfrm rot="10800000">
          <a:off x="835073" y="1166453"/>
          <a:ext cx="3013638" cy="583226"/>
        </a:xfrm>
        <a:prstGeom prst="trapezoid">
          <a:avLst>
            <a:gd name="adj" fmla="val 71591"/>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Core ontologies</a:t>
          </a:r>
          <a:endParaRPr lang="en-US" sz="1400" kern="1200" noProof="0" dirty="0">
            <a:latin typeface="Source Han Sans SC"/>
            <a:cs typeface="Times New Roman" panose="02020603050405020304" pitchFamily="18" charset="0"/>
          </a:endParaRPr>
        </a:p>
      </dsp:txBody>
      <dsp:txXfrm rot="-10800000">
        <a:off x="1362460" y="1166453"/>
        <a:ext cx="1958864" cy="583226"/>
      </dsp:txXfrm>
    </dsp:sp>
    <dsp:sp modelId="{D0C7D73A-B13E-4184-9CED-29E73B040175}">
      <dsp:nvSpPr>
        <dsp:cNvPr id="0" name=""/>
        <dsp:cNvSpPr/>
      </dsp:nvSpPr>
      <dsp:spPr>
        <a:xfrm rot="10800000">
          <a:off x="1252610" y="1749679"/>
          <a:ext cx="2178564" cy="583226"/>
        </a:xfrm>
        <a:prstGeom prst="trapezoid">
          <a:avLst>
            <a:gd name="adj" fmla="val 71591"/>
          </a:avLst>
        </a:prstGeom>
        <a:solidFill>
          <a:schemeClr val="accent3">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Domain/Task Ontologies</a:t>
          </a:r>
          <a:endParaRPr lang="en-US" sz="1400" kern="1200" noProof="0" dirty="0">
            <a:latin typeface="Source Han Sans SC"/>
            <a:cs typeface="Times New Roman" panose="02020603050405020304" pitchFamily="18" charset="0"/>
          </a:endParaRPr>
        </a:p>
      </dsp:txBody>
      <dsp:txXfrm rot="-10800000">
        <a:off x="1633858" y="1749679"/>
        <a:ext cx="1416067" cy="583226"/>
      </dsp:txXfrm>
    </dsp:sp>
    <dsp:sp modelId="{91725C79-4F58-4A63-A39B-48D91F9FBC6F}">
      <dsp:nvSpPr>
        <dsp:cNvPr id="0" name=""/>
        <dsp:cNvSpPr/>
      </dsp:nvSpPr>
      <dsp:spPr>
        <a:xfrm rot="10800000">
          <a:off x="1670146" y="2332906"/>
          <a:ext cx="1343491" cy="938312"/>
        </a:xfrm>
        <a:prstGeom prst="trapezoid">
          <a:avLst>
            <a:gd name="adj" fmla="val 71591"/>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lvl="0" algn="ctr" defTabSz="622300">
            <a:lnSpc>
              <a:spcPct val="90000"/>
            </a:lnSpc>
            <a:spcBef>
              <a:spcPct val="0"/>
            </a:spcBef>
            <a:spcAft>
              <a:spcPct val="35000"/>
            </a:spcAft>
          </a:pPr>
          <a:r>
            <a:rPr lang="en-US" sz="1400" kern="1200" noProof="0" dirty="0" smtClean="0">
              <a:latin typeface="Source Han Sans SC"/>
              <a:cs typeface="Times New Roman" panose="02020603050405020304" pitchFamily="18" charset="0"/>
            </a:rPr>
            <a:t>Application Ontologies</a:t>
          </a:r>
          <a:endParaRPr lang="en-US" sz="1400" kern="1200" noProof="0" dirty="0">
            <a:latin typeface="Source Han Sans SC"/>
            <a:cs typeface="Times New Roman" panose="02020603050405020304" pitchFamily="18" charset="0"/>
          </a:endParaRPr>
        </a:p>
      </dsp:txBody>
      <dsp:txXfrm rot="-10800000">
        <a:off x="1670146" y="2332906"/>
        <a:ext cx="1343491" cy="938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F2AC1-39CD-48BA-B3DF-320B40C6D1FC}">
      <dsp:nvSpPr>
        <dsp:cNvPr id="0" name=""/>
        <dsp:cNvSpPr/>
      </dsp:nvSpPr>
      <dsp:spPr>
        <a:xfrm>
          <a:off x="3065"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Research</a:t>
          </a:r>
          <a:endParaRPr lang="en-US" sz="1400" kern="1200" noProof="0" dirty="0">
            <a:solidFill>
              <a:srgbClr val="2B3441"/>
            </a:solidFill>
            <a:latin typeface="Source Han Sans SC"/>
          </a:endParaRPr>
        </a:p>
      </dsp:txBody>
      <dsp:txXfrm>
        <a:off x="149788" y="0"/>
        <a:ext cx="1538955" cy="293446"/>
      </dsp:txXfrm>
    </dsp:sp>
    <dsp:sp modelId="{1ABEF67A-15E3-431E-84B9-65A296C7C95E}">
      <dsp:nvSpPr>
        <dsp:cNvPr id="0" name=""/>
        <dsp:cNvSpPr/>
      </dsp:nvSpPr>
      <dsp:spPr>
        <a:xfrm>
          <a:off x="1652226"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Close-term</a:t>
          </a:r>
          <a:endParaRPr lang="en-US" sz="1400" kern="1200" noProof="0" dirty="0">
            <a:solidFill>
              <a:srgbClr val="2B3441"/>
            </a:solidFill>
            <a:latin typeface="Source Han Sans SC"/>
          </a:endParaRPr>
        </a:p>
      </dsp:txBody>
      <dsp:txXfrm>
        <a:off x="1798949" y="0"/>
        <a:ext cx="1538955" cy="2934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F2AC1-39CD-48BA-B3DF-320B40C6D1FC}">
      <dsp:nvSpPr>
        <dsp:cNvPr id="0" name=""/>
        <dsp:cNvSpPr/>
      </dsp:nvSpPr>
      <dsp:spPr>
        <a:xfrm>
          <a:off x="3065"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Development</a:t>
          </a:r>
          <a:endParaRPr lang="en-US" sz="1400" kern="1200" noProof="0" dirty="0">
            <a:solidFill>
              <a:srgbClr val="2B3441"/>
            </a:solidFill>
            <a:latin typeface="Source Han Sans SC"/>
          </a:endParaRPr>
        </a:p>
      </dsp:txBody>
      <dsp:txXfrm>
        <a:off x="149788" y="0"/>
        <a:ext cx="1538955" cy="293446"/>
      </dsp:txXfrm>
    </dsp:sp>
    <dsp:sp modelId="{1ABEF67A-15E3-431E-84B9-65A296C7C95E}">
      <dsp:nvSpPr>
        <dsp:cNvPr id="0" name=""/>
        <dsp:cNvSpPr/>
      </dsp:nvSpPr>
      <dsp:spPr>
        <a:xfrm>
          <a:off x="1652226"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Close-term</a:t>
          </a:r>
          <a:endParaRPr lang="en-US" sz="1400" kern="1200" noProof="0" dirty="0">
            <a:solidFill>
              <a:srgbClr val="2B3441"/>
            </a:solidFill>
            <a:latin typeface="Source Han Sans SC"/>
          </a:endParaRPr>
        </a:p>
      </dsp:txBody>
      <dsp:txXfrm>
        <a:off x="1798949" y="0"/>
        <a:ext cx="1538955" cy="2934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F2AC1-39CD-48BA-B3DF-320B40C6D1FC}">
      <dsp:nvSpPr>
        <dsp:cNvPr id="0" name=""/>
        <dsp:cNvSpPr/>
      </dsp:nvSpPr>
      <dsp:spPr>
        <a:xfrm>
          <a:off x="3065"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Development</a:t>
          </a:r>
          <a:endParaRPr lang="en-US" sz="1400" kern="1200" noProof="0" dirty="0">
            <a:solidFill>
              <a:srgbClr val="2B3441"/>
            </a:solidFill>
            <a:latin typeface="Source Han Sans SC"/>
          </a:endParaRPr>
        </a:p>
      </dsp:txBody>
      <dsp:txXfrm>
        <a:off x="149788" y="0"/>
        <a:ext cx="1538955" cy="293446"/>
      </dsp:txXfrm>
    </dsp:sp>
    <dsp:sp modelId="{1ABEF67A-15E3-431E-84B9-65A296C7C95E}">
      <dsp:nvSpPr>
        <dsp:cNvPr id="0" name=""/>
        <dsp:cNvSpPr/>
      </dsp:nvSpPr>
      <dsp:spPr>
        <a:xfrm>
          <a:off x="1652226"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Close-term</a:t>
          </a:r>
          <a:endParaRPr lang="en-US" sz="1400" kern="1200" noProof="0" dirty="0">
            <a:solidFill>
              <a:srgbClr val="2B3441"/>
            </a:solidFill>
            <a:latin typeface="Source Han Sans SC"/>
          </a:endParaRPr>
        </a:p>
      </dsp:txBody>
      <dsp:txXfrm>
        <a:off x="1798949" y="0"/>
        <a:ext cx="1538955" cy="2934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F2AC1-39CD-48BA-B3DF-320B40C6D1FC}">
      <dsp:nvSpPr>
        <dsp:cNvPr id="0" name=""/>
        <dsp:cNvSpPr/>
      </dsp:nvSpPr>
      <dsp:spPr>
        <a:xfrm>
          <a:off x="3065"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Development</a:t>
          </a:r>
          <a:endParaRPr lang="en-US" sz="1400" kern="1200" noProof="0" dirty="0">
            <a:solidFill>
              <a:srgbClr val="2B3441"/>
            </a:solidFill>
            <a:latin typeface="Source Han Sans SC"/>
          </a:endParaRPr>
        </a:p>
      </dsp:txBody>
      <dsp:txXfrm>
        <a:off x="149788" y="0"/>
        <a:ext cx="1538955" cy="293446"/>
      </dsp:txXfrm>
    </dsp:sp>
    <dsp:sp modelId="{1ABEF67A-15E3-431E-84B9-65A296C7C95E}">
      <dsp:nvSpPr>
        <dsp:cNvPr id="0" name=""/>
        <dsp:cNvSpPr/>
      </dsp:nvSpPr>
      <dsp:spPr>
        <a:xfrm>
          <a:off x="1652226" y="0"/>
          <a:ext cx="1832401" cy="29344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2B3441"/>
              </a:solidFill>
              <a:latin typeface="Source Han Sans SC"/>
            </a:rPr>
            <a:t>Close-term</a:t>
          </a:r>
          <a:endParaRPr lang="en-US" sz="1400" kern="1200" noProof="0" dirty="0">
            <a:solidFill>
              <a:srgbClr val="2B3441"/>
            </a:solidFill>
            <a:latin typeface="Source Han Sans SC"/>
          </a:endParaRPr>
        </a:p>
      </dsp:txBody>
      <dsp:txXfrm>
        <a:off x="1798949" y="0"/>
        <a:ext cx="1538955" cy="29344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F. DANASH</a:t>
            </a:r>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9EC3D0-4DB1-4D10-B6DE-D2DEFC154CD7}" type="datetimeFigureOut">
              <a:rPr lang="en-US" smtClean="0"/>
              <a:t>10/9/2023</a:t>
            </a:fld>
            <a:endParaRPr lang="en-US"/>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lm</a:t>
            </a:r>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3C4591-62C8-4BB6-B013-738AA6E34F12}" type="slidenum">
              <a:rPr lang="en-US" smtClean="0"/>
              <a:t>‹N°›</a:t>
            </a:fld>
            <a:endParaRPr lang="en-US"/>
          </a:p>
        </p:txBody>
      </p:sp>
    </p:spTree>
    <p:extLst>
      <p:ext uri="{BB962C8B-B14F-4D97-AF65-F5344CB8AC3E}">
        <p14:creationId xmlns:p14="http://schemas.microsoft.com/office/powerpoint/2010/main" val="3543456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F. DANASH</a:t>
            </a:r>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423BE-77BF-45D9-A493-60E8C118A243}" type="datetimeFigureOut">
              <a:rPr lang="en-US" smtClean="0"/>
              <a:t>10/9/2023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lm</a:t>
            </a:r>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C51E8-6FE1-4E7E-8935-AE30BCB0F1C7}" type="slidenum">
              <a:rPr lang="en-US" smtClean="0"/>
              <a:t>‹N°›</a:t>
            </a:fld>
            <a:endParaRPr lang="en-US"/>
          </a:p>
        </p:txBody>
      </p:sp>
    </p:spTree>
    <p:extLst>
      <p:ext uri="{BB962C8B-B14F-4D97-AF65-F5344CB8AC3E}">
        <p14:creationId xmlns:p14="http://schemas.microsoft.com/office/powerpoint/2010/main" val="40357036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Dear Jury members, the audience, welcome </a:t>
            </a:r>
            <a:r>
              <a:rPr lang="en-US" baseline="0" noProof="0" dirty="0" smtClean="0"/>
              <a:t>to my PhD defense. In which I will be presenting my work entitled: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solidFill>
                  <a:srgbClr val="E66914"/>
                </a:solidFill>
                <a:latin typeface="Source Han Sans SC"/>
                <a:ea typeface="Tahoma" panose="020B0604030504040204" pitchFamily="34" charset="0"/>
                <a:cs typeface="Times New Roman" panose="02020603050405020304" pitchFamily="18" charset="0"/>
              </a:rPr>
              <a:t>FORT</a:t>
            </a:r>
            <a:r>
              <a:rPr lang="en-US" sz="1200" noProof="0" dirty="0" smtClean="0">
                <a:solidFill>
                  <a:schemeClr val="bg1"/>
                </a:solidFill>
                <a:latin typeface="Source Han Sans SC"/>
                <a:ea typeface="Tahoma" panose="020B0604030504040204" pitchFamily="34" charset="0"/>
                <a:cs typeface="Times New Roman" panose="02020603050405020304" pitchFamily="18" charset="0"/>
              </a:rPr>
              <a:t>: a modular </a:t>
            </a:r>
            <a:r>
              <a:rPr lang="en-US" sz="1200" b="1" noProof="0" dirty="0" smtClean="0">
                <a:solidFill>
                  <a:srgbClr val="E66914"/>
                </a:solidFill>
                <a:latin typeface="Source Han Sans SC"/>
                <a:ea typeface="Tahoma" panose="020B0604030504040204" pitchFamily="34" charset="0"/>
                <a:cs typeface="Times New Roman" panose="02020603050405020304" pitchFamily="18" charset="0"/>
              </a:rPr>
              <a:t>F</a:t>
            </a:r>
            <a:r>
              <a:rPr lang="en-US" sz="1200" noProof="0" dirty="0" smtClean="0">
                <a:solidFill>
                  <a:schemeClr val="bg1"/>
                </a:solidFill>
                <a:latin typeface="Source Han Sans SC"/>
                <a:ea typeface="Tahoma" panose="020B0604030504040204" pitchFamily="34" charset="0"/>
                <a:cs typeface="Times New Roman" panose="02020603050405020304" pitchFamily="18" charset="0"/>
              </a:rPr>
              <a:t>oundational </a:t>
            </a:r>
            <a:r>
              <a:rPr lang="en-US" sz="1200" b="1" noProof="0" dirty="0" smtClean="0">
                <a:solidFill>
                  <a:srgbClr val="E66914"/>
                </a:solidFill>
                <a:latin typeface="Source Han Sans SC"/>
                <a:ea typeface="Tahoma" panose="020B0604030504040204" pitchFamily="34" charset="0"/>
                <a:cs typeface="Times New Roman" panose="02020603050405020304" pitchFamily="18" charset="0"/>
              </a:rPr>
              <a:t>O</a:t>
            </a:r>
            <a:r>
              <a:rPr lang="en-US" sz="1200" noProof="0" dirty="0" smtClean="0">
                <a:solidFill>
                  <a:schemeClr val="bg1"/>
                </a:solidFill>
                <a:latin typeface="Source Han Sans SC"/>
                <a:ea typeface="Tahoma" panose="020B0604030504040204" pitchFamily="34" charset="0"/>
                <a:cs typeface="Times New Roman" panose="02020603050405020304" pitchFamily="18" charset="0"/>
              </a:rPr>
              <a:t>ntological </a:t>
            </a:r>
            <a:r>
              <a:rPr lang="en-US" sz="1200" b="1" noProof="0" dirty="0" smtClean="0">
                <a:solidFill>
                  <a:srgbClr val="E66914"/>
                </a:solidFill>
                <a:latin typeface="Source Han Sans SC"/>
                <a:ea typeface="Tahoma" panose="020B0604030504040204" pitchFamily="34" charset="0"/>
                <a:cs typeface="Times New Roman" panose="02020603050405020304" pitchFamily="18" charset="0"/>
              </a:rPr>
              <a:t>R</a:t>
            </a:r>
            <a:r>
              <a:rPr lang="en-US" sz="1200" noProof="0" dirty="0" smtClean="0">
                <a:solidFill>
                  <a:schemeClr val="bg1"/>
                </a:solidFill>
                <a:latin typeface="Source Han Sans SC"/>
                <a:ea typeface="Tahoma" panose="020B0604030504040204" pitchFamily="34" charset="0"/>
                <a:cs typeface="Times New Roman" panose="02020603050405020304" pitchFamily="18" charset="0"/>
              </a:rPr>
              <a:t>elations </a:t>
            </a:r>
            <a:r>
              <a:rPr lang="en-US" sz="1200" b="1" noProof="0" dirty="0" smtClean="0">
                <a:solidFill>
                  <a:srgbClr val="E66914"/>
                </a:solidFill>
                <a:latin typeface="Source Han Sans SC"/>
                <a:ea typeface="Tahoma" panose="020B0604030504040204" pitchFamily="34" charset="0"/>
                <a:cs typeface="Times New Roman" panose="02020603050405020304" pitchFamily="18" charset="0"/>
              </a:rPr>
              <a:t>T</a:t>
            </a:r>
            <a:r>
              <a:rPr lang="en-US" sz="1200" noProof="0" dirty="0" smtClean="0">
                <a:solidFill>
                  <a:schemeClr val="bg1"/>
                </a:solidFill>
                <a:latin typeface="Source Han Sans SC"/>
                <a:ea typeface="Tahoma" panose="020B0604030504040204" pitchFamily="34" charset="0"/>
                <a:cs typeface="Times New Roman" panose="02020603050405020304" pitchFamily="18" charset="0"/>
              </a:rPr>
              <a:t>heory for representing and reasoning over the composition of tangible entities </a:t>
            </a:r>
            <a:r>
              <a:rPr lang="en-US" sz="1100" noProof="0" dirty="0" smtClean="0">
                <a:solidFill>
                  <a:schemeClr val="bg1"/>
                </a:solidFill>
                <a:latin typeface="Source Han Sans SC"/>
                <a:ea typeface="Tahoma" panose="020B0604030504040204" pitchFamily="34" charset="0"/>
                <a:cs typeface="Times New Roman" panose="02020603050405020304" pitchFamily="18" charset="0"/>
              </a:rPr>
              <a:t>– Observations from cultural heritage</a:t>
            </a:r>
            <a:endParaRPr lang="en-US" sz="1200" noProof="0" dirty="0" smtClean="0">
              <a:solidFill>
                <a:schemeClr val="bg1"/>
              </a:solidFill>
              <a:latin typeface="Source Han Sans SC"/>
              <a:ea typeface="Tahoma" panose="020B0604030504040204" pitchFamily="34" charset="0"/>
              <a:cs typeface="Times New Roman" panose="02020603050405020304" pitchFamily="18" charset="0"/>
            </a:endParaRPr>
          </a:p>
          <a:p>
            <a:endParaRPr lang="en-US" noProof="0" dirty="0" smtClean="0"/>
          </a:p>
          <a:p>
            <a:r>
              <a:rPr lang="en-US" noProof="0" dirty="0" smtClean="0"/>
              <a:t>This thesis has been carried out within the context of the Patrimalp project, which was funded by </a:t>
            </a:r>
            <a:r>
              <a:rPr lang="en-US" noProof="0" dirty="0" err="1" smtClean="0"/>
              <a:t>Idex</a:t>
            </a:r>
            <a:r>
              <a:rPr lang="en-US" noProof="0" dirty="0" smtClean="0"/>
              <a:t>,</a:t>
            </a:r>
            <a:r>
              <a:rPr lang="en-US" baseline="0" noProof="0" dirty="0" smtClean="0"/>
              <a:t> under the supervision of Danielle </a:t>
            </a:r>
            <a:r>
              <a:rPr lang="en-US" baseline="0" noProof="0" dirty="0" err="1" smtClean="0"/>
              <a:t>Ziebelin</a:t>
            </a:r>
            <a:r>
              <a:rPr lang="en-US" baseline="0" noProof="0" dirty="0" smtClean="0"/>
              <a:t> and the co-supervision of Emilie </a:t>
            </a:r>
            <a:r>
              <a:rPr lang="en-US" baseline="0" noProof="0" dirty="0" err="1" smtClean="0"/>
              <a:t>Chalmin</a:t>
            </a:r>
            <a:r>
              <a:rPr lang="en-US" baseline="0" noProof="0" dirty="0" smtClean="0"/>
              <a:t>.</a:t>
            </a:r>
            <a:endParaRPr lang="en-US" noProof="0" dirty="0" smtClean="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a:t>
            </a:fld>
            <a:endParaRPr lang="en-US"/>
          </a:p>
        </p:txBody>
      </p:sp>
    </p:spTree>
    <p:extLst>
      <p:ext uri="{BB962C8B-B14F-4D97-AF65-F5344CB8AC3E}">
        <p14:creationId xmlns:p14="http://schemas.microsoft.com/office/powerpoint/2010/main" val="213320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smtClean="0"/>
              <a:t>Now that we have identified </a:t>
            </a:r>
          </a:p>
          <a:p>
            <a:r>
              <a:rPr lang="en-US" noProof="0" dirty="0" smtClean="0"/>
              <a:t>0- The</a:t>
            </a:r>
            <a:r>
              <a:rPr lang="en-US" baseline="0" noProof="0" dirty="0" smtClean="0"/>
              <a:t> common interest in Patrimalp to be the materiality of tangible entities</a:t>
            </a:r>
          </a:p>
          <a:p>
            <a:r>
              <a:rPr lang="en-US" baseline="0" noProof="0" dirty="0" smtClean="0"/>
              <a:t>1- and the shared goal to be the formation and transmission of new knowledge around this materiality</a:t>
            </a:r>
          </a:p>
          <a:p>
            <a:r>
              <a:rPr lang="en-US" baseline="0" noProof="0" dirty="0" smtClean="0"/>
              <a:t>2- and the challenge to be finding or building an ontology </a:t>
            </a:r>
          </a:p>
          <a:p>
            <a:r>
              <a:rPr lang="en-US" baseline="0" noProof="0" dirty="0" smtClean="0"/>
              <a:t>3- whose scope is composition relations and whose abstraction level is not domain-dependent</a:t>
            </a:r>
          </a:p>
          <a:p>
            <a:endParaRPr lang="en-US" baseline="0" noProof="0" dirty="0" smtClean="0"/>
          </a:p>
          <a:p>
            <a:r>
              <a:rPr lang="en-US" baseline="0" noProof="0" dirty="0" smtClean="0"/>
              <a:t>4- we identify the first motivation of our work to be: </a:t>
            </a:r>
            <a:r>
              <a:rPr lang="en-US" sz="1200" noProof="0" dirty="0" smtClean="0">
                <a:solidFill>
                  <a:schemeClr val="tx1"/>
                </a:solidFill>
                <a:latin typeface="Source Han Sans SC"/>
                <a:cs typeface="Times New Roman" panose="02020603050405020304" pitchFamily="18" charset="0"/>
              </a:rPr>
              <a:t>Modeling the </a:t>
            </a:r>
            <a:r>
              <a:rPr lang="en-US" sz="1200" b="1" noProof="0" dirty="0" smtClean="0">
                <a:solidFill>
                  <a:schemeClr val="tx1"/>
                </a:solidFill>
                <a:latin typeface="Source Han Sans SC"/>
                <a:cs typeface="Times New Roman" panose="02020603050405020304" pitchFamily="18" charset="0"/>
              </a:rPr>
              <a:t>composition</a:t>
            </a:r>
            <a:r>
              <a:rPr lang="en-US" sz="1200" noProof="0" dirty="0" smtClean="0">
                <a:solidFill>
                  <a:schemeClr val="tx1"/>
                </a:solidFill>
                <a:latin typeface="Source Han Sans SC"/>
                <a:cs typeface="Times New Roman" panose="02020603050405020304" pitchFamily="18" charset="0"/>
              </a:rPr>
              <a:t> of a tangible entity as a </a:t>
            </a:r>
            <a:r>
              <a:rPr lang="en-US" sz="1200" b="1" noProof="0" dirty="0" smtClean="0">
                <a:solidFill>
                  <a:schemeClr val="tx1"/>
                </a:solidFill>
                <a:latin typeface="Source Han Sans SC"/>
                <a:cs typeface="Times New Roman" panose="02020603050405020304" pitchFamily="18" charset="0"/>
              </a:rPr>
              <a:t>complex structure </a:t>
            </a:r>
            <a:r>
              <a:rPr lang="en-US" sz="1200" noProof="0" dirty="0" smtClean="0">
                <a:solidFill>
                  <a:schemeClr val="tx1"/>
                </a:solidFill>
                <a:latin typeface="Source Han Sans SC"/>
                <a:cs typeface="Times New Roman" panose="02020603050405020304" pitchFamily="18" charset="0"/>
              </a:rPr>
              <a:t>(i.e. an object, a place, a collection) in a manner that enables the understanding and formation of knowledge about its </a:t>
            </a:r>
            <a:r>
              <a:rPr lang="en-US" sz="1200" b="1" noProof="0" dirty="0" smtClean="0">
                <a:solidFill>
                  <a:schemeClr val="tx1"/>
                </a:solidFill>
                <a:latin typeface="Source Han Sans SC"/>
                <a:cs typeface="Times New Roman" panose="02020603050405020304" pitchFamily="18" charset="0"/>
              </a:rPr>
              <a:t>materiality</a:t>
            </a:r>
            <a:r>
              <a:rPr lang="en-US" sz="1200" noProof="0" dirty="0" smtClean="0">
                <a:solidFill>
                  <a:schemeClr val="tx1"/>
                </a:solidFill>
                <a:latin typeface="Source Han Sans SC"/>
                <a:cs typeface="Times New Roman" panose="02020603050405020304" pitchFamily="18" charset="0"/>
              </a:rPr>
              <a:t>, using semantically rich </a:t>
            </a:r>
            <a:r>
              <a:rPr lang="en-US" sz="1200" b="1" noProof="0" dirty="0" smtClean="0">
                <a:solidFill>
                  <a:schemeClr val="tx1"/>
                </a:solidFill>
                <a:latin typeface="Source Han Sans SC"/>
                <a:cs typeface="Times New Roman" panose="02020603050405020304" pitchFamily="18" charset="0"/>
              </a:rPr>
              <a:t>ontological relations</a:t>
            </a:r>
          </a:p>
          <a:p>
            <a:r>
              <a:rPr lang="en-US" sz="1200" b="1" noProof="0" dirty="0" smtClean="0">
                <a:solidFill>
                  <a:schemeClr val="tx1"/>
                </a:solidFill>
                <a:latin typeface="Source Han Sans SC"/>
                <a:cs typeface="Times New Roman" panose="02020603050405020304" pitchFamily="18" charset="0"/>
              </a:rPr>
              <a:t>And to address it, we need to investigate the existing generic ontologies</a:t>
            </a:r>
            <a:r>
              <a:rPr lang="en-US" sz="1200" b="1" baseline="0" noProof="0" dirty="0" smtClean="0">
                <a:solidFill>
                  <a:schemeClr val="tx1"/>
                </a:solidFill>
                <a:latin typeface="Source Han Sans SC"/>
                <a:cs typeface="Times New Roman" panose="02020603050405020304" pitchFamily="18" charset="0"/>
              </a:rPr>
              <a:t> </a:t>
            </a:r>
            <a:r>
              <a:rPr lang="en-US" sz="1200" b="1" noProof="0" dirty="0" smtClean="0">
                <a:solidFill>
                  <a:schemeClr val="tx1"/>
                </a:solidFill>
                <a:latin typeface="Source Han Sans SC"/>
                <a:cs typeface="Times New Roman" panose="02020603050405020304" pitchFamily="18" charset="0"/>
              </a:rPr>
              <a:t>in the CH field</a:t>
            </a:r>
            <a:r>
              <a:rPr lang="en-US" sz="1200" b="1" baseline="0" noProof="0" dirty="0" smtClean="0">
                <a:solidFill>
                  <a:schemeClr val="tx1"/>
                </a:solidFill>
                <a:latin typeface="Source Han Sans SC"/>
                <a:cs typeface="Times New Roman" panose="02020603050405020304" pitchFamily="18" charset="0"/>
              </a:rPr>
              <a:t> to check whether an existing ontology can answer such a modeling problem</a:t>
            </a:r>
          </a:p>
          <a:p>
            <a:endParaRPr lang="fr-FR" sz="1200" b="1" baseline="0" noProof="0" dirty="0" smtClean="0">
              <a:solidFill>
                <a:schemeClr val="tx1"/>
              </a:solidFill>
              <a:latin typeface="Source Han Sans SC"/>
              <a:cs typeface="Times New Roman" panose="02020603050405020304" pitchFamily="18" charset="0"/>
            </a:endParaRPr>
          </a:p>
          <a:p>
            <a:r>
              <a:rPr lang="en-US" sz="1200" b="0" baseline="0" noProof="0" dirty="0" smtClean="0">
                <a:solidFill>
                  <a:schemeClr val="tx1"/>
                </a:solidFill>
                <a:latin typeface="Source Han Sans SC"/>
                <a:cs typeface="Times New Roman" panose="02020603050405020304" pitchFamily="18" charset="0"/>
              </a:rPr>
              <a:t>It is important also to mention that there is second state of the art section which follows the first</a:t>
            </a:r>
            <a:endParaRPr lang="en-US" b="0" noProof="0" dirty="0" smtClean="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10</a:t>
            </a:fld>
            <a:endParaRPr lang="en-US"/>
          </a:p>
        </p:txBody>
      </p:sp>
    </p:spTree>
    <p:extLst>
      <p:ext uri="{BB962C8B-B14F-4D97-AF65-F5344CB8AC3E}">
        <p14:creationId xmlns:p14="http://schemas.microsoft.com/office/powerpoint/2010/main" val="237782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a:t>
            </a:r>
            <a:r>
              <a:rPr lang="en-US" baseline="0" noProof="0" dirty="0" smtClean="0"/>
              <a:t> that, I introduce first the </a:t>
            </a:r>
            <a:r>
              <a:rPr lang="en-US" noProof="0" dirty="0" smtClean="0"/>
              <a:t>Patrimalp project in the introduction</a:t>
            </a:r>
            <a:r>
              <a:rPr lang="en-US" baseline="0" noProof="0" dirty="0" smtClean="0"/>
              <a:t> section</a:t>
            </a:r>
            <a:r>
              <a:rPr lang="en-US" noProof="0" dirty="0" smtClean="0"/>
              <a:t>,</a:t>
            </a:r>
            <a:r>
              <a:rPr lang="en-US" baseline="0" noProof="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then a two-parts SOA,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followed by the contributions section,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after which I conclude.</a:t>
            </a:r>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11</a:t>
            </a:fld>
            <a:endParaRPr lang="en-US"/>
          </a:p>
        </p:txBody>
      </p:sp>
    </p:spTree>
    <p:extLst>
      <p:ext uri="{BB962C8B-B14F-4D97-AF65-F5344CB8AC3E}">
        <p14:creationId xmlns:p14="http://schemas.microsoft.com/office/powerpoint/2010/main" val="411517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t>For that, we first distinguished between </a:t>
            </a:r>
            <a:r>
              <a:rPr lang="en-US" sz="1200" baseline="0" noProof="0" dirty="0" smtClean="0"/>
              <a:t>institutions whose goal is to manage CH data i.e. to collect data from different sources such as memory institutions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noProof="0" dirty="0" smtClean="0"/>
              <a:t>and other knowledge organization systems which organize and models CH data using different structures including authority files, classification systems, thesauri, and ontology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t>1&gt;&gt;&gt; focusing on KOS,</a:t>
            </a:r>
            <a:r>
              <a:rPr lang="en-US" sz="1200" baseline="0" noProof="0" dirty="0" smtClean="0"/>
              <a:t> we classified some systems in the CH field according to their structure in which they are presented in the literature.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noProof="0" dirty="0" smtClean="0"/>
              <a:t>2&gt;&gt;&gt; out of which, we fo</a:t>
            </a:r>
            <a:r>
              <a:rPr lang="en-US" sz="1200" noProof="0" dirty="0" smtClean="0"/>
              <a:t>cus primarily on ontology structures.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t>Which</a:t>
            </a:r>
            <a:r>
              <a:rPr lang="en-US" sz="1200" baseline="0" noProof="0" dirty="0" smtClean="0"/>
              <a:t> we </a:t>
            </a:r>
            <a:r>
              <a:rPr lang="en-US" sz="1200" noProof="0" dirty="0" smtClean="0"/>
              <a:t>systematically classified based on specific criteria. This</a:t>
            </a:r>
            <a:r>
              <a:rPr lang="en-US" sz="1200" baseline="0" noProof="0" dirty="0" smtClean="0"/>
              <a:t> criteria includes: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noProof="0" dirty="0" smtClean="0">
                <a:solidFill>
                  <a:schemeClr val="tx1">
                    <a:lumMod val="85000"/>
                    <a:lumOff val="15000"/>
                  </a:schemeClr>
                </a:solidFill>
                <a:latin typeface="+mn-lt"/>
                <a:ea typeface="+mn-ea"/>
                <a:cs typeface="+mn-cs"/>
              </a:rPr>
              <a:t>The geographical scale of the ontology which considers </a:t>
            </a:r>
            <a:r>
              <a:rPr lang="en-US" noProof="0" dirty="0" smtClean="0"/>
              <a:t>the spatial boundaries or scopes from which CH entities are taken. This criterion emphasizes the extent to which the models are designed to capture CH information at different geographical scales, ranging from national and international contexts.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0" dirty="0" smtClean="0"/>
              <a:t>The semantics and</a:t>
            </a:r>
            <a:r>
              <a:rPr lang="en-US" baseline="0" noProof="0" dirty="0" smtClean="0"/>
              <a:t> f</a:t>
            </a:r>
            <a:r>
              <a:rPr lang="en-US" noProof="0" dirty="0" smtClean="0"/>
              <a:t>ormality level of the model</a:t>
            </a:r>
            <a:r>
              <a:rPr lang="en-US" baseline="0" noProof="0" dirty="0" smtClean="0"/>
              <a:t> which considers </a:t>
            </a:r>
            <a:r>
              <a:rPr lang="en-US" dirty="0" smtClean="0"/>
              <a:t>semantic representation used to capture CH entities, relationships, and concepts, as well as the level of formalization and expressivity, including</a:t>
            </a:r>
            <a:r>
              <a:rPr lang="en-US" baseline="0" dirty="0" smtClean="0"/>
              <a:t> metadata-based models, thesauri based models, and formal ontologies or conceptual models.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noProof="0" dirty="0" smtClean="0"/>
              <a:t>And the last criterion is the modeling scope which refers to the subject matter of the model, in which we identified three: data-centric models, spatial-centric models, and entity-centric models.</a:t>
            </a:r>
            <a:endParaRPr lang="en-US" noProof="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noProof="0" dirty="0" smtClean="0">
              <a:solidFill>
                <a:schemeClr val="tx1">
                  <a:lumMod val="85000"/>
                  <a:lumOff val="15000"/>
                </a:schemeClr>
              </a:solidFill>
              <a:latin typeface="+mn-lt"/>
              <a:ea typeface="+mn-ea"/>
              <a:cs typeface="+mn-cs"/>
            </a:endParaRPr>
          </a:p>
          <a:p>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12</a:t>
            </a:fld>
            <a:endParaRPr lang="en-US"/>
          </a:p>
        </p:txBody>
      </p:sp>
    </p:spTree>
    <p:extLst>
      <p:ext uri="{BB962C8B-B14F-4D97-AF65-F5344CB8AC3E}">
        <p14:creationId xmlns:p14="http://schemas.microsoft.com/office/powerpoint/2010/main" val="3251196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smtClean="0"/>
              <a:t>After</a:t>
            </a:r>
            <a:r>
              <a:rPr lang="en-US" baseline="0" noProof="0" dirty="0" smtClean="0"/>
              <a:t> classifying the ontology models into each of the three criterion, we selected one value of each:</a:t>
            </a:r>
          </a:p>
          <a:p>
            <a:pPr marL="171450" indent="-171450">
              <a:buFontTx/>
              <a:buChar char="-"/>
            </a:pPr>
            <a:r>
              <a:rPr lang="en-US" baseline="0" noProof="0" dirty="0" smtClean="0"/>
              <a:t>For the geographical scale, we believe that international scale models which have a broader scope, enable the consideration of diverse entity types fostering a cross-cultural research, thus excluding the </a:t>
            </a:r>
            <a:r>
              <a:rPr lang="en-US" baseline="0" noProof="0" dirty="0" err="1" smtClean="0"/>
              <a:t>FinnOntology</a:t>
            </a:r>
            <a:r>
              <a:rPr lang="en-US" baseline="0" noProof="0" dirty="0" smtClean="0"/>
              <a:t> which is at the Finnish national scale.</a:t>
            </a:r>
          </a:p>
          <a:p>
            <a:pPr marL="171450" indent="-171450">
              <a:buFontTx/>
              <a:buChar char="-"/>
            </a:pPr>
            <a:r>
              <a:rPr lang="en-US" baseline="0" noProof="0" dirty="0" smtClean="0"/>
              <a:t>For the semantics and formality level, we selected formal ontologies and conceptual models which model a shared conceptualization rather than models derived from existing thesauri which use vocabularies from a specific thesauri, or those based on metadata which capture information about the identification and description CH entities for retrieval and management purposes.</a:t>
            </a:r>
          </a:p>
          <a:p>
            <a:pPr marL="171450" indent="-171450">
              <a:buFontTx/>
              <a:buChar char="-"/>
            </a:pPr>
            <a:r>
              <a:rPr lang="en-US" baseline="0" noProof="0" dirty="0" smtClean="0"/>
              <a:t>And for the modeling scope, we selected those that model entities themselves, rather than their bibliographic records or their sole geographical properties.</a:t>
            </a:r>
          </a:p>
          <a:p>
            <a:pPr marL="0" indent="0">
              <a:buFontTx/>
              <a:buNone/>
            </a:pPr>
            <a:endParaRPr lang="en-US" baseline="0" noProof="0" dirty="0" smtClean="0"/>
          </a:p>
          <a:p>
            <a:pPr marL="0" indent="0">
              <a:buFontTx/>
              <a:buNone/>
            </a:pPr>
            <a:r>
              <a:rPr lang="en-US" baseline="0" noProof="0" dirty="0" smtClean="0"/>
              <a:t>The selection based on these three </a:t>
            </a:r>
            <a:r>
              <a:rPr lang="en-US" baseline="0" noProof="0" dirty="0" err="1" smtClean="0"/>
              <a:t>critaria</a:t>
            </a:r>
            <a:r>
              <a:rPr lang="en-US" baseline="0" noProof="0" dirty="0" smtClean="0"/>
              <a:t> resulted in three main models which we need to review their capabilities in modeling the composition of entities. And for that we will study the composition relations in them, the structural and spatial ones, that allow for achieving the intended representation of the materiality.</a:t>
            </a:r>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13</a:t>
            </a:fld>
            <a:endParaRPr lang="en-US"/>
          </a:p>
        </p:txBody>
      </p:sp>
    </p:spTree>
    <p:extLst>
      <p:ext uri="{BB962C8B-B14F-4D97-AF65-F5344CB8AC3E}">
        <p14:creationId xmlns:p14="http://schemas.microsoft.com/office/powerpoint/2010/main" val="47033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noProof="0" dirty="0" smtClean="0">
                <a:solidFill>
                  <a:schemeClr val="tx1"/>
                </a:solidFill>
                <a:effectLst/>
                <a:latin typeface="+mn-lt"/>
                <a:ea typeface="+mn-ea"/>
                <a:cs typeface="+mn-cs"/>
              </a:rPr>
              <a:t>The</a:t>
            </a:r>
            <a:r>
              <a:rPr lang="en-US" sz="1200" b="0" i="0" kern="1200" baseline="0" noProof="0" dirty="0" smtClean="0">
                <a:solidFill>
                  <a:schemeClr val="tx1"/>
                </a:solidFill>
                <a:effectLst/>
                <a:latin typeface="+mn-lt"/>
                <a:ea typeface="+mn-ea"/>
                <a:cs typeface="+mn-cs"/>
              </a:rPr>
              <a:t> CIDOC CRM </a:t>
            </a:r>
            <a:r>
              <a:rPr lang="en-US" sz="1200" b="0" i="0" kern="1200" noProof="0" dirty="0" smtClean="0">
                <a:solidFill>
                  <a:schemeClr val="tx1"/>
                </a:solidFill>
                <a:effectLst/>
                <a:latin typeface="+mn-lt"/>
                <a:ea typeface="+mn-ea"/>
                <a:cs typeface="+mn-cs"/>
              </a:rPr>
              <a:t>represents an 'ontology' for cultural heritage information i.e. it describes in a formal language the explicit and implicit concepts and relations relevant to the documentation of cultural heritage. </a:t>
            </a:r>
          </a:p>
          <a:p>
            <a:endParaRPr lang="en-US" sz="1200" b="0" i="0" kern="1200" noProof="0" dirty="0" smtClean="0">
              <a:solidFill>
                <a:schemeClr val="tx1"/>
              </a:solidFill>
              <a:effectLst/>
              <a:latin typeface="+mn-lt"/>
              <a:ea typeface="+mn-ea"/>
              <a:cs typeface="+mn-cs"/>
            </a:endParaRPr>
          </a:p>
          <a:p>
            <a:r>
              <a:rPr lang="en-US" sz="1200" b="0" i="0" kern="1200" noProof="0" dirty="0" smtClean="0">
                <a:solidFill>
                  <a:schemeClr val="tx1"/>
                </a:solidFill>
                <a:effectLst/>
                <a:latin typeface="+mn-lt"/>
                <a:ea typeface="+mn-ea"/>
                <a:cs typeface="+mn-cs"/>
              </a:rPr>
              <a:t>The latest Official version of CIDOC CRM is the 7.1.2 version (Base for initial ISO submission)</a:t>
            </a:r>
            <a:r>
              <a:rPr lang="en-US" sz="1200" b="0" i="0" kern="1200" baseline="0" noProof="0" dirty="0" smtClean="0">
                <a:solidFill>
                  <a:schemeClr val="tx1"/>
                </a:solidFill>
                <a:effectLst/>
                <a:latin typeface="+mn-lt"/>
                <a:ea typeface="+mn-ea"/>
                <a:cs typeface="+mn-cs"/>
              </a:rPr>
              <a:t> based on FOL. It is available in RDFS and encodes relations using the prefix P followed by a number and the name of the property.</a:t>
            </a:r>
          </a:p>
          <a:p>
            <a:endParaRPr lang="fr-FR" sz="1200" b="0" i="0" kern="1200" baseline="0" noProof="0" dirty="0" smtClean="0">
              <a:solidFill>
                <a:schemeClr val="tx1"/>
              </a:solidFill>
              <a:effectLst/>
              <a:latin typeface="+mn-lt"/>
              <a:ea typeface="+mn-ea"/>
              <a:cs typeface="+mn-cs"/>
            </a:endParaRPr>
          </a:p>
          <a:p>
            <a:r>
              <a:rPr lang="fr-FR" sz="1200" b="0" i="0" kern="1200" baseline="0" noProof="0" dirty="0" smtClean="0">
                <a:solidFill>
                  <a:schemeClr val="tx1"/>
                </a:solidFill>
                <a:effectLst/>
                <a:latin typeface="+mn-lt"/>
                <a:ea typeface="+mn-ea"/>
                <a:cs typeface="+mn-cs"/>
              </a:rPr>
              <a:t>1&gt;&gt;&gt;</a:t>
            </a:r>
            <a:endParaRPr lang="en-US" sz="1200" b="0" i="0" kern="1200" baseline="0" noProof="0" dirty="0" smtClean="0">
              <a:solidFill>
                <a:schemeClr val="tx1"/>
              </a:solidFill>
              <a:effectLst/>
              <a:latin typeface="+mn-lt"/>
              <a:ea typeface="+mn-ea"/>
              <a:cs typeface="+mn-cs"/>
            </a:endParaRPr>
          </a:p>
          <a:p>
            <a:r>
              <a:rPr lang="en-US" sz="1200" b="0" i="0" kern="1200" baseline="0" noProof="0" dirty="0" smtClean="0">
                <a:solidFill>
                  <a:schemeClr val="tx1"/>
                </a:solidFill>
                <a:effectLst/>
                <a:latin typeface="+mn-lt"/>
                <a:ea typeface="+mn-ea"/>
                <a:cs typeface="+mn-cs"/>
              </a:rPr>
              <a:t>For composition relations, it includes the following allowing for a number of </a:t>
            </a:r>
            <a:r>
              <a:rPr lang="en-US" sz="1200" b="0" i="0" kern="1200" baseline="0" noProof="0" dirty="0" err="1" smtClean="0">
                <a:solidFill>
                  <a:schemeClr val="tx1"/>
                </a:solidFill>
                <a:effectLst/>
                <a:latin typeface="+mn-lt"/>
                <a:ea typeface="+mn-ea"/>
                <a:cs typeface="+mn-cs"/>
              </a:rPr>
              <a:t>structual</a:t>
            </a:r>
            <a:r>
              <a:rPr lang="en-US" sz="1200" b="0" i="0" kern="1200" baseline="0" noProof="0" dirty="0" smtClean="0">
                <a:solidFill>
                  <a:schemeClr val="tx1"/>
                </a:solidFill>
                <a:effectLst/>
                <a:latin typeface="+mn-lt"/>
                <a:ea typeface="+mn-ea"/>
                <a:cs typeface="+mn-cs"/>
              </a:rPr>
              <a:t> and spatial representations of entities such as consists of and composed of.</a:t>
            </a:r>
          </a:p>
          <a:p>
            <a:r>
              <a:rPr lang="fr-FR" sz="1200" b="0" i="0" kern="1200" baseline="0" noProof="0" dirty="0" smtClean="0">
                <a:solidFill>
                  <a:schemeClr val="tx1"/>
                </a:solidFill>
                <a:effectLst/>
                <a:latin typeface="+mn-lt"/>
                <a:ea typeface="+mn-ea"/>
                <a:cs typeface="+mn-cs"/>
              </a:rPr>
              <a:t>2&gt;&gt;&gt;</a:t>
            </a:r>
            <a:endParaRPr lang="en-US" sz="1200" b="0" i="0" kern="1200" baseline="0" noProof="0" dirty="0" smtClean="0">
              <a:solidFill>
                <a:schemeClr val="tx1"/>
              </a:solidFill>
              <a:effectLst/>
              <a:latin typeface="+mn-lt"/>
              <a:ea typeface="+mn-ea"/>
              <a:cs typeface="+mn-cs"/>
            </a:endParaRPr>
          </a:p>
          <a:p>
            <a:r>
              <a:rPr lang="en-US" sz="1200" b="0" i="0" kern="1200" baseline="0" noProof="0" dirty="0" smtClean="0">
                <a:solidFill>
                  <a:schemeClr val="tx1"/>
                </a:solidFill>
                <a:effectLst/>
                <a:latin typeface="+mn-lt"/>
                <a:ea typeface="+mn-ea"/>
                <a:cs typeface="+mn-cs"/>
              </a:rPr>
              <a:t>Although these do not cover the desired composition relations for representing the overall materiality of an entity, </a:t>
            </a:r>
          </a:p>
          <a:p>
            <a:r>
              <a:rPr lang="en-US" sz="1200" b="0" i="0" kern="1200" baseline="0" noProof="0" dirty="0" smtClean="0">
                <a:solidFill>
                  <a:schemeClr val="tx1"/>
                </a:solidFill>
                <a:effectLst/>
                <a:latin typeface="+mn-lt"/>
                <a:ea typeface="+mn-ea"/>
                <a:cs typeface="+mn-cs"/>
              </a:rPr>
              <a:t>CIDOC CRM does extensively provide classes and relations for representing the spatiotemporal aspects of CH entities. And thus could be employed as a complementary model to cover this purpose.</a:t>
            </a:r>
            <a:endParaRPr lang="en-US" sz="1200" b="0" i="0" kern="1200" noProof="0" dirty="0" smtClean="0">
              <a:solidFill>
                <a:schemeClr val="tx1"/>
              </a:solidFill>
              <a:effectLst/>
              <a:latin typeface="+mn-lt"/>
              <a:ea typeface="+mn-ea"/>
              <a:cs typeface="+mn-cs"/>
            </a:endParaRPr>
          </a:p>
          <a:p>
            <a:endParaRPr lang="en-US" sz="1200" b="0" i="0" kern="1200" noProof="0" dirty="0" smtClean="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14</a:t>
            </a:fld>
            <a:endParaRPr lang="en-US"/>
          </a:p>
        </p:txBody>
      </p:sp>
    </p:spTree>
    <p:extLst>
      <p:ext uri="{BB962C8B-B14F-4D97-AF65-F5344CB8AC3E}">
        <p14:creationId xmlns:p14="http://schemas.microsoft.com/office/powerpoint/2010/main" val="284720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EDM is the data model developed by the </a:t>
            </a:r>
            <a:r>
              <a:rPr lang="en-US" dirty="0" err="1" smtClean="0"/>
              <a:t>Europeana</a:t>
            </a:r>
            <a:r>
              <a:rPr lang="en-US" dirty="0" smtClean="0"/>
              <a:t> project</a:t>
            </a:r>
            <a:r>
              <a:rPr lang="en-US" baseline="0" dirty="0" smtClean="0"/>
              <a:t> whose goal </a:t>
            </a:r>
            <a:r>
              <a:rPr lang="en-US" sz="1600" baseline="0" dirty="0" smtClean="0">
                <a:latin typeface="Source Han Sans SC"/>
                <a:cs typeface="Times New Roman" panose="02020603050405020304" pitchFamily="18" charset="0"/>
              </a:rPr>
              <a:t>is to </a:t>
            </a:r>
            <a:r>
              <a:rPr lang="en-US" sz="1600" dirty="0" smtClean="0"/>
              <a:t>collect metadata about CH entities from European CH institutions, and to enable the search and discovery of these items through a unified representation named the </a:t>
            </a:r>
            <a:r>
              <a:rPr lang="en-US" sz="1600" dirty="0" err="1" smtClean="0"/>
              <a:t>Europeana</a:t>
            </a:r>
            <a:r>
              <a:rPr lang="en-US" sz="1600" dirty="0" smtClean="0"/>
              <a:t> data model.</a:t>
            </a:r>
          </a:p>
          <a:p>
            <a:pPr marL="0" marR="0" lvl="1" indent="0" algn="l" defTabSz="914400" rtl="0" eaLnBrk="1" fontAlgn="auto" latinLnBrk="0" hangingPunct="1">
              <a:lnSpc>
                <a:spcPct val="100000"/>
              </a:lnSpc>
              <a:spcBef>
                <a:spcPts val="0"/>
              </a:spcBef>
              <a:spcAft>
                <a:spcPts val="0"/>
              </a:spcAft>
              <a:buClrTx/>
              <a:buSzTx/>
              <a:buFontTx/>
              <a:buNone/>
              <a:tabLst/>
              <a:defRPr/>
            </a:pPr>
            <a:endParaRPr lang="fr-FR" sz="160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Source Han Sans SC"/>
                <a:cs typeface="Times New Roman" panose="02020603050405020304" pitchFamily="18" charset="0"/>
              </a:rPr>
              <a:t>It is </a:t>
            </a:r>
            <a:r>
              <a:rPr lang="en-US" sz="1600" dirty="0" err="1" smtClean="0">
                <a:latin typeface="Source Han Sans SC"/>
                <a:cs typeface="Times New Roman" panose="02020603050405020304" pitchFamily="18" charset="0"/>
              </a:rPr>
              <a:t>avaialble</a:t>
            </a:r>
            <a:r>
              <a:rPr lang="en-US" sz="1600" baseline="0" dirty="0" smtClean="0">
                <a:latin typeface="Source Han Sans SC"/>
                <a:cs typeface="Times New Roman" panose="02020603050405020304" pitchFamily="18" charset="0"/>
              </a:rPr>
              <a:t> in RDF format and consist of classes and properties to represent meta-data about CH documents.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latin typeface="Source Han Sans SC"/>
                <a:cs typeface="Times New Roman" panose="02020603050405020304" pitchFamily="18" charset="0"/>
              </a:rPr>
              <a:t>EDM re-uses some classes and properties from existing namespaces such as DC terms.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b="0" i="0" kern="1200" baseline="0" noProof="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i="0" kern="1200" baseline="0" noProof="0" dirty="0" smtClean="0">
                <a:solidFill>
                  <a:schemeClr val="tx1"/>
                </a:solidFill>
                <a:effectLst/>
                <a:latin typeface="+mn-lt"/>
                <a:ea typeface="+mn-ea"/>
                <a:cs typeface="+mn-cs"/>
              </a:rPr>
              <a:t>For example, in our search for </a:t>
            </a:r>
            <a:r>
              <a:rPr lang="en-US" sz="1600" baseline="0" dirty="0" smtClean="0">
                <a:latin typeface="Source Han Sans SC"/>
                <a:cs typeface="Times New Roman" panose="02020603050405020304" pitchFamily="18" charset="0"/>
              </a:rPr>
              <a:t>structural relations in it, we find two: one </a:t>
            </a:r>
            <a:r>
              <a:rPr lang="en-US" sz="1600" baseline="0" dirty="0" err="1" smtClean="0">
                <a:latin typeface="Source Han Sans SC"/>
                <a:cs typeface="Times New Roman" panose="02020603050405020304" pitchFamily="18" charset="0"/>
              </a:rPr>
              <a:t>shich</a:t>
            </a:r>
            <a:r>
              <a:rPr lang="en-US" sz="1600" baseline="0" dirty="0" smtClean="0">
                <a:latin typeface="Source Han Sans SC"/>
                <a:cs typeface="Times New Roman" panose="02020603050405020304" pitchFamily="18" charset="0"/>
              </a:rPr>
              <a:t> is re-used from the ORE model (</a:t>
            </a:r>
            <a:r>
              <a:rPr lang="en-US" sz="1600" baseline="0" dirty="0" err="1" smtClean="0">
                <a:latin typeface="Source Han Sans SC"/>
                <a:cs typeface="Times New Roman" panose="02020603050405020304" pitchFamily="18" charset="0"/>
              </a:rPr>
              <a:t>ore:aggregates</a:t>
            </a:r>
            <a:r>
              <a:rPr lang="en-US" sz="1600" baseline="0" dirty="0" smtClean="0">
                <a:latin typeface="Source Han Sans SC"/>
                <a:cs typeface="Times New Roman" panose="02020603050405020304" pitchFamily="18" charset="0"/>
              </a:rPr>
              <a:t>) and the other from DC terms (</a:t>
            </a:r>
            <a:r>
              <a:rPr lang="en-US" sz="1600" baseline="0" dirty="0" err="1" smtClean="0">
                <a:latin typeface="Source Han Sans SC"/>
                <a:cs typeface="Times New Roman" panose="02020603050405020304" pitchFamily="18" charset="0"/>
              </a:rPr>
              <a:t>dcterms:hasPart</a:t>
            </a:r>
            <a:r>
              <a:rPr lang="en-US" sz="1600" baseline="0" dirty="0" smtClean="0">
                <a:latin typeface="Source Han Sans SC"/>
                <a:cs typeface="Times New Roman" panose="02020603050405020304" pitchFamily="18"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fr-FR" sz="1600" baseline="0" dirty="0" smtClean="0">
                <a:latin typeface="Source Han Sans SC"/>
                <a:cs typeface="Times New Roman" panose="02020603050405020304" pitchFamily="18" charset="0"/>
              </a:rPr>
              <a:t>And for spatial relations: </a:t>
            </a:r>
            <a:r>
              <a:rPr lang="fr-FR" sz="1600" baseline="0" dirty="0" err="1" smtClean="0">
                <a:latin typeface="Source Han Sans SC"/>
                <a:cs typeface="Times New Roman" panose="02020603050405020304" pitchFamily="18" charset="0"/>
              </a:rPr>
              <a:t>it</a:t>
            </a:r>
            <a:r>
              <a:rPr lang="fr-FR" sz="1600" baseline="0" dirty="0" smtClean="0">
                <a:latin typeface="Source Han Sans SC"/>
                <a:cs typeface="Times New Roman" panose="02020603050405020304" pitchFamily="18" charset="0"/>
              </a:rPr>
              <a:t> </a:t>
            </a:r>
            <a:r>
              <a:rPr lang="fr-FR" sz="1600" baseline="0" dirty="0" err="1" smtClean="0">
                <a:latin typeface="Source Han Sans SC"/>
                <a:cs typeface="Times New Roman" panose="02020603050405020304" pitchFamily="18" charset="0"/>
              </a:rPr>
              <a:t>defines</a:t>
            </a:r>
            <a:r>
              <a:rPr lang="fr-FR" sz="1600" baseline="0" dirty="0" smtClean="0">
                <a:latin typeface="Source Han Sans SC"/>
                <a:cs typeface="Times New Roman" panose="02020603050405020304" pitchFamily="18" charset="0"/>
              </a:rPr>
              <a:t> </a:t>
            </a:r>
            <a:r>
              <a:rPr lang="en-US" sz="1600" baseline="0" dirty="0" smtClean="0">
                <a:latin typeface="Source Han Sans SC"/>
                <a:cs typeface="Times New Roman" panose="02020603050405020304" pitchFamily="18" charset="0"/>
              </a:rPr>
              <a:t>the </a:t>
            </a:r>
            <a:r>
              <a:rPr lang="en-US" sz="1600" baseline="0" dirty="0" err="1" smtClean="0">
                <a:latin typeface="Source Han Sans SC"/>
                <a:cs typeface="Times New Roman" panose="02020603050405020304" pitchFamily="18" charset="0"/>
              </a:rPr>
              <a:t>edm</a:t>
            </a:r>
            <a:r>
              <a:rPr lang="en-US" sz="1600" baseline="0" dirty="0" smtClean="0">
                <a:latin typeface="Source Han Sans SC"/>
                <a:cs typeface="Times New Roman" panose="02020603050405020304" pitchFamily="18" charset="0"/>
              </a:rPr>
              <a:t> « current location » property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b="0" i="0" kern="1200" baseline="0" noProof="0" dirty="0" smtClean="0">
              <a:solidFill>
                <a:schemeClr val="tx1"/>
              </a:solidFill>
              <a:effectLst/>
              <a:latin typeface="Source Han Sans SC"/>
              <a:ea typeface="+mn-ea"/>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sz="1200" b="0" i="0" kern="1200" baseline="0" noProof="0" dirty="0" smtClean="0">
                <a:solidFill>
                  <a:schemeClr val="tx1"/>
                </a:solidFill>
                <a:effectLst/>
                <a:latin typeface="+mn-lt"/>
                <a:ea typeface="+mn-ea"/>
                <a:cs typeface="+mn-cs"/>
              </a:rPr>
              <a:t>&gt;&gt;&gt; </a:t>
            </a:r>
            <a:r>
              <a:rPr lang="en-US" sz="1200" b="0" i="0" kern="1200" baseline="0" noProof="0" dirty="0" smtClean="0">
                <a:solidFill>
                  <a:schemeClr val="tx1"/>
                </a:solidFill>
                <a:effectLst/>
                <a:latin typeface="+mn-lt"/>
                <a:ea typeface="+mn-ea"/>
                <a:cs typeface="+mn-cs"/>
              </a:rPr>
              <a:t>As such, it does cover really composition relations.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baseline="0" noProof="0" dirty="0" smtClean="0">
                <a:solidFill>
                  <a:schemeClr val="tx1"/>
                </a:solidFill>
                <a:effectLst/>
                <a:latin typeface="+mn-lt"/>
                <a:ea typeface="+mn-ea"/>
                <a:cs typeface="+mn-cs"/>
              </a:rPr>
              <a:t>This is because its modeling scope is metadata oriented. It focuses on being </a:t>
            </a:r>
            <a:r>
              <a:rPr lang="en-US" sz="1200" dirty="0" smtClean="0">
                <a:latin typeface="Source Han Sans SC"/>
                <a:cs typeface="Times New Roman" panose="02020603050405020304" pitchFamily="18" charset="0"/>
              </a:rPr>
              <a:t>an integration medium for collecting, connecting</a:t>
            </a:r>
            <a:r>
              <a:rPr lang="en-US" sz="1200" baseline="0" dirty="0" smtClean="0">
                <a:latin typeface="Source Han Sans SC"/>
                <a:cs typeface="Times New Roman" panose="02020603050405020304" pitchFamily="18" charset="0"/>
              </a:rPr>
              <a:t> </a:t>
            </a:r>
            <a:r>
              <a:rPr lang="en-US" sz="1200" dirty="0" smtClean="0">
                <a:latin typeface="Source Han Sans SC"/>
                <a:cs typeface="Times New Roman" panose="02020603050405020304" pitchFamily="18" charset="0"/>
              </a:rPr>
              <a:t>descriptions about CH entities provided from different institutions.</a:t>
            </a:r>
            <a:endParaRPr lang="en-US" sz="1200" b="0" i="0" kern="1200" baseline="0" noProof="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baseline="0" noProof="0" dirty="0" smtClean="0">
                <a:solidFill>
                  <a:schemeClr val="tx1"/>
                </a:solidFill>
                <a:effectLst/>
                <a:latin typeface="+mn-lt"/>
                <a:ea typeface="+mn-ea"/>
                <a:cs typeface="+mn-cs"/>
              </a:rPr>
              <a:t>So, it could be used as a complementary models for purposes including descriptive elements such as bibliographic and library records about the CH entity.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latin typeface="Source Han Sans SC"/>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15</a:t>
            </a:fld>
            <a:endParaRPr lang="en-US"/>
          </a:p>
        </p:txBody>
      </p:sp>
    </p:spTree>
    <p:extLst>
      <p:ext uri="{BB962C8B-B14F-4D97-AF65-F5344CB8AC3E}">
        <p14:creationId xmlns:p14="http://schemas.microsoft.com/office/powerpoint/2010/main" val="949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noProof="0" dirty="0" smtClean="0">
                <a:latin typeface="Source Han Sans SC"/>
                <a:cs typeface="Times New Roman" panose="02020603050405020304" pitchFamily="18" charset="0"/>
              </a:rPr>
              <a:t>CHARM is</a:t>
            </a:r>
            <a:r>
              <a:rPr lang="en-US" sz="1800" noProof="0" dirty="0" smtClean="0">
                <a:latin typeface="Source Han Sans SC"/>
                <a:cs typeface="Courier New" panose="02070309020205020404" pitchFamily="49" charset="0"/>
              </a:rPr>
              <a:t> an abstract reference model intended to be used by a wide and diverse range of organizations and individuals in order to achieve a common understanding about </a:t>
            </a:r>
            <a:r>
              <a:rPr lang="en-US" sz="1800" noProof="0" dirty="0" smtClean="0">
                <a:latin typeface="Source Han Sans SC"/>
              </a:rPr>
              <a:t>any thing that may be the recipient of cultural value.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noProof="0" dirty="0" smtClean="0">
              <a:latin typeface="Source Han Sans SC"/>
              <a:cs typeface="Courier New" panose="02070309020205020404"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noProof="0" dirty="0" smtClean="0">
                <a:latin typeface="Source Han Sans SC"/>
                <a:cs typeface="Times New Roman" panose="02020603050405020304" pitchFamily="18" charset="0"/>
              </a:rPr>
              <a:t>The model is expressed in </a:t>
            </a:r>
            <a:r>
              <a:rPr lang="en-US" sz="1800" noProof="0" dirty="0" err="1" smtClean="0">
                <a:latin typeface="Source Han Sans SC"/>
                <a:cs typeface="Times New Roman" panose="02020603050405020304" pitchFamily="18" charset="0"/>
              </a:rPr>
              <a:t>ConML</a:t>
            </a:r>
            <a:r>
              <a:rPr lang="en-US" sz="1800" noProof="0" dirty="0" smtClean="0">
                <a:latin typeface="Source Han Sans SC"/>
                <a:cs typeface="Times New Roman" panose="02020603050405020304" pitchFamily="18" charset="0"/>
              </a:rPr>
              <a:t>;</a:t>
            </a:r>
            <a:r>
              <a:rPr lang="en-US" sz="1800" baseline="0" noProof="0" dirty="0" smtClean="0">
                <a:latin typeface="Source Han Sans SC"/>
                <a:cs typeface="Times New Roman" panose="02020603050405020304" pitchFamily="18" charset="0"/>
              </a:rPr>
              <a:t> </a:t>
            </a:r>
            <a:r>
              <a:rPr lang="en-US" sz="1800" noProof="0" dirty="0" smtClean="0">
                <a:latin typeface="Source Han Sans SC"/>
                <a:cs typeface="Times New Roman" panose="02020603050405020304" pitchFamily="18" charset="0"/>
              </a:rPr>
              <a:t>a conceptual modeling language developed for humanities and social sciences, similar to UML</a:t>
            </a:r>
            <a:r>
              <a:rPr lang="en-US" sz="1800" baseline="0" noProof="0" dirty="0" smtClean="0">
                <a:latin typeface="Source Han Sans SC"/>
                <a:cs typeface="Times New Roman" panose="02020603050405020304" pitchFamily="18" charset="0"/>
              </a:rPr>
              <a:t> rather than to ontology standards.</a:t>
            </a:r>
            <a:endParaRPr lang="en-US" sz="1800" noProof="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noProof="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baseline="0" noProof="0" dirty="0" smtClean="0">
                <a:latin typeface="Source Han Sans SC"/>
                <a:cs typeface="Times New Roman" panose="02020603050405020304" pitchFamily="18" charset="0"/>
              </a:rPr>
              <a:t>w</a:t>
            </a:r>
            <a:r>
              <a:rPr lang="en-US" sz="1800" noProof="0" dirty="0" smtClean="0">
                <a:latin typeface="Source Han Sans SC"/>
                <a:cs typeface="Times New Roman" panose="02020603050405020304" pitchFamily="18" charset="0"/>
              </a:rPr>
              <a:t>hen it comes to relationships, out of the multiple possible representations like</a:t>
            </a:r>
            <a:r>
              <a:rPr lang="en-US" sz="1800" baseline="0" noProof="0" dirty="0" smtClean="0">
                <a:latin typeface="Source Han Sans SC"/>
                <a:cs typeface="Times New Roman" panose="02020603050405020304" pitchFamily="18" charset="0"/>
              </a:rPr>
              <a:t> </a:t>
            </a:r>
            <a:r>
              <a:rPr lang="en-US" sz="1800" baseline="0" noProof="0" dirty="0" err="1" smtClean="0">
                <a:latin typeface="Source Han Sans SC"/>
                <a:cs typeface="Times New Roman" panose="02020603050405020304" pitchFamily="18" charset="0"/>
              </a:rPr>
              <a:t>subsumption</a:t>
            </a:r>
            <a:r>
              <a:rPr lang="en-US" sz="1800" baseline="0" noProof="0" dirty="0" smtClean="0">
                <a:latin typeface="Source Han Sans SC"/>
                <a:cs typeface="Times New Roman" panose="02020603050405020304" pitchFamily="18" charset="0"/>
              </a:rPr>
              <a:t> and classification, </a:t>
            </a:r>
            <a:r>
              <a:rPr lang="en-US" sz="1800" baseline="0" noProof="0" dirty="0" err="1" smtClean="0">
                <a:latin typeface="Source Han Sans SC"/>
                <a:cs typeface="Times New Roman" panose="02020603050405020304" pitchFamily="18" charset="0"/>
              </a:rPr>
              <a:t>ConML</a:t>
            </a:r>
            <a:r>
              <a:rPr lang="en-US" sz="1800" baseline="0" noProof="0" dirty="0" smtClean="0">
                <a:latin typeface="Source Han Sans SC"/>
                <a:cs typeface="Times New Roman" panose="02020603050405020304" pitchFamily="18" charset="0"/>
              </a:rPr>
              <a:t> uses </a:t>
            </a:r>
            <a:r>
              <a:rPr lang="en-US" sz="1800" baseline="0" noProof="0" dirty="0" err="1" smtClean="0">
                <a:latin typeface="Source Han Sans SC"/>
                <a:cs typeface="Times New Roman" panose="02020603050405020304" pitchFamily="18" charset="0"/>
              </a:rPr>
              <a:t>aggergation</a:t>
            </a:r>
            <a:r>
              <a:rPr lang="en-US" sz="1800" baseline="0" noProof="0" dirty="0" smtClean="0">
                <a:latin typeface="Source Han Sans SC"/>
                <a:cs typeface="Times New Roman" panose="02020603050405020304" pitchFamily="18" charset="0"/>
              </a:rPr>
              <a:t> relationships as </a:t>
            </a:r>
            <a:r>
              <a:rPr lang="en-US" sz="1200" baseline="0" noProof="0" dirty="0" smtClean="0">
                <a:latin typeface="+mn-lt"/>
                <a:cs typeface="+mn-cs"/>
              </a:rPr>
              <a:t>a type of an association relationship</a:t>
            </a:r>
            <a:r>
              <a:rPr lang="en-US" noProof="0" dirty="0" smtClean="0"/>
              <a:t> as semantic links connecting classes.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noProof="0" dirty="0" smtClean="0"/>
              <a:t>Aggregation relationships express the semantics of a part-whole relation</a:t>
            </a:r>
            <a:r>
              <a:rPr lang="en-US" baseline="0" noProof="0" dirty="0" smtClean="0"/>
              <a:t> such as a chair and its legs.</a:t>
            </a:r>
            <a:endParaRPr lang="en-US"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noProof="0" dirty="0" smtClean="0"/>
              <a:t>&gt;&gt;&gt;</a:t>
            </a:r>
            <a:r>
              <a:rPr lang="en-US" baseline="0" noProof="0" dirty="0" smtClean="0"/>
              <a:t>CHARM specializes multiple relations such as </a:t>
            </a:r>
            <a:r>
              <a:rPr lang="en-US" baseline="0" noProof="0" dirty="0" err="1" smtClean="0"/>
              <a:t>SubPlace</a:t>
            </a:r>
            <a:r>
              <a:rPr lang="en-US" baseline="0" noProof="0" dirty="0" smtClean="0"/>
              <a:t> , </a:t>
            </a:r>
            <a:r>
              <a:rPr lang="en-US" baseline="0" noProof="0" dirty="0" err="1" smtClean="0"/>
              <a:t>SubDivision</a:t>
            </a:r>
            <a:r>
              <a:rPr lang="en-US" baseline="0" noProof="0" dirty="0" smtClean="0"/>
              <a:t>, Fragment, and so on holding between specific categories.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&gt;&gt;&gt;To use CHARM, it is advised to extend it into a particular model according to user’s needs through well-defined extension mechanisms. Which makes it possible to be used as user-friendly complementary model to construct domain-specific models within the CH field.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noProof="0" dirty="0" smtClean="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16</a:t>
            </a:fld>
            <a:endParaRPr lang="en-US"/>
          </a:p>
        </p:txBody>
      </p:sp>
    </p:spTree>
    <p:extLst>
      <p:ext uri="{BB962C8B-B14F-4D97-AF65-F5344CB8AC3E}">
        <p14:creationId xmlns:p14="http://schemas.microsoft.com/office/powerpoint/2010/main" val="2511378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noProof="0" dirty="0" smtClean="0">
                <a:latin typeface="Source Han Sans SC"/>
                <a:cs typeface="Times New Roman" panose="02020603050405020304" pitchFamily="18" charset="0"/>
              </a:rPr>
              <a:t>Going back to the identified motivation behind this literature review</a:t>
            </a:r>
            <a:r>
              <a:rPr lang="en-US" sz="1800" baseline="0" noProof="0" dirty="0" smtClean="0">
                <a:latin typeface="Source Han Sans SC"/>
                <a:cs typeface="Times New Roman" panose="02020603050405020304" pitchFamily="18" charset="0"/>
              </a:rPr>
              <a:t> which is modeling </a:t>
            </a:r>
            <a:r>
              <a:rPr lang="fr-FR" sz="1800" noProof="0" dirty="0" smtClean="0">
                <a:latin typeface="Source Han Sans SC"/>
                <a:cs typeface="Times New Roman" panose="02020603050405020304" pitchFamily="18" charset="0"/>
              </a:rPr>
              <a:t>the composition of a tangible </a:t>
            </a:r>
            <a:r>
              <a:rPr lang="fr-FR" sz="1800" noProof="0" dirty="0" err="1" smtClean="0">
                <a:latin typeface="Source Han Sans SC"/>
                <a:cs typeface="Times New Roman" panose="02020603050405020304" pitchFamily="18" charset="0"/>
              </a:rPr>
              <a:t>entity</a:t>
            </a:r>
            <a:r>
              <a:rPr lang="fr-FR" sz="180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using</a:t>
            </a:r>
            <a:r>
              <a:rPr lang="fr-FR" sz="1800" baseline="0" noProof="0" dirty="0" smtClean="0">
                <a:latin typeface="Source Han Sans SC"/>
                <a:cs typeface="Times New Roman" panose="02020603050405020304" pitchFamily="18" charset="0"/>
              </a:rPr>
              <a:t> composition relations</a:t>
            </a:r>
          </a:p>
          <a:p>
            <a:pPr marL="0" marR="0" lvl="1" indent="0" algn="l" defTabSz="914400" rtl="0" eaLnBrk="1" fontAlgn="auto" latinLnBrk="0" hangingPunct="1">
              <a:lnSpc>
                <a:spcPct val="100000"/>
              </a:lnSpc>
              <a:spcBef>
                <a:spcPts val="0"/>
              </a:spcBef>
              <a:spcAft>
                <a:spcPts val="0"/>
              </a:spcAft>
              <a:buClrTx/>
              <a:buSzTx/>
              <a:buFontTx/>
              <a:buNone/>
              <a:tabLst/>
              <a:defRPr/>
            </a:pPr>
            <a:endParaRPr lang="fr-FR" sz="1800" baseline="0" noProof="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sz="1800" baseline="0" noProof="0" dirty="0" err="1" smtClean="0">
                <a:latin typeface="Source Han Sans SC"/>
                <a:cs typeface="Times New Roman" panose="02020603050405020304" pitchFamily="18" charset="0"/>
              </a:rPr>
              <a:t>We</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could</a:t>
            </a:r>
            <a:r>
              <a:rPr lang="fr-FR" sz="1800" baseline="0" noProof="0" dirty="0" smtClean="0">
                <a:latin typeface="Source Han Sans SC"/>
                <a:cs typeface="Times New Roman" panose="02020603050405020304" pitchFamily="18" charset="0"/>
              </a:rPr>
              <a:t> not </a:t>
            </a:r>
            <a:r>
              <a:rPr lang="fr-FR" sz="1800" baseline="0" noProof="0" dirty="0" err="1" smtClean="0">
                <a:latin typeface="Source Han Sans SC"/>
                <a:cs typeface="Times New Roman" panose="02020603050405020304" pitchFamily="18" charset="0"/>
              </a:rPr>
              <a:t>find</a:t>
            </a:r>
            <a:r>
              <a:rPr lang="fr-FR" sz="1800" baseline="0" noProof="0" dirty="0" smtClean="0">
                <a:latin typeface="Source Han Sans SC"/>
                <a:cs typeface="Times New Roman" panose="02020603050405020304" pitchFamily="18" charset="0"/>
              </a:rPr>
              <a:t> a model </a:t>
            </a:r>
            <a:r>
              <a:rPr lang="fr-FR" sz="1800" baseline="0" noProof="0" dirty="0" err="1" smtClean="0">
                <a:latin typeface="Source Han Sans SC"/>
                <a:cs typeface="Times New Roman" panose="02020603050405020304" pitchFamily="18" charset="0"/>
              </a:rPr>
              <a:t>that</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provides</a:t>
            </a:r>
            <a:r>
              <a:rPr lang="fr-FR" sz="1800" baseline="0" noProof="0" dirty="0" smtClean="0">
                <a:latin typeface="Source Han Sans SC"/>
                <a:cs typeface="Times New Roman" panose="02020603050405020304" pitchFamily="18" charset="0"/>
              </a:rPr>
              <a:t> a </a:t>
            </a:r>
            <a:r>
              <a:rPr lang="fr-FR" sz="1800" baseline="0" noProof="0" dirty="0" err="1" smtClean="0">
                <a:latin typeface="Source Han Sans SC"/>
                <a:cs typeface="Times New Roman" panose="02020603050405020304" pitchFamily="18" charset="0"/>
              </a:rPr>
              <a:t>semantically</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rich</a:t>
            </a:r>
            <a:r>
              <a:rPr lang="fr-FR" sz="1800" baseline="0" noProof="0" dirty="0" smtClean="0">
                <a:latin typeface="Source Han Sans SC"/>
                <a:cs typeface="Times New Roman" panose="02020603050405020304" pitchFamily="18" charset="0"/>
              </a:rPr>
              <a:t> set of relations (</a:t>
            </a:r>
            <a:r>
              <a:rPr lang="fr-FR" sz="1800" baseline="0" noProof="0" dirty="0" err="1" smtClean="0">
                <a:latin typeface="Source Han Sans SC"/>
                <a:cs typeface="Times New Roman" panose="02020603050405020304" pitchFamily="18" charset="0"/>
              </a:rPr>
              <a:t>whether</a:t>
            </a:r>
            <a:r>
              <a:rPr lang="fr-FR" sz="1800" baseline="0" noProof="0" dirty="0" smtClean="0">
                <a:latin typeface="Source Han Sans SC"/>
                <a:cs typeface="Times New Roman" panose="02020603050405020304" pitchFamily="18" charset="0"/>
              </a:rPr>
              <a:t> structural or spatial or </a:t>
            </a:r>
            <a:r>
              <a:rPr lang="fr-FR" sz="1800" baseline="0" noProof="0" dirty="0" err="1" smtClean="0">
                <a:latin typeface="Source Han Sans SC"/>
                <a:cs typeface="Times New Roman" panose="02020603050405020304" pitchFamily="18" charset="0"/>
              </a:rPr>
              <a:t>both</a:t>
            </a:r>
            <a:r>
              <a:rPr lang="fr-FR" sz="1800" baseline="0" noProof="0" dirty="0" smtClean="0">
                <a:latin typeface="Source Han Sans SC"/>
                <a:cs typeface="Times New Roman" panose="02020603050405020304" pitchFamily="18"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fr-FR" sz="1800" baseline="0" noProof="0" dirty="0" err="1" smtClean="0">
                <a:latin typeface="Source Han Sans SC"/>
                <a:cs typeface="Times New Roman" panose="02020603050405020304" pitchFamily="18" charset="0"/>
              </a:rPr>
              <a:t>These</a:t>
            </a:r>
            <a:r>
              <a:rPr lang="fr-FR" sz="1800" baseline="0" noProof="0" dirty="0" smtClean="0">
                <a:latin typeface="Source Han Sans SC"/>
                <a:cs typeface="Times New Roman" panose="02020603050405020304" pitchFamily="18" charset="0"/>
              </a:rPr>
              <a:t> are not </a:t>
            </a:r>
            <a:r>
              <a:rPr lang="fr-FR" sz="1800" baseline="0" noProof="0" dirty="0" err="1" smtClean="0">
                <a:latin typeface="Source Han Sans SC"/>
                <a:cs typeface="Times New Roman" panose="02020603050405020304" pitchFamily="18" charset="0"/>
              </a:rPr>
              <a:t>shortcomings</a:t>
            </a:r>
            <a:r>
              <a:rPr lang="fr-FR" sz="1800" baseline="0" noProof="0" dirty="0" smtClean="0">
                <a:latin typeface="Source Han Sans SC"/>
                <a:cs typeface="Times New Roman" panose="02020603050405020304" pitchFamily="18" charset="0"/>
              </a:rPr>
              <a:t> of </a:t>
            </a:r>
            <a:r>
              <a:rPr lang="fr-FR" sz="1800" baseline="0" noProof="0" dirty="0" err="1" smtClean="0">
                <a:latin typeface="Source Han Sans SC"/>
                <a:cs typeface="Times New Roman" panose="02020603050405020304" pitchFamily="18" charset="0"/>
              </a:rPr>
              <a:t>each</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models</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it</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is</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rather</a:t>
            </a:r>
            <a:r>
              <a:rPr lang="fr-FR" sz="1800" baseline="0" noProof="0" dirty="0" smtClean="0">
                <a:latin typeface="Source Han Sans SC"/>
                <a:cs typeface="Times New Roman" panose="02020603050405020304" pitchFamily="18" charset="0"/>
              </a:rPr>
              <a:t> the </a:t>
            </a:r>
            <a:r>
              <a:rPr lang="fr-FR" sz="1800" baseline="0" noProof="0" dirty="0" err="1" smtClean="0">
                <a:latin typeface="Source Han Sans SC"/>
                <a:cs typeface="Times New Roman" panose="02020603050405020304" pitchFamily="18" charset="0"/>
              </a:rPr>
              <a:t>fact</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that</a:t>
            </a:r>
            <a:r>
              <a:rPr lang="fr-FR" sz="1800" baseline="0" noProof="0" dirty="0" smtClean="0">
                <a:latin typeface="Source Han Sans SC"/>
                <a:cs typeface="Times New Roman" panose="02020603050405020304" pitchFamily="18" charset="0"/>
              </a:rPr>
              <a:t> model has </a:t>
            </a:r>
            <a:r>
              <a:rPr lang="fr-FR" sz="1800" baseline="0" noProof="0" dirty="0" err="1" smtClean="0">
                <a:latin typeface="Source Han Sans SC"/>
                <a:cs typeface="Times New Roman" panose="02020603050405020304" pitchFamily="18" charset="0"/>
              </a:rPr>
              <a:t>its</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own</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modeling</a:t>
            </a:r>
            <a:r>
              <a:rPr lang="fr-FR" sz="1800" baseline="0" noProof="0" dirty="0" smtClean="0">
                <a:latin typeface="Source Han Sans SC"/>
                <a:cs typeface="Times New Roman" panose="02020603050405020304" pitchFamily="18" charset="0"/>
              </a:rPr>
              <a:t> scope </a:t>
            </a:r>
            <a:r>
              <a:rPr lang="fr-FR" sz="1800" baseline="0" noProof="0" dirty="0" err="1" smtClean="0">
                <a:latin typeface="Source Han Sans SC"/>
                <a:cs typeface="Times New Roman" panose="02020603050405020304" pitchFamily="18" charset="0"/>
              </a:rPr>
              <a:t>where</a:t>
            </a:r>
            <a:r>
              <a:rPr lang="fr-FR" sz="1800" baseline="0" noProof="0" dirty="0" smtClean="0">
                <a:latin typeface="Source Han Sans SC"/>
                <a:cs typeface="Times New Roman" panose="02020603050405020304" pitchFamily="18" charset="0"/>
              </a:rPr>
              <a:t> for </a:t>
            </a:r>
            <a:r>
              <a:rPr lang="fr-FR" sz="1800" baseline="0" noProof="0" dirty="0" err="1" smtClean="0">
                <a:latin typeface="Source Han Sans SC"/>
                <a:cs typeface="Times New Roman" panose="02020603050405020304" pitchFamily="18" charset="0"/>
              </a:rPr>
              <a:t>example</a:t>
            </a:r>
            <a:r>
              <a:rPr lang="fr-FR" sz="1800" baseline="0" noProof="0" dirty="0" smtClean="0">
                <a:latin typeface="Source Han Sans SC"/>
                <a:cs typeface="Times New Roman" panose="02020603050405020304" pitchFamily="18" charset="0"/>
              </a:rPr>
              <a:t> CIDOC CRM </a:t>
            </a:r>
            <a:r>
              <a:rPr lang="fr-FR" sz="1800" baseline="0" noProof="0" dirty="0" err="1" smtClean="0">
                <a:latin typeface="Source Han Sans SC"/>
                <a:cs typeface="Times New Roman" panose="02020603050405020304" pitchFamily="18" charset="0"/>
              </a:rPr>
              <a:t>offers</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competent</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elments</a:t>
            </a:r>
            <a:r>
              <a:rPr lang="fr-FR" sz="1800" baseline="0" noProof="0" dirty="0" smtClean="0">
                <a:latin typeface="Source Han Sans SC"/>
                <a:cs typeface="Times New Roman" panose="02020603050405020304" pitchFamily="18" charset="0"/>
              </a:rPr>
              <a:t> t model the </a:t>
            </a:r>
            <a:r>
              <a:rPr lang="fr-FR" sz="1800" baseline="0" noProof="0" dirty="0" err="1" smtClean="0">
                <a:latin typeface="Source Han Sans SC"/>
                <a:cs typeface="Times New Roman" panose="02020603050405020304" pitchFamily="18" charset="0"/>
              </a:rPr>
              <a:t>spatiotemporal</a:t>
            </a:r>
            <a:r>
              <a:rPr lang="fr-FR" sz="1800" baseline="0" noProof="0" dirty="0" smtClean="0">
                <a:latin typeface="Source Han Sans SC"/>
                <a:cs typeface="Times New Roman" panose="02020603050405020304" pitchFamily="18" charset="0"/>
              </a:rPr>
              <a:t> aspects of an </a:t>
            </a:r>
            <a:r>
              <a:rPr lang="fr-FR" sz="1800" baseline="0" noProof="0" dirty="0" err="1" smtClean="0">
                <a:latin typeface="Source Han Sans SC"/>
                <a:cs typeface="Times New Roman" panose="02020603050405020304" pitchFamily="18" charset="0"/>
              </a:rPr>
              <a:t>entity</a:t>
            </a:r>
            <a:r>
              <a:rPr lang="fr-FR" sz="1800" baseline="0" noProof="0" dirty="0" smtClean="0">
                <a:latin typeface="Source Han Sans SC"/>
                <a:cs typeface="Times New Roman" panose="02020603050405020304" pitchFamily="18" charset="0"/>
              </a:rPr>
              <a:t>, EDM for descriptive </a:t>
            </a:r>
            <a:r>
              <a:rPr lang="fr-FR" sz="1800" baseline="0" noProof="0" dirty="0" err="1" smtClean="0">
                <a:latin typeface="Source Han Sans SC"/>
                <a:cs typeface="Times New Roman" panose="02020603050405020304" pitchFamily="18" charset="0"/>
              </a:rPr>
              <a:t>elements</a:t>
            </a:r>
            <a:r>
              <a:rPr lang="fr-FR" sz="1800" baseline="0" noProof="0" dirty="0" smtClean="0">
                <a:latin typeface="Source Han Sans SC"/>
                <a:cs typeface="Times New Roman" panose="02020603050405020304" pitchFamily="18" charset="0"/>
              </a:rPr>
              <a:t>, and CHARM for more </a:t>
            </a:r>
            <a:r>
              <a:rPr lang="fr-FR" sz="1800" baseline="0" noProof="0" dirty="0" err="1" smtClean="0">
                <a:latin typeface="Source Han Sans SC"/>
                <a:cs typeface="Times New Roman" panose="02020603050405020304" pitchFamily="18" charset="0"/>
              </a:rPr>
              <a:t>domain-specific</a:t>
            </a:r>
            <a:r>
              <a:rPr lang="fr-FR" sz="1800" baseline="0" noProof="0" dirty="0" smtClean="0">
                <a:latin typeface="Source Han Sans SC"/>
                <a:cs typeface="Times New Roman" panose="02020603050405020304" pitchFamily="18" charset="0"/>
              </a:rPr>
              <a:t> and user-</a:t>
            </a:r>
            <a:r>
              <a:rPr lang="fr-FR" sz="1800" baseline="0" noProof="0" dirty="0" err="1" smtClean="0">
                <a:latin typeface="Source Han Sans SC"/>
                <a:cs typeface="Times New Roman" panose="02020603050405020304" pitchFamily="18" charset="0"/>
              </a:rPr>
              <a:t>friendly</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purposes</a:t>
            </a:r>
            <a:r>
              <a:rPr lang="fr-FR" sz="1800" baseline="0" noProof="0" dirty="0" smtClean="0">
                <a:latin typeface="Source Han Sans SC"/>
                <a:cs typeface="Times New Roman" panose="02020603050405020304" pitchFamily="18"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fr-FR" sz="1800" baseline="0" noProof="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noProof="0" dirty="0" smtClean="0">
                <a:latin typeface="Source Han Sans SC"/>
                <a:cs typeface="Times New Roman" panose="02020603050405020304" pitchFamily="18" charset="0"/>
              </a:rPr>
              <a:t>Thus, We recognize</a:t>
            </a:r>
            <a:r>
              <a:rPr lang="en-US" sz="1800" baseline="0" noProof="0" dirty="0" smtClean="0">
                <a:latin typeface="Source Han Sans SC"/>
                <a:cs typeface="Times New Roman" panose="02020603050405020304" pitchFamily="18" charset="0"/>
              </a:rPr>
              <a:t> the need </a:t>
            </a:r>
            <a:r>
              <a:rPr lang="en-US" sz="1800" noProof="0" dirty="0" smtClean="0">
                <a:latin typeface="Source Han Sans SC"/>
                <a:cs typeface="Times New Roman" panose="02020603050405020304" pitchFamily="18" charset="0"/>
              </a:rPr>
              <a:t>for a semantically robust and well-formalized set of foundational relations that can capture the composition of a CH entity and enable an accurate representation of its materiality.</a:t>
            </a: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17</a:t>
            </a:fld>
            <a:endParaRPr lang="en-US"/>
          </a:p>
        </p:txBody>
      </p:sp>
    </p:spTree>
    <p:extLst>
      <p:ext uri="{BB962C8B-B14F-4D97-AF65-F5344CB8AC3E}">
        <p14:creationId xmlns:p14="http://schemas.microsoft.com/office/powerpoint/2010/main" val="164511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baseline="0" dirty="0" smtClean="0">
              <a:latin typeface="Source Han Sans SC"/>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18</a:t>
            </a:fld>
            <a:endParaRPr lang="en-US"/>
          </a:p>
        </p:txBody>
      </p:sp>
    </p:spTree>
    <p:extLst>
      <p:ext uri="{BB962C8B-B14F-4D97-AF65-F5344CB8AC3E}">
        <p14:creationId xmlns:p14="http://schemas.microsoft.com/office/powerpoint/2010/main" val="2008616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a:t>
            </a:r>
            <a:r>
              <a:rPr lang="en-US" baseline="0" noProof="0" dirty="0" smtClean="0"/>
              <a:t> that, I introduce first the </a:t>
            </a:r>
            <a:r>
              <a:rPr lang="en-US" noProof="0" dirty="0" smtClean="0"/>
              <a:t>Patrimalp project in the introduction</a:t>
            </a:r>
            <a:r>
              <a:rPr lang="en-US" baseline="0" noProof="0" dirty="0" smtClean="0"/>
              <a:t> section</a:t>
            </a:r>
            <a:r>
              <a:rPr lang="en-US" noProof="0" dirty="0" smtClean="0"/>
              <a:t>,</a:t>
            </a:r>
            <a:r>
              <a:rPr lang="en-US" baseline="0" noProof="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then a two-parts SOA,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followed by the contributions section,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after which I conclude.</a:t>
            </a:r>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19</a:t>
            </a:fld>
            <a:endParaRPr lang="en-US"/>
          </a:p>
        </p:txBody>
      </p:sp>
    </p:spTree>
    <p:extLst>
      <p:ext uri="{BB962C8B-B14F-4D97-AF65-F5344CB8AC3E}">
        <p14:creationId xmlns:p14="http://schemas.microsoft.com/office/powerpoint/2010/main" val="341564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a:t>
            </a:r>
            <a:r>
              <a:rPr lang="en-US" baseline="0" noProof="0" dirty="0" smtClean="0"/>
              <a:t> that, I introduce first the </a:t>
            </a:r>
            <a:r>
              <a:rPr lang="en-US" noProof="0" dirty="0" smtClean="0"/>
              <a:t>Patrimalp project in the introduction</a:t>
            </a:r>
            <a:r>
              <a:rPr lang="en-US" baseline="0" noProof="0" dirty="0" smtClean="0"/>
              <a:t> section</a:t>
            </a:r>
            <a:r>
              <a:rPr lang="en-US" noProof="0" dirty="0" smtClean="0"/>
              <a:t>,</a:t>
            </a:r>
            <a:r>
              <a:rPr lang="en-US" baseline="0" noProof="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then a two-parts SOA,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followed by the contributions section,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after which I conclude.</a:t>
            </a:r>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a:t>
            </a:fld>
            <a:endParaRPr lang="en-US"/>
          </a:p>
        </p:txBody>
      </p:sp>
    </p:spTree>
    <p:extLst>
      <p:ext uri="{BB962C8B-B14F-4D97-AF65-F5344CB8AC3E}">
        <p14:creationId xmlns:p14="http://schemas.microsoft.com/office/powerpoint/2010/main" val="4251205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Foundational ontological relations are formal and (often) primitive relations that pay a fundamental role in the foundations of ontological analysis and modeling.</a:t>
            </a:r>
          </a:p>
          <a:p>
            <a:endParaRPr lang="fr-FR" dirty="0" smtClean="0"/>
          </a:p>
          <a:p>
            <a:r>
              <a:rPr lang="fr-FR" dirty="0" smtClean="0"/>
              <a:t>&gt;&gt;&gt;1</a:t>
            </a:r>
          </a:p>
          <a:p>
            <a:r>
              <a:rPr lang="en-US" dirty="0" smtClean="0"/>
              <a:t>Although the study of formal relations hold a central position in classical philosophical literature,</a:t>
            </a:r>
            <a:r>
              <a:rPr lang="en-US" baseline="0" dirty="0" smtClean="0"/>
              <a:t> </a:t>
            </a:r>
            <a:r>
              <a:rPr lang="en-US" dirty="0" smtClean="0"/>
              <a:t>their formalization in computer science, has been explored in the applied ontology literature as investigating fundamental relationships between entities or entities and properties, at a meta-level. According the figure showing the abstraction</a:t>
            </a:r>
            <a:r>
              <a:rPr lang="en-US" baseline="0" dirty="0" smtClean="0"/>
              <a:t> levels of ontologies from more specific to less specific</a:t>
            </a:r>
            <a:r>
              <a:rPr lang="en-US" dirty="0" smtClean="0"/>
              <a:t>, the meta-level provides</a:t>
            </a:r>
            <a:r>
              <a:rPr lang="en-US" baseline="0" dirty="0" smtClean="0"/>
              <a:t> ontological theories that formalize meta-conceptualization using a meta-modeling </a:t>
            </a:r>
            <a:r>
              <a:rPr lang="en-US" baseline="0" dirty="0" err="1" smtClean="0"/>
              <a:t>langues</a:t>
            </a:r>
            <a:r>
              <a:rPr lang="en-US" baseline="0" dirty="0" smtClean="0"/>
              <a:t> i.e. independent of any domain, application, or field.</a:t>
            </a:r>
            <a:endParaRPr lang="en-US" dirty="0" smtClean="0"/>
          </a:p>
          <a:p>
            <a:endParaRPr lang="fr-FR" dirty="0" smtClean="0"/>
          </a:p>
          <a:p>
            <a:r>
              <a:rPr lang="fr-FR" dirty="0" smtClean="0"/>
              <a:t>&gt;&gt;&gt;2</a:t>
            </a:r>
          </a:p>
          <a:p>
            <a:r>
              <a:rPr lang="en-US" noProof="0" dirty="0" smtClean="0"/>
              <a:t>At</a:t>
            </a:r>
            <a:r>
              <a:rPr lang="en-US" baseline="0" noProof="0" dirty="0" smtClean="0"/>
              <a:t> </a:t>
            </a:r>
            <a:r>
              <a:rPr lang="en-US" noProof="0" dirty="0" smtClean="0"/>
              <a:t>this level, foundational relations are studied in the form of taxonomies of relations which generalize and specialize relation types, or in theoretical</a:t>
            </a:r>
            <a:r>
              <a:rPr lang="en-US" baseline="0" noProof="0" dirty="0" smtClean="0"/>
              <a:t> frameworks as formal theories.</a:t>
            </a:r>
            <a:endParaRPr lang="en-US" noProof="0" dirty="0" smtClean="0"/>
          </a:p>
          <a:p>
            <a:endParaRPr lang="fr-FR" dirty="0" smtClean="0"/>
          </a:p>
          <a:p>
            <a:endParaRPr lang="fr-FR" dirty="0" smtClean="0"/>
          </a:p>
          <a:p>
            <a:endParaRPr lang="en-US" dirty="0" smtClean="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20</a:t>
            </a:fld>
            <a:endParaRPr lang="en-US"/>
          </a:p>
        </p:txBody>
      </p:sp>
    </p:spTree>
    <p:extLst>
      <p:ext uri="{BB962C8B-B14F-4D97-AF65-F5344CB8AC3E}">
        <p14:creationId xmlns:p14="http://schemas.microsoft.com/office/powerpoint/2010/main" val="347749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smtClean="0"/>
              <a:t>To investigate these relations, we categorized</a:t>
            </a:r>
            <a:r>
              <a:rPr lang="en-US" baseline="0" noProof="0" dirty="0" smtClean="0"/>
              <a:t> </a:t>
            </a:r>
            <a:r>
              <a:rPr lang="en-US" noProof="0" dirty="0" smtClean="0"/>
              <a:t>some popular extant approaches pertaining to both structural and spatial relations based on their context of studies:</a:t>
            </a:r>
          </a:p>
          <a:p>
            <a:endParaRPr lang="en-US" baseline="0" noProof="0" dirty="0" smtClean="0"/>
          </a:p>
          <a:p>
            <a:r>
              <a:rPr lang="en-US" baseline="0" noProof="0" dirty="0" smtClean="0"/>
              <a:t>&gt;&gt;&gt;1-2</a:t>
            </a:r>
          </a:p>
          <a:p>
            <a:r>
              <a:rPr lang="en-US" baseline="0" noProof="0" dirty="0" smtClean="0"/>
              <a:t>Under the spatial relations we have </a:t>
            </a:r>
          </a:p>
          <a:p>
            <a:pPr marL="171450" indent="-171450">
              <a:buFontTx/>
              <a:buChar char="-"/>
            </a:pPr>
            <a:r>
              <a:rPr lang="en-US" baseline="0" noProof="0" dirty="0" smtClean="0"/>
              <a:t>Location for spatial relation studied in formal applied ontology by Varzi, </a:t>
            </a:r>
            <a:r>
              <a:rPr lang="en-US" baseline="0" noProof="0" dirty="0" err="1" smtClean="0"/>
              <a:t>Casati</a:t>
            </a:r>
            <a:r>
              <a:rPr lang="en-US" baseline="0" noProof="0" dirty="0" smtClean="0"/>
              <a:t> and some others</a:t>
            </a:r>
          </a:p>
          <a:p>
            <a:pPr marL="171450" indent="-171450">
              <a:buFontTx/>
              <a:buChar char="-"/>
            </a:pPr>
            <a:r>
              <a:rPr lang="en-US" baseline="0" noProof="0" dirty="0" smtClean="0"/>
              <a:t>And Topology for spatial connection</a:t>
            </a:r>
          </a:p>
          <a:p>
            <a:pPr marL="171450" indent="-171450">
              <a:buFontTx/>
              <a:buChar char="-"/>
            </a:pPr>
            <a:endParaRPr lang="en-US" baseline="0" noProof="0" dirty="0" smtClean="0"/>
          </a:p>
          <a:p>
            <a:pPr marL="0" indent="0">
              <a:buFontTx/>
              <a:buNone/>
            </a:pPr>
            <a:r>
              <a:rPr lang="en-US" baseline="0" noProof="0" dirty="0" smtClean="0"/>
              <a:t>&gt;&gt;&gt;3</a:t>
            </a:r>
          </a:p>
          <a:p>
            <a:pPr marL="0" indent="0">
              <a:buFontTx/>
              <a:buNone/>
            </a:pPr>
            <a:r>
              <a:rPr lang="en-US" baseline="0" noProof="0" dirty="0" smtClean="0"/>
              <a:t>Under structural relations we have </a:t>
            </a:r>
          </a:p>
          <a:p>
            <a:pPr marL="171450" indent="-171450">
              <a:buFontTx/>
              <a:buChar char="-"/>
            </a:pPr>
            <a:r>
              <a:rPr lang="en-US" baseline="0" noProof="0" dirty="0" smtClean="0"/>
              <a:t>Mereology as the formal theory of parthood by Simons</a:t>
            </a:r>
          </a:p>
          <a:p>
            <a:pPr marL="171450" indent="-171450">
              <a:buFontTx/>
              <a:buChar char="-"/>
            </a:pPr>
            <a:endParaRPr lang="en-US" baseline="0" noProof="0" dirty="0" smtClean="0"/>
          </a:p>
          <a:p>
            <a:pPr marL="0" indent="0">
              <a:buFontTx/>
              <a:buNone/>
            </a:pPr>
            <a:r>
              <a:rPr lang="en-US" baseline="0" noProof="0" dirty="0" smtClean="0"/>
              <a:t>&gt;&gt;&gt;4 </a:t>
            </a:r>
          </a:p>
          <a:p>
            <a:pPr marL="0" indent="0">
              <a:buFontTx/>
              <a:buNone/>
            </a:pPr>
            <a:r>
              <a:rPr lang="en-US" baseline="0" noProof="0" dirty="0" smtClean="0"/>
              <a:t>The combination of mereology and topology as </a:t>
            </a:r>
            <a:r>
              <a:rPr lang="en-US" baseline="0" noProof="0" dirty="0" err="1" smtClean="0"/>
              <a:t>mereotopology</a:t>
            </a:r>
            <a:r>
              <a:rPr lang="en-US" baseline="0" noProof="0" dirty="0" smtClean="0"/>
              <a:t> </a:t>
            </a:r>
          </a:p>
          <a:p>
            <a:pPr marL="0" indent="0">
              <a:buFontTx/>
              <a:buNone/>
            </a:pPr>
            <a:endParaRPr lang="en-US" baseline="0" noProof="0" dirty="0" smtClean="0"/>
          </a:p>
          <a:p>
            <a:pPr marL="0" indent="0">
              <a:buFontTx/>
              <a:buNone/>
            </a:pPr>
            <a:r>
              <a:rPr lang="en-US" baseline="0" noProof="0" dirty="0" smtClean="0"/>
              <a:t>&gt;&gt;&gt;5 on the other hand structural relations have been also studied within cognitive sciences as </a:t>
            </a:r>
            <a:r>
              <a:rPr lang="en-US" baseline="0" noProof="0" dirty="0" err="1" smtClean="0"/>
              <a:t>meronomy</a:t>
            </a:r>
            <a:r>
              <a:rPr lang="en-US" baseline="0" noProof="0" dirty="0" smtClean="0"/>
              <a:t> yielding in several taxonomies of part-whole relations in the filed of linguistics and natural language.</a:t>
            </a:r>
          </a:p>
          <a:p>
            <a:pPr marL="0" indent="0">
              <a:buFontTx/>
              <a:buNone/>
            </a:pPr>
            <a:endParaRPr lang="en-US" baseline="0" noProof="0" dirty="0" smtClean="0"/>
          </a:p>
          <a:p>
            <a:pPr marL="0" indent="0">
              <a:buFontTx/>
              <a:buNone/>
            </a:pPr>
            <a:r>
              <a:rPr lang="en-US" baseline="0" noProof="0" dirty="0" smtClean="0"/>
              <a:t>&gt;&gt;&gt;6 Other efforts have aimed at combining mereology and </a:t>
            </a:r>
            <a:r>
              <a:rPr lang="en-US" baseline="0" noProof="0" dirty="0" err="1" smtClean="0"/>
              <a:t>meronomy</a:t>
            </a:r>
            <a:r>
              <a:rPr lang="en-US" baseline="0" noProof="0" dirty="0" smtClean="0"/>
              <a:t> in formal frameworks using</a:t>
            </a:r>
          </a:p>
          <a:p>
            <a:pPr marL="0" indent="0">
              <a:buFontTx/>
              <a:buNone/>
            </a:pPr>
            <a:r>
              <a:rPr lang="en-US" baseline="0" noProof="0" dirty="0" smtClean="0"/>
              <a:t>&gt;&gt;&gt;7 either conceptual modeling languages such as UML, ER, and ORM</a:t>
            </a:r>
          </a:p>
          <a:p>
            <a:pPr marL="0" indent="0">
              <a:buFontTx/>
              <a:buNone/>
            </a:pPr>
            <a:r>
              <a:rPr lang="en-US" baseline="0" noProof="0" dirty="0" smtClean="0"/>
              <a:t>&gt;&gt;&gt;8 or knowledge RR such as DL and FOL</a:t>
            </a:r>
          </a:p>
          <a:p>
            <a:pPr marL="0" indent="0">
              <a:buFontTx/>
              <a:buNone/>
            </a:pPr>
            <a:endParaRPr lang="en-US" baseline="0" noProof="0" dirty="0" smtClean="0"/>
          </a:p>
          <a:p>
            <a:pPr marL="0" indent="0">
              <a:buFontTx/>
              <a:buNone/>
            </a:pPr>
            <a:r>
              <a:rPr lang="en-US" baseline="0" noProof="0" dirty="0" smtClean="0"/>
              <a:t>&gt;&gt;&gt;9 additional studies have studied properties of relations such as functionality and dependence.</a:t>
            </a:r>
          </a:p>
          <a:p>
            <a:pPr marL="0" indent="0">
              <a:buFontTx/>
              <a:buNone/>
            </a:pPr>
            <a:endParaRPr lang="en-US" baseline="0" noProof="0" dirty="0" smtClean="0"/>
          </a:p>
          <a:p>
            <a:pPr marL="0" indent="0">
              <a:buFontTx/>
              <a:buNone/>
            </a:pPr>
            <a:r>
              <a:rPr lang="en-US" baseline="0" noProof="0" dirty="0" smtClean="0"/>
              <a:t>Now for time constraints I will not go into the details of each, they are explained in the manuscript in details</a:t>
            </a:r>
          </a:p>
          <a:p>
            <a:pPr marL="0" indent="0">
              <a:buFontTx/>
              <a:buNone/>
            </a:pPr>
            <a:r>
              <a:rPr lang="en-US" baseline="0" noProof="0" dirty="0" smtClean="0"/>
              <a:t>&gt;&gt;&gt;10 But I will give an overview of two studies, starting with mereology.</a:t>
            </a:r>
          </a:p>
          <a:p>
            <a:pPr marL="0" indent="0">
              <a:buFontTx/>
              <a:buNone/>
            </a:pPr>
            <a:endParaRPr lang="en-US" baseline="0" noProof="0" dirty="0" smtClean="0"/>
          </a:p>
          <a:p>
            <a:pPr marL="0" indent="0">
              <a:buFontTx/>
              <a:buNone/>
            </a:pPr>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21</a:t>
            </a:fld>
            <a:endParaRPr lang="en-US"/>
          </a:p>
        </p:txBody>
      </p:sp>
    </p:spTree>
    <p:extLst>
      <p:ext uri="{BB962C8B-B14F-4D97-AF65-F5344CB8AC3E}">
        <p14:creationId xmlns:p14="http://schemas.microsoft.com/office/powerpoint/2010/main" val="1776698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dirty="0" err="1" smtClean="0"/>
              <a:t>Mereology</a:t>
            </a:r>
            <a:r>
              <a:rPr lang="fr-FR" baseline="0" dirty="0" smtClean="0"/>
              <a:t> if </a:t>
            </a:r>
            <a:r>
              <a:rPr lang="fr-FR" baseline="0" dirty="0" err="1" smtClean="0"/>
              <a:t>formal</a:t>
            </a:r>
            <a:r>
              <a:rPr lang="fr-FR" baseline="0" dirty="0" smtClean="0"/>
              <a:t> </a:t>
            </a:r>
            <a:r>
              <a:rPr lang="fr-FR" baseline="0" dirty="0" err="1" smtClean="0"/>
              <a:t>study</a:t>
            </a:r>
            <a:r>
              <a:rPr lang="fr-FR" baseline="0" dirty="0" smtClean="0"/>
              <a:t> of the </a:t>
            </a:r>
            <a:r>
              <a:rPr lang="fr-FR" baseline="0" dirty="0" err="1" smtClean="0"/>
              <a:t>parthood</a:t>
            </a:r>
            <a:r>
              <a:rPr lang="fr-FR" baseline="0" dirty="0" smtClean="0"/>
              <a:t> relation holding </a:t>
            </a:r>
            <a:r>
              <a:rPr lang="fr-FR" baseline="0" dirty="0" err="1" smtClean="0"/>
              <a:t>between</a:t>
            </a:r>
            <a:r>
              <a:rPr lang="fr-FR" baseline="0" dirty="0" smtClean="0"/>
              <a:t> a </a:t>
            </a:r>
            <a:r>
              <a:rPr lang="fr-FR" baseline="0" dirty="0" err="1" smtClean="0"/>
              <a:t>whole</a:t>
            </a:r>
            <a:r>
              <a:rPr lang="fr-FR" baseline="0" dirty="0" smtClean="0"/>
              <a:t> and part</a:t>
            </a:r>
          </a:p>
          <a:p>
            <a:pPr marL="0" indent="0">
              <a:buNone/>
            </a:pPr>
            <a:r>
              <a:rPr lang="en-US" sz="2000" dirty="0" smtClean="0">
                <a:latin typeface="Source Han Sans SC"/>
              </a:rPr>
              <a:t>Ground Mereology (M) is the basic theory having “part-of” – P(</a:t>
            </a:r>
            <a:r>
              <a:rPr lang="en-US" sz="2000" dirty="0" err="1" smtClean="0">
                <a:latin typeface="Source Han Sans SC"/>
              </a:rPr>
              <a:t>x,y</a:t>
            </a:r>
            <a:r>
              <a:rPr lang="en-US" sz="2000" dirty="0" smtClean="0">
                <a:latin typeface="Source Han Sans SC"/>
              </a:rPr>
              <a:t>) – as a primitive relation: </a:t>
            </a:r>
          </a:p>
          <a:p>
            <a:r>
              <a:rPr lang="en-US" sz="1200" kern="1200" dirty="0" smtClean="0">
                <a:solidFill>
                  <a:schemeClr val="tx1"/>
                </a:solidFill>
                <a:effectLst/>
                <a:latin typeface="+mn-lt"/>
                <a:ea typeface="+mn-ea"/>
                <a:cs typeface="+mn-cs"/>
              </a:rPr>
              <a:t>M</a:t>
            </a:r>
            <a:r>
              <a:rPr lang="en-US" sz="1200" kern="1200" baseline="0" dirty="0" smtClean="0">
                <a:solidFill>
                  <a:schemeClr val="tx1"/>
                </a:solidFill>
                <a:effectLst/>
                <a:latin typeface="+mn-lt"/>
                <a:ea typeface="+mn-ea"/>
                <a:cs typeface="+mn-cs"/>
              </a:rPr>
              <a:t> is t</a:t>
            </a:r>
            <a:r>
              <a:rPr lang="en-US" sz="1200" kern="1200" dirty="0" smtClean="0">
                <a:solidFill>
                  <a:schemeClr val="tx1"/>
                </a:solidFill>
                <a:effectLst/>
                <a:latin typeface="+mn-lt"/>
                <a:ea typeface="+mn-ea"/>
                <a:cs typeface="+mn-cs"/>
              </a:rPr>
              <a:t>he common dominator of the parthood relation,</a:t>
            </a:r>
            <a:r>
              <a:rPr lang="en-US" sz="1200" kern="1200" baseline="0" dirty="0" smtClean="0">
                <a:solidFill>
                  <a:schemeClr val="tx1"/>
                </a:solidFill>
                <a:effectLst/>
                <a:latin typeface="+mn-lt"/>
                <a:ea typeface="+mn-ea"/>
                <a:cs typeface="+mn-cs"/>
              </a:rPr>
              <a:t> with part-of as</a:t>
            </a:r>
            <a:r>
              <a:rPr lang="en-US" sz="1200" kern="1200" dirty="0" smtClean="0">
                <a:solidFill>
                  <a:schemeClr val="tx1"/>
                </a:solidFill>
                <a:effectLst/>
                <a:latin typeface="+mn-lt"/>
                <a:ea typeface="+mn-ea"/>
                <a:cs typeface="+mn-cs"/>
              </a:rPr>
              <a:t> a primitive relation (i.e. It does not have a definition) capturing a partial order that is always reflexive, antisymmetric and transitive. </a:t>
            </a:r>
          </a:p>
          <a:p>
            <a:endParaRPr lang="en-US" sz="1200" kern="1200" dirty="0" smtClean="0">
              <a:solidFill>
                <a:schemeClr val="tx1"/>
              </a:solidFill>
              <a:effectLst/>
              <a:latin typeface="+mn-lt"/>
              <a:ea typeface="+mn-ea"/>
              <a:cs typeface="+mn-cs"/>
            </a:endParaRPr>
          </a:p>
          <a:p>
            <a:r>
              <a:rPr lang="fr-FR" sz="1200" kern="1200" dirty="0" err="1" smtClean="0">
                <a:solidFill>
                  <a:schemeClr val="tx1"/>
                </a:solidFill>
                <a:effectLst/>
                <a:latin typeface="+mn-lt"/>
                <a:ea typeface="+mn-ea"/>
                <a:cs typeface="+mn-cs"/>
              </a:rPr>
              <a:t>using</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these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three</a:t>
            </a:r>
            <a:r>
              <a:rPr lang="fr-FR" sz="1200" kern="1200" dirty="0" smtClean="0">
                <a:solidFill>
                  <a:schemeClr val="tx1"/>
                </a:solidFill>
                <a:effectLst/>
                <a:latin typeface="+mn-lt"/>
                <a:ea typeface="+mn-ea"/>
                <a:cs typeface="+mn-cs"/>
              </a:rPr>
              <a:t> basic </a:t>
            </a:r>
            <a:r>
              <a:rPr lang="fr-FR" sz="1200" kern="1200" dirty="0" err="1" smtClean="0">
                <a:solidFill>
                  <a:schemeClr val="tx1"/>
                </a:solidFill>
                <a:effectLst/>
                <a:latin typeface="+mn-lt"/>
                <a:ea typeface="+mn-ea"/>
                <a:cs typeface="+mn-cs"/>
              </a:rPr>
              <a:t>axioms</a:t>
            </a:r>
            <a:r>
              <a:rPr lang="fr-FR" sz="1200" kern="1200" dirty="0" smtClean="0">
                <a:solidFill>
                  <a:schemeClr val="tx1"/>
                </a:solidFill>
                <a:effectLst/>
                <a:latin typeface="+mn-lt"/>
                <a:ea typeface="+mn-ea"/>
                <a:cs typeface="+mn-cs"/>
              </a:rPr>
              <a:t> of part-of, </a:t>
            </a:r>
            <a:r>
              <a:rPr lang="fr-FR" sz="1200" kern="1200" dirty="0" err="1" smtClean="0">
                <a:solidFill>
                  <a:schemeClr val="tx1"/>
                </a:solidFill>
                <a:effectLst/>
                <a:latin typeface="+mn-lt"/>
                <a:ea typeface="+mn-ea"/>
                <a:cs typeface="+mn-cs"/>
              </a:rPr>
              <a:t>several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other</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merological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predicates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can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built</a:t>
            </a:r>
            <a:r>
              <a:rPr lang="fr-FR" sz="1200" kern="1200" dirty="0" smtClean="0">
                <a:solidFill>
                  <a:schemeClr val="tx1"/>
                </a:solidFill>
                <a:effectLst/>
                <a:latin typeface="+mn-lt"/>
                <a:ea typeface="+mn-ea"/>
                <a:cs typeface="+mn-cs"/>
              </a:rPr>
              <a:t>.</a:t>
            </a:r>
          </a:p>
          <a:p>
            <a:r>
              <a:rPr lang="fr-FR" sz="1200" kern="1200" baseline="0" dirty="0" err="1" smtClean="0">
                <a:solidFill>
                  <a:schemeClr val="tx1"/>
                </a:solidFill>
                <a:effectLst/>
                <a:latin typeface="+mn-lt"/>
                <a:ea typeface="+mn-ea"/>
                <a:cs typeface="+mn-cs"/>
              </a:rPr>
              <a:t>Strating</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from</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ground</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mereology</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adding</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axioms</a:t>
            </a:r>
            <a:r>
              <a:rPr lang="fr-FR" sz="1200" kern="1200" baseline="0" dirty="0" smtClean="0">
                <a:solidFill>
                  <a:schemeClr val="tx1"/>
                </a:solidFill>
                <a:effectLst/>
                <a:latin typeface="+mn-lt"/>
                <a:ea typeface="+mn-ea"/>
                <a:cs typeface="+mn-cs"/>
              </a:rPr>
              <a:t> to the </a:t>
            </a:r>
            <a:r>
              <a:rPr lang="fr-FR" sz="1200" kern="1200" baseline="0" dirty="0" err="1" smtClean="0">
                <a:solidFill>
                  <a:schemeClr val="tx1"/>
                </a:solidFill>
                <a:effectLst/>
                <a:latin typeface="+mn-lt"/>
                <a:ea typeface="+mn-ea"/>
                <a:cs typeface="+mn-cs"/>
              </a:rPr>
              <a:t>theory</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yields</a:t>
            </a:r>
            <a:r>
              <a:rPr lang="fr-FR" sz="1200" kern="1200" baseline="0" dirty="0" smtClean="0">
                <a:solidFill>
                  <a:schemeClr val="tx1"/>
                </a:solidFill>
                <a:effectLst/>
                <a:latin typeface="+mn-lt"/>
                <a:ea typeface="+mn-ea"/>
                <a:cs typeface="+mn-cs"/>
              </a:rPr>
              <a:t> in extension.</a:t>
            </a:r>
          </a:p>
          <a:p>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weak</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supplementation</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axiom</a:t>
            </a:r>
            <a:r>
              <a:rPr lang="fr-FR" sz="1200" kern="1200" baseline="0" dirty="0" smtClean="0">
                <a:solidFill>
                  <a:schemeClr val="tx1"/>
                </a:solidFill>
                <a:effectLst/>
                <a:latin typeface="+mn-lt"/>
                <a:ea typeface="+mn-ea"/>
                <a:cs typeface="+mn-cs"/>
              </a:rPr>
              <a:t> (a4) , </a:t>
            </a:r>
            <a:r>
              <a:rPr lang="fr-FR" sz="1200" kern="1200" baseline="0" dirty="0" err="1" smtClean="0">
                <a:solidFill>
                  <a:schemeClr val="tx1"/>
                </a:solidFill>
                <a:effectLst/>
                <a:latin typeface="+mn-lt"/>
                <a:ea typeface="+mn-ea"/>
                <a:cs typeface="+mn-cs"/>
              </a:rPr>
              <a:t>results</a:t>
            </a:r>
            <a:r>
              <a:rPr lang="fr-FR" sz="1200" kern="1200" baseline="0" dirty="0" smtClean="0">
                <a:solidFill>
                  <a:schemeClr val="tx1"/>
                </a:solidFill>
                <a:effectLst/>
                <a:latin typeface="+mn-lt"/>
                <a:ea typeface="+mn-ea"/>
                <a:cs typeface="+mn-cs"/>
              </a:rPr>
              <a:t> in Minimal </a:t>
            </a:r>
            <a:r>
              <a:rPr lang="fr-FR" sz="1200" kern="1200" baseline="0" dirty="0" err="1" smtClean="0">
                <a:solidFill>
                  <a:schemeClr val="tx1"/>
                </a:solidFill>
                <a:effectLst/>
                <a:latin typeface="+mn-lt"/>
                <a:ea typeface="+mn-ea"/>
                <a:cs typeface="+mn-cs"/>
              </a:rPr>
              <a:t>mereology</a:t>
            </a:r>
            <a:r>
              <a:rPr lang="fr-FR" sz="1200" kern="1200" baseline="0" dirty="0" smtClean="0">
                <a:solidFill>
                  <a:schemeClr val="tx1"/>
                </a:solidFill>
                <a:effectLst/>
                <a:latin typeface="+mn-lt"/>
                <a:ea typeface="+mn-ea"/>
                <a:cs typeface="+mn-cs"/>
              </a:rPr>
              <a:t> (MM)</a:t>
            </a:r>
          </a:p>
          <a:p>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strong</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supplementation</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axiom</a:t>
            </a:r>
            <a:r>
              <a:rPr lang="fr-FR" sz="1200" kern="1200" baseline="0" dirty="0" smtClean="0">
                <a:solidFill>
                  <a:schemeClr val="tx1"/>
                </a:solidFill>
                <a:effectLst/>
                <a:latin typeface="+mn-lt"/>
                <a:ea typeface="+mn-ea"/>
                <a:cs typeface="+mn-cs"/>
              </a:rPr>
              <a:t> (a5), </a:t>
            </a:r>
            <a:r>
              <a:rPr lang="fr-FR" sz="1200" kern="1200" baseline="0" dirty="0" err="1" smtClean="0">
                <a:solidFill>
                  <a:schemeClr val="tx1"/>
                </a:solidFill>
                <a:effectLst/>
                <a:latin typeface="+mn-lt"/>
                <a:ea typeface="+mn-ea"/>
                <a:cs typeface="+mn-cs"/>
              </a:rPr>
              <a:t>results</a:t>
            </a:r>
            <a:r>
              <a:rPr lang="fr-FR" sz="1200" kern="1200" baseline="0" dirty="0" smtClean="0">
                <a:solidFill>
                  <a:schemeClr val="tx1"/>
                </a:solidFill>
                <a:effectLst/>
                <a:latin typeface="+mn-lt"/>
                <a:ea typeface="+mn-ea"/>
                <a:cs typeface="+mn-cs"/>
              </a:rPr>
              <a:t> in </a:t>
            </a:r>
            <a:r>
              <a:rPr lang="fr-FR" sz="1200" kern="1200" baseline="0" dirty="0" err="1" smtClean="0">
                <a:solidFill>
                  <a:schemeClr val="tx1"/>
                </a:solidFill>
                <a:effectLst/>
                <a:latin typeface="+mn-lt"/>
                <a:ea typeface="+mn-ea"/>
                <a:cs typeface="+mn-cs"/>
              </a:rPr>
              <a:t>extensional</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mereology</a:t>
            </a:r>
            <a:r>
              <a:rPr lang="fr-FR" sz="1200" kern="1200" baseline="0" dirty="0" smtClean="0">
                <a:solidFill>
                  <a:schemeClr val="tx1"/>
                </a:solidFill>
                <a:effectLst/>
                <a:latin typeface="+mn-lt"/>
                <a:ea typeface="+mn-ea"/>
                <a:cs typeface="+mn-cs"/>
              </a:rPr>
              <a:t> (EM)</a:t>
            </a:r>
          </a:p>
          <a:p>
            <a:endParaRPr lang="fr-FR" sz="1200" kern="1200" baseline="0" dirty="0" smtClean="0">
              <a:solidFill>
                <a:schemeClr val="tx1"/>
              </a:solidFill>
              <a:effectLst/>
              <a:latin typeface="+mn-lt"/>
              <a:ea typeface="+mn-ea"/>
              <a:cs typeface="+mn-cs"/>
            </a:endParaRPr>
          </a:p>
          <a:p>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Finitary</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operation</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finitary</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sum</a:t>
            </a:r>
            <a:r>
              <a:rPr lang="fr-FR" sz="1200" kern="1200" baseline="0" dirty="0" smtClean="0">
                <a:solidFill>
                  <a:schemeClr val="tx1"/>
                </a:solidFill>
                <a:effectLst/>
                <a:latin typeface="+mn-lt"/>
                <a:ea typeface="+mn-ea"/>
                <a:cs typeface="+mn-cs"/>
              </a:rPr>
              <a:t> (a6) and </a:t>
            </a:r>
            <a:r>
              <a:rPr lang="fr-FR" sz="1200" kern="1200" baseline="0" dirty="0" err="1" smtClean="0">
                <a:solidFill>
                  <a:schemeClr val="tx1"/>
                </a:solidFill>
                <a:effectLst/>
                <a:latin typeface="+mn-lt"/>
                <a:ea typeface="+mn-ea"/>
                <a:cs typeface="+mn-cs"/>
              </a:rPr>
              <a:t>finitary</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product</a:t>
            </a:r>
            <a:r>
              <a:rPr lang="fr-FR" sz="1200" kern="1200" baseline="0" dirty="0" smtClean="0">
                <a:solidFill>
                  <a:schemeClr val="tx1"/>
                </a:solidFill>
                <a:effectLst/>
                <a:latin typeface="+mn-lt"/>
                <a:ea typeface="+mn-ea"/>
                <a:cs typeface="+mn-cs"/>
              </a:rPr>
              <a:t> (a7), </a:t>
            </a:r>
            <a:r>
              <a:rPr lang="fr-FR" sz="1200" kern="1200" baseline="0" dirty="0" err="1" smtClean="0">
                <a:solidFill>
                  <a:schemeClr val="tx1"/>
                </a:solidFill>
                <a:effectLst/>
                <a:latin typeface="+mn-lt"/>
                <a:ea typeface="+mn-ea"/>
                <a:cs typeface="+mn-cs"/>
              </a:rPr>
              <a:t>results</a:t>
            </a:r>
            <a:r>
              <a:rPr lang="fr-FR" sz="1200" kern="1200" baseline="0" dirty="0" smtClean="0">
                <a:solidFill>
                  <a:schemeClr val="tx1"/>
                </a:solidFill>
                <a:effectLst/>
                <a:latin typeface="+mn-lt"/>
                <a:ea typeface="+mn-ea"/>
                <a:cs typeface="+mn-cs"/>
              </a:rPr>
              <a:t> in </a:t>
            </a:r>
            <a:r>
              <a:rPr lang="fr-FR" sz="1200" kern="1200" baseline="0" dirty="0" err="1" smtClean="0">
                <a:solidFill>
                  <a:schemeClr val="tx1"/>
                </a:solidFill>
                <a:effectLst/>
                <a:latin typeface="+mn-lt"/>
                <a:ea typeface="+mn-ea"/>
                <a:cs typeface="+mn-cs"/>
              </a:rPr>
              <a:t>closure</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Mereology</a:t>
            </a:r>
            <a:r>
              <a:rPr lang="fr-FR" sz="1200" kern="1200" baseline="0" dirty="0" smtClean="0">
                <a:solidFill>
                  <a:schemeClr val="tx1"/>
                </a:solidFill>
                <a:effectLst/>
                <a:latin typeface="+mn-lt"/>
                <a:ea typeface="+mn-ea"/>
                <a:cs typeface="+mn-cs"/>
              </a:rPr>
              <a:t> (CM)</a:t>
            </a:r>
          </a:p>
          <a:p>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Unrestricted</a:t>
            </a:r>
            <a:r>
              <a:rPr lang="fr-FR" sz="1200" kern="1200" baseline="0" dirty="0" smtClean="0">
                <a:solidFill>
                  <a:schemeClr val="tx1"/>
                </a:solidFill>
                <a:effectLst/>
                <a:latin typeface="+mn-lt"/>
                <a:ea typeface="+mn-ea"/>
                <a:cs typeface="+mn-cs"/>
              </a:rPr>
              <a:t> fusions (a8), </a:t>
            </a:r>
            <a:r>
              <a:rPr lang="fr-FR" sz="1200" kern="1200" baseline="0" dirty="0" err="1" smtClean="0">
                <a:solidFill>
                  <a:schemeClr val="tx1"/>
                </a:solidFill>
                <a:effectLst/>
                <a:latin typeface="+mn-lt"/>
                <a:ea typeface="+mn-ea"/>
                <a:cs typeface="+mn-cs"/>
              </a:rPr>
              <a:t>results</a:t>
            </a:r>
            <a:r>
              <a:rPr lang="fr-FR" sz="1200" kern="1200" baseline="0" dirty="0" smtClean="0">
                <a:solidFill>
                  <a:schemeClr val="tx1"/>
                </a:solidFill>
                <a:effectLst/>
                <a:latin typeface="+mn-lt"/>
                <a:ea typeface="+mn-ea"/>
                <a:cs typeface="+mn-cs"/>
              </a:rPr>
              <a:t> in General </a:t>
            </a:r>
            <a:r>
              <a:rPr lang="fr-FR" sz="1200" kern="1200" baseline="0" dirty="0" err="1" smtClean="0">
                <a:solidFill>
                  <a:schemeClr val="tx1"/>
                </a:solidFill>
                <a:effectLst/>
                <a:latin typeface="+mn-lt"/>
                <a:ea typeface="+mn-ea"/>
                <a:cs typeface="+mn-cs"/>
              </a:rPr>
              <a:t>Mereology</a:t>
            </a:r>
            <a:r>
              <a:rPr lang="fr-FR" sz="1200" kern="1200" baseline="0" dirty="0" smtClean="0">
                <a:solidFill>
                  <a:schemeClr val="tx1"/>
                </a:solidFill>
                <a:effectLst/>
                <a:latin typeface="+mn-lt"/>
                <a:ea typeface="+mn-ea"/>
                <a:cs typeface="+mn-cs"/>
              </a:rPr>
              <a:t> (GM)</a:t>
            </a:r>
            <a:endParaRPr lang="fr-FR" dirty="0" smtClean="0"/>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22</a:t>
            </a:fld>
            <a:endParaRPr lang="en-US"/>
          </a:p>
        </p:txBody>
      </p:sp>
    </p:spTree>
    <p:extLst>
      <p:ext uri="{BB962C8B-B14F-4D97-AF65-F5344CB8AC3E}">
        <p14:creationId xmlns:p14="http://schemas.microsoft.com/office/powerpoint/2010/main" val="3944279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2000" noProof="0" dirty="0" smtClean="0">
                <a:latin typeface="Source Han Sans SC"/>
              </a:rPr>
              <a:t>After investigating a</a:t>
            </a:r>
            <a:r>
              <a:rPr lang="en-US" sz="2000" baseline="0" noProof="0" dirty="0" smtClean="0">
                <a:latin typeface="Source Han Sans SC"/>
              </a:rPr>
              <a:t> wide number of studies within multiple aspects, we concluded the following:</a:t>
            </a:r>
          </a:p>
          <a:p>
            <a:endParaRPr lang="en-US" sz="2000" baseline="0" noProof="0" dirty="0" smtClean="0">
              <a:latin typeface="Source Han Sans SC"/>
            </a:endParaRPr>
          </a:p>
          <a:p>
            <a:r>
              <a:rPr lang="en-US" sz="2000" noProof="0" dirty="0" smtClean="0">
                <a:latin typeface="Source Han Sans SC"/>
              </a:rPr>
              <a:t>Although studies on </a:t>
            </a:r>
            <a:r>
              <a:rPr lang="en-US" sz="2000" noProof="0" dirty="0" smtClean="0">
                <a:solidFill>
                  <a:srgbClr val="A64C0E"/>
                </a:solidFill>
                <a:latin typeface="Source Han Sans SC"/>
              </a:rPr>
              <a:t>Mereology</a:t>
            </a:r>
            <a:r>
              <a:rPr lang="en-US" sz="2000" noProof="0" dirty="0" smtClean="0">
                <a:latin typeface="Source Han Sans SC"/>
              </a:rPr>
              <a:t> have provided a rigid formal framework for representing and assessing parthood relations, however, mereology have been shown </a:t>
            </a:r>
          </a:p>
          <a:p>
            <a:pPr lvl="1"/>
            <a:r>
              <a:rPr lang="en-US" sz="1800" noProof="0" dirty="0" smtClean="0">
                <a:latin typeface="Source Han Sans SC"/>
              </a:rPr>
              <a:t>too weak to capture the distinctions that mark different types of ((part-whole)) relations</a:t>
            </a:r>
          </a:p>
          <a:p>
            <a:pPr lvl="1"/>
            <a:r>
              <a:rPr lang="en-US" sz="1800" noProof="0" dirty="0" smtClean="0">
                <a:latin typeface="Source Han Sans SC"/>
              </a:rPr>
              <a:t>too strong to hold as a generalization of a theory of part-whole relations at a conceptual level</a:t>
            </a:r>
          </a:p>
          <a:p>
            <a:pPr lvl="0"/>
            <a:r>
              <a:rPr lang="en-US" sz="1800" noProof="0" dirty="0" smtClean="0">
                <a:latin typeface="Source Han Sans SC"/>
              </a:rPr>
              <a:t>&gt;&gt;&gt;1</a:t>
            </a:r>
          </a:p>
          <a:p>
            <a:r>
              <a:rPr lang="en-US" sz="2000" noProof="0" dirty="0" smtClean="0">
                <a:latin typeface="Source Han Sans SC"/>
              </a:rPr>
              <a:t>Although studies on </a:t>
            </a:r>
            <a:r>
              <a:rPr lang="en-US" sz="2000" noProof="0" dirty="0" smtClean="0">
                <a:solidFill>
                  <a:srgbClr val="A64C0E"/>
                </a:solidFill>
                <a:latin typeface="Source Han Sans SC"/>
              </a:rPr>
              <a:t>Meronomy</a:t>
            </a:r>
            <a:r>
              <a:rPr lang="en-US" sz="2000" noProof="0" dirty="0" smtClean="0">
                <a:latin typeface="Source Han Sans SC"/>
              </a:rPr>
              <a:t> have allowed for common-sense reasoning over part-whole relations in real life examples, they have been carried out in non-formal frameworks.</a:t>
            </a:r>
          </a:p>
          <a:p>
            <a:r>
              <a:rPr lang="en-US" sz="2000" noProof="0" dirty="0" smtClean="0">
                <a:latin typeface="Source Han Sans SC"/>
              </a:rPr>
              <a:t>&gt;&gt;&gt;2</a:t>
            </a:r>
          </a:p>
          <a:p>
            <a:r>
              <a:rPr lang="en-US" sz="2000" noProof="0" dirty="0" smtClean="0">
                <a:latin typeface="Source Han Sans SC"/>
              </a:rPr>
              <a:t>Other efforts that have integrated the strengths of both </a:t>
            </a:r>
            <a:r>
              <a:rPr lang="en-US" sz="2000" noProof="0" dirty="0" smtClean="0">
                <a:solidFill>
                  <a:srgbClr val="A64C0E"/>
                </a:solidFill>
                <a:latin typeface="Source Han Sans SC"/>
              </a:rPr>
              <a:t>(Meronomy &amp; Mereology)</a:t>
            </a:r>
            <a:r>
              <a:rPr lang="en-US" sz="2000" noProof="0" dirty="0" smtClean="0">
                <a:latin typeface="Source Han Sans SC"/>
              </a:rPr>
              <a:t>: out of which we recognize two significant ones:</a:t>
            </a:r>
          </a:p>
          <a:p>
            <a:pPr lvl="1"/>
            <a:r>
              <a:rPr lang="en-US" sz="1800" dirty="0" err="1" smtClean="0">
                <a:latin typeface="Source Han Sans SC"/>
              </a:rPr>
              <a:t>Guizzardi</a:t>
            </a:r>
            <a:r>
              <a:rPr lang="en-US" sz="1800" dirty="0" smtClean="0">
                <a:latin typeface="Source Han Sans SC"/>
              </a:rPr>
              <a:t>, 2005: Proposes an extension of mereology with a theory of Integral wholes </a:t>
            </a:r>
          </a:p>
          <a:p>
            <a:pPr lvl="2"/>
            <a:r>
              <a:rPr lang="en-US" sz="1600" dirty="0" smtClean="0">
                <a:latin typeface="Source Han Sans SC"/>
              </a:rPr>
              <a:t>Distinguishes four types of relations based on « ontological entities », then types of relations based meta-properties e.g. </a:t>
            </a:r>
            <a:r>
              <a:rPr lang="en-US" sz="1600" dirty="0" err="1" smtClean="0">
                <a:latin typeface="Source Han Sans SC"/>
              </a:rPr>
              <a:t>shareabiliy</a:t>
            </a:r>
            <a:r>
              <a:rPr lang="en-US" sz="1600" dirty="0" smtClean="0">
                <a:latin typeface="Source Han Sans SC"/>
              </a:rPr>
              <a:t> and </a:t>
            </a:r>
            <a:r>
              <a:rPr lang="en-US" sz="1600" dirty="0" err="1" smtClean="0">
                <a:latin typeface="Source Han Sans SC"/>
              </a:rPr>
              <a:t>separability</a:t>
            </a:r>
            <a:r>
              <a:rPr lang="en-US" sz="1600" dirty="0" smtClean="0">
                <a:latin typeface="Source Han Sans SC"/>
              </a:rPr>
              <a:t> (using ontological dependence)</a:t>
            </a:r>
          </a:p>
          <a:p>
            <a:pPr lvl="2"/>
            <a:r>
              <a:rPr lang="en-US" sz="1600" dirty="0" smtClean="0">
                <a:latin typeface="Source Han Sans SC"/>
              </a:rPr>
              <a:t>its primary objective was to support conceptual modeling tasks, particularly within the context of UML</a:t>
            </a:r>
          </a:p>
          <a:p>
            <a:pPr lvl="2"/>
            <a:r>
              <a:rPr lang="en-US" sz="1600" dirty="0" smtClean="0">
                <a:latin typeface="Source Han Sans SC"/>
              </a:rPr>
              <a:t>This contribution evolved later to be the current UFO  foundational ontology which we inspect later in </a:t>
            </a:r>
          </a:p>
          <a:p>
            <a:pPr lvl="1"/>
            <a:r>
              <a:rPr lang="en-US" sz="1800" dirty="0" err="1" smtClean="0">
                <a:latin typeface="Source Han Sans SC"/>
              </a:rPr>
              <a:t>Keet</a:t>
            </a:r>
            <a:r>
              <a:rPr lang="en-US" sz="1800" dirty="0" smtClean="0">
                <a:latin typeface="Source Han Sans SC"/>
              </a:rPr>
              <a:t> and </a:t>
            </a:r>
            <a:r>
              <a:rPr lang="en-US" sz="1800" dirty="0" err="1" smtClean="0">
                <a:latin typeface="Source Han Sans SC"/>
              </a:rPr>
              <a:t>Artale</a:t>
            </a:r>
            <a:r>
              <a:rPr lang="en-US" sz="1800" dirty="0" smtClean="0">
                <a:latin typeface="Source Han Sans SC"/>
              </a:rPr>
              <a:t>, 2008: Develops a taxonomy of meronymic and mereological part-whole relations </a:t>
            </a:r>
          </a:p>
          <a:p>
            <a:pPr lvl="2">
              <a:buFontTx/>
              <a:buChar char="-"/>
            </a:pPr>
            <a:r>
              <a:rPr lang="en-US" sz="1600" dirty="0" smtClean="0">
                <a:latin typeface="Source Han Sans SC"/>
              </a:rPr>
              <a:t>Relies heavily on the axiomatization of DOLCE’s categories, &amp; considers relations as part-whole typologies</a:t>
            </a:r>
          </a:p>
          <a:p>
            <a:endParaRPr lang="en-US" sz="2000" noProof="0" dirty="0" smtClean="0">
              <a:latin typeface="Source Han Sans SC"/>
            </a:endParaRP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23</a:t>
            </a:fld>
            <a:endParaRPr lang="en-US"/>
          </a:p>
        </p:txBody>
      </p:sp>
    </p:spTree>
    <p:extLst>
      <p:ext uri="{BB962C8B-B14F-4D97-AF65-F5344CB8AC3E}">
        <p14:creationId xmlns:p14="http://schemas.microsoft.com/office/powerpoint/2010/main" val="4282391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noProof="0" dirty="0" smtClean="0">
                <a:latin typeface="Source Han Sans SC"/>
                <a:cs typeface="Times New Roman" panose="02020603050405020304" pitchFamily="18" charset="0"/>
              </a:rPr>
              <a:t>Going back to the identified motivation behind this literature review</a:t>
            </a:r>
            <a:r>
              <a:rPr lang="en-US" sz="1800" baseline="0" noProof="0" dirty="0" smtClean="0">
                <a:latin typeface="Source Han Sans SC"/>
                <a:cs typeface="Times New Roman" panose="02020603050405020304" pitchFamily="18" charset="0"/>
              </a:rPr>
              <a:t> which is </a:t>
            </a:r>
            <a:r>
              <a:rPr lang="en-US" sz="1800" dirty="0" smtClean="0">
                <a:solidFill>
                  <a:schemeClr val="tx1"/>
                </a:solidFill>
                <a:latin typeface="Source Han Sans SC"/>
                <a:cs typeface="Times New Roman" panose="02020603050405020304" pitchFamily="18" charset="0"/>
              </a:rPr>
              <a:t>Acquiring a number of foundational ontological relations that enable representing the composition of a tangible entity, within a theory.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fr-FR" sz="1800" baseline="0" noProof="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sz="1800" baseline="0" noProof="0" dirty="0" err="1" smtClean="0">
                <a:latin typeface="Source Han Sans SC"/>
                <a:cs typeface="Times New Roman" panose="02020603050405020304" pitchFamily="18" charset="0"/>
              </a:rPr>
              <a:t>We</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could</a:t>
            </a:r>
            <a:r>
              <a:rPr lang="fr-FR" sz="1800" baseline="0" noProof="0" dirty="0" smtClean="0">
                <a:latin typeface="Source Han Sans SC"/>
                <a:cs typeface="Times New Roman" panose="02020603050405020304" pitchFamily="18" charset="0"/>
              </a:rPr>
              <a:t> not </a:t>
            </a:r>
            <a:r>
              <a:rPr lang="fr-FR" sz="1800" baseline="0" noProof="0" dirty="0" err="1" smtClean="0">
                <a:latin typeface="Source Han Sans SC"/>
                <a:cs typeface="Times New Roman" panose="02020603050405020304" pitchFamily="18" charset="0"/>
              </a:rPr>
              <a:t>find</a:t>
            </a:r>
            <a:r>
              <a:rPr lang="fr-FR" sz="1800" baseline="0" noProof="0" dirty="0" smtClean="0">
                <a:latin typeface="Source Han Sans SC"/>
                <a:cs typeface="Times New Roman" panose="02020603050405020304" pitchFamily="18" charset="0"/>
              </a:rPr>
              <a:t> a </a:t>
            </a:r>
            <a:r>
              <a:rPr lang="fr-FR" sz="1800" baseline="0" noProof="0" dirty="0" err="1" smtClean="0">
                <a:latin typeface="Source Han Sans SC"/>
                <a:cs typeface="Times New Roman" panose="02020603050405020304" pitchFamily="18" charset="0"/>
              </a:rPr>
              <a:t>unified</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theory</a:t>
            </a:r>
            <a:r>
              <a:rPr lang="fr-FR" sz="1800" baseline="0" noProof="0" dirty="0" smtClean="0">
                <a:latin typeface="Source Han Sans SC"/>
                <a:cs typeface="Times New Roman" panose="02020603050405020304" pitchFamily="18" charset="0"/>
              </a:rPr>
              <a:t> of relations </a:t>
            </a:r>
            <a:r>
              <a:rPr lang="fr-FR" sz="1800" baseline="0" noProof="0" dirty="0" err="1" smtClean="0">
                <a:latin typeface="Source Han Sans SC"/>
                <a:cs typeface="Times New Roman" panose="02020603050405020304" pitchFamily="18" charset="0"/>
              </a:rPr>
              <a:t>which</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can</a:t>
            </a:r>
            <a:r>
              <a:rPr lang="fr-FR" sz="1800" baseline="0" noProof="0" dirty="0" smtClean="0">
                <a:latin typeface="Source Han Sans SC"/>
                <a:cs typeface="Times New Roman" panose="02020603050405020304" pitchFamily="18" charset="0"/>
              </a:rPr>
              <a:t> group </a:t>
            </a:r>
            <a:r>
              <a:rPr lang="fr-FR" sz="1800" baseline="0" noProof="0" dirty="0" err="1" smtClean="0">
                <a:latin typeface="Source Han Sans SC"/>
                <a:cs typeface="Times New Roman" panose="02020603050405020304" pitchFamily="18" charset="0"/>
              </a:rPr>
              <a:t>together</a:t>
            </a:r>
            <a:r>
              <a:rPr lang="fr-FR" sz="1800" baseline="0" noProof="0" dirty="0" smtClean="0">
                <a:latin typeface="Source Han Sans SC"/>
                <a:cs typeface="Times New Roman" panose="02020603050405020304" pitchFamily="18" charset="0"/>
              </a:rPr>
              <a:t> a minimal set of relations </a:t>
            </a:r>
            <a:r>
              <a:rPr lang="fr-FR" sz="1800" baseline="0" noProof="0" dirty="0" err="1" smtClean="0">
                <a:latin typeface="Source Han Sans SC"/>
                <a:cs typeface="Times New Roman" panose="02020603050405020304" pitchFamily="18" charset="0"/>
              </a:rPr>
              <a:t>that</a:t>
            </a:r>
            <a:r>
              <a:rPr lang="fr-FR" sz="1800" baseline="0" noProof="0" dirty="0" smtClean="0">
                <a:latin typeface="Source Han Sans SC"/>
                <a:cs typeface="Times New Roman" panose="02020603050405020304" pitchFamily="18" charset="0"/>
              </a:rPr>
              <a:t> are </a:t>
            </a:r>
            <a:r>
              <a:rPr lang="fr-FR" sz="1800" baseline="0" noProof="0" dirty="0" err="1" smtClean="0">
                <a:latin typeface="Source Han Sans SC"/>
                <a:cs typeface="Times New Roman" panose="02020603050405020304" pitchFamily="18" charset="0"/>
              </a:rPr>
              <a:t>necessary</a:t>
            </a:r>
            <a:r>
              <a:rPr lang="fr-FR" sz="1800" baseline="0" noProof="0" dirty="0" smtClean="0">
                <a:latin typeface="Source Han Sans SC"/>
                <a:cs typeface="Times New Roman" panose="02020603050405020304" pitchFamily="18" charset="0"/>
              </a:rPr>
              <a:t> to model the composition </a:t>
            </a:r>
          </a:p>
          <a:p>
            <a:pPr marL="0" marR="0" lvl="1" indent="0" algn="l" defTabSz="914400" rtl="0" eaLnBrk="1" fontAlgn="auto" latinLnBrk="0" hangingPunct="1">
              <a:lnSpc>
                <a:spcPct val="100000"/>
              </a:lnSpc>
              <a:spcBef>
                <a:spcPts val="0"/>
              </a:spcBef>
              <a:spcAft>
                <a:spcPts val="0"/>
              </a:spcAft>
              <a:buClrTx/>
              <a:buSzTx/>
              <a:buFontTx/>
              <a:buNone/>
              <a:tabLst/>
              <a:defRPr/>
            </a:pPr>
            <a:r>
              <a:rPr lang="fr-FR" sz="1800" baseline="0" noProof="0" dirty="0" err="1" smtClean="0">
                <a:latin typeface="Source Han Sans SC"/>
                <a:cs typeface="Times New Roman" panose="02020603050405020304" pitchFamily="18" charset="0"/>
              </a:rPr>
              <a:t>Whci</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can</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be</a:t>
            </a:r>
            <a:r>
              <a:rPr lang="fr-FR" sz="1800" baseline="0" noProof="0" dirty="0" smtClean="0">
                <a:latin typeface="Source Han Sans SC"/>
                <a:cs typeface="Times New Roman" panose="02020603050405020304" pitchFamily="18" charset="0"/>
              </a:rPr>
              <a:t> as </a:t>
            </a:r>
            <a:r>
              <a:rPr lang="fr-FR" sz="1800" baseline="0" noProof="0" dirty="0" err="1" smtClean="0">
                <a:latin typeface="Source Han Sans SC"/>
                <a:cs typeface="Times New Roman" panose="02020603050405020304" pitchFamily="18" charset="0"/>
              </a:rPr>
              <a:t>formal</a:t>
            </a:r>
            <a:r>
              <a:rPr lang="fr-FR" sz="1800" baseline="0" noProof="0" dirty="0" smtClean="0">
                <a:latin typeface="Source Han Sans SC"/>
                <a:cs typeface="Times New Roman" panose="02020603050405020304" pitchFamily="18" charset="0"/>
              </a:rPr>
              <a:t> as a </a:t>
            </a:r>
            <a:r>
              <a:rPr lang="fr-FR" sz="1800" baseline="0" noProof="0" dirty="0" err="1" smtClean="0">
                <a:latin typeface="Source Han Sans SC"/>
                <a:cs typeface="Times New Roman" panose="02020603050405020304" pitchFamily="18" charset="0"/>
              </a:rPr>
              <a:t>mereological</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theory</a:t>
            </a:r>
            <a:endParaRPr lang="fr-FR" sz="1800" baseline="0" noProof="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sz="1800" baseline="0" noProof="0" dirty="0" smtClean="0">
                <a:latin typeface="Source Han Sans SC"/>
                <a:cs typeface="Times New Roman" panose="02020603050405020304" pitchFamily="18" charset="0"/>
              </a:rPr>
              <a:t>And as </a:t>
            </a:r>
            <a:r>
              <a:rPr lang="fr-FR" sz="1800" baseline="0" noProof="0" dirty="0" err="1" smtClean="0">
                <a:latin typeface="Source Han Sans SC"/>
                <a:cs typeface="Times New Roman" panose="02020603050405020304" pitchFamily="18" charset="0"/>
              </a:rPr>
              <a:t>cognitively</a:t>
            </a:r>
            <a:r>
              <a:rPr lang="fr-FR" sz="1800" baseline="0" noProof="0" dirty="0" smtClean="0">
                <a:latin typeface="Source Han Sans SC"/>
                <a:cs typeface="Times New Roman" panose="02020603050405020304" pitchFamily="18" charset="0"/>
              </a:rPr>
              <a:t> </a:t>
            </a:r>
            <a:r>
              <a:rPr lang="fr-FR" sz="1800" baseline="0" noProof="0" dirty="0" err="1" smtClean="0">
                <a:latin typeface="Source Han Sans SC"/>
                <a:cs typeface="Times New Roman" panose="02020603050405020304" pitchFamily="18" charset="0"/>
              </a:rPr>
              <a:t>studied</a:t>
            </a:r>
            <a:r>
              <a:rPr lang="fr-FR" sz="1800" baseline="0" noProof="0" dirty="0" smtClean="0">
                <a:latin typeface="Source Han Sans SC"/>
                <a:cs typeface="Times New Roman" panose="02020603050405020304" pitchFamily="18" charset="0"/>
              </a:rPr>
              <a:t> as </a:t>
            </a:r>
            <a:r>
              <a:rPr lang="fr-FR" sz="1800" baseline="0" noProof="0" dirty="0" err="1" smtClean="0">
                <a:latin typeface="Source Han Sans SC"/>
                <a:cs typeface="Times New Roman" panose="02020603050405020304" pitchFamily="18" charset="0"/>
              </a:rPr>
              <a:t>meronomy</a:t>
            </a:r>
            <a:endParaRPr lang="fr-FR" sz="1800" baseline="0" noProof="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sz="1800" baseline="0" noProof="0" dirty="0" smtClean="0">
                <a:latin typeface="Source Han Sans SC"/>
                <a:cs typeface="Times New Roman" panose="02020603050405020304" pitchFamily="18" charset="0"/>
              </a:rPr>
              <a:t>And </a:t>
            </a:r>
            <a:r>
              <a:rPr lang="fr-FR" sz="1800" baseline="0" noProof="0" dirty="0" err="1" smtClean="0">
                <a:latin typeface="Source Han Sans SC"/>
                <a:cs typeface="Times New Roman" panose="02020603050405020304" pitchFamily="18" charset="0"/>
              </a:rPr>
              <a:t>accounts</a:t>
            </a:r>
            <a:r>
              <a:rPr lang="fr-FR" sz="1800" baseline="0" noProof="0" dirty="0" smtClean="0">
                <a:latin typeface="Source Han Sans SC"/>
                <a:cs typeface="Times New Roman" panose="02020603050405020304" pitchFamily="18" charset="0"/>
              </a:rPr>
              <a:t> for spatial aspects.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fr-FR" sz="1800" baseline="0" noProof="0" dirty="0" smtClean="0">
              <a:latin typeface="Source Han Sans SC"/>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noProof="0" dirty="0" smtClean="0">
                <a:latin typeface="Source Han Sans SC"/>
                <a:cs typeface="Times New Roman" panose="02020603050405020304" pitchFamily="18" charset="0"/>
              </a:rPr>
              <a:t>&gt;&gt;&gt;1</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noProof="0" dirty="0" smtClean="0">
                <a:latin typeface="Source Han Sans SC"/>
                <a:cs typeface="Times New Roman" panose="02020603050405020304" pitchFamily="18" charset="0"/>
              </a:rPr>
              <a:t>We recognize</a:t>
            </a:r>
            <a:r>
              <a:rPr lang="en-US" sz="1800" baseline="0" noProof="0" dirty="0" smtClean="0">
                <a:latin typeface="Source Han Sans SC"/>
                <a:cs typeface="Times New Roman" panose="02020603050405020304" pitchFamily="18" charset="0"/>
              </a:rPr>
              <a:t> the need </a:t>
            </a:r>
            <a:r>
              <a:rPr lang="en-US" sz="1800" noProof="0" dirty="0" smtClean="0">
                <a:latin typeface="Source Han Sans SC"/>
                <a:cs typeface="Times New Roman" panose="02020603050405020304" pitchFamily="18" charset="0"/>
              </a:rPr>
              <a:t>for </a:t>
            </a:r>
            <a:r>
              <a:rPr lang="en-US" sz="1800" dirty="0" smtClean="0">
                <a:latin typeface="Source Han Sans SC"/>
                <a:cs typeface="Times New Roman" panose="02020603050405020304" pitchFamily="18" charset="0"/>
              </a:rPr>
              <a:t>a </a:t>
            </a:r>
            <a:r>
              <a:rPr lang="en-US" sz="1800" b="1" dirty="0" smtClean="0">
                <a:latin typeface="Source Han Sans SC"/>
                <a:cs typeface="Times New Roman" panose="02020603050405020304" pitchFamily="18" charset="0"/>
              </a:rPr>
              <a:t>unified</a:t>
            </a:r>
            <a:r>
              <a:rPr lang="en-US" sz="1800" dirty="0" smtClean="0">
                <a:latin typeface="Source Han Sans SC"/>
                <a:cs typeface="Times New Roman" panose="02020603050405020304" pitchFamily="18" charset="0"/>
              </a:rPr>
              <a:t> theory that encompasses </a:t>
            </a:r>
            <a:r>
              <a:rPr lang="en-US" sz="1800" b="1" dirty="0" smtClean="0">
                <a:latin typeface="Source Han Sans SC"/>
                <a:cs typeface="Times New Roman" panose="02020603050405020304" pitchFamily="18" charset="0"/>
              </a:rPr>
              <a:t>a set of foundational ontological relations</a:t>
            </a:r>
            <a:r>
              <a:rPr lang="en-US" sz="1800" dirty="0" smtClean="0">
                <a:latin typeface="Source Han Sans SC"/>
                <a:cs typeface="Times New Roman" panose="02020603050405020304" pitchFamily="18" charset="0"/>
              </a:rPr>
              <a:t>, facilitating the structural and spatial representation of entities to describe their composition</a:t>
            </a: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24</a:t>
            </a:fld>
            <a:endParaRPr lang="en-US"/>
          </a:p>
        </p:txBody>
      </p:sp>
    </p:spTree>
    <p:extLst>
      <p:ext uri="{BB962C8B-B14F-4D97-AF65-F5344CB8AC3E}">
        <p14:creationId xmlns:p14="http://schemas.microsoft.com/office/powerpoint/2010/main" val="139152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noProof="0" dirty="0" smtClean="0">
                <a:latin typeface="Source Han Sans SC"/>
                <a:cs typeface="Times New Roman" panose="02020603050405020304" pitchFamily="18" charset="0"/>
              </a:rPr>
              <a:t>And based on the two needs concluded</a:t>
            </a:r>
            <a:r>
              <a:rPr lang="en-US" sz="1800" baseline="0" noProof="0" dirty="0" smtClean="0">
                <a:latin typeface="Source Han Sans SC"/>
                <a:cs typeface="Times New Roman" panose="02020603050405020304" pitchFamily="18" charset="0"/>
              </a:rPr>
              <a:t> from both parts of the state of the art, we aim in this thesis to provide a unified theory of composition structural and spatial relations, within the context of an ontology.</a:t>
            </a:r>
            <a:endParaRPr lang="en-US" sz="1800" noProof="0" dirty="0" smtClean="0">
              <a:latin typeface="Source Han Sans SC"/>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25</a:t>
            </a:fld>
            <a:endParaRPr lang="en-US"/>
          </a:p>
        </p:txBody>
      </p:sp>
    </p:spTree>
    <p:extLst>
      <p:ext uri="{BB962C8B-B14F-4D97-AF65-F5344CB8AC3E}">
        <p14:creationId xmlns:p14="http://schemas.microsoft.com/office/powerpoint/2010/main" val="1371571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a:t>
            </a:r>
            <a:r>
              <a:rPr lang="en-US" baseline="0" noProof="0" dirty="0" smtClean="0"/>
              <a:t> that, I introduce first the </a:t>
            </a:r>
            <a:r>
              <a:rPr lang="en-US" noProof="0" dirty="0" smtClean="0"/>
              <a:t>Patrimalp project in the introduction</a:t>
            </a:r>
            <a:r>
              <a:rPr lang="en-US" baseline="0" noProof="0" dirty="0" smtClean="0"/>
              <a:t> section</a:t>
            </a:r>
            <a:r>
              <a:rPr lang="en-US" noProof="0" dirty="0" smtClean="0"/>
              <a:t>,</a:t>
            </a:r>
            <a:r>
              <a:rPr lang="en-US" baseline="0" noProof="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then a two-parts SOA,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followed by the contributions section,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after which I conclude.</a:t>
            </a:r>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26</a:t>
            </a:fld>
            <a:endParaRPr lang="en-US"/>
          </a:p>
        </p:txBody>
      </p:sp>
    </p:spTree>
    <p:extLst>
      <p:ext uri="{BB962C8B-B14F-4D97-AF65-F5344CB8AC3E}">
        <p14:creationId xmlns:p14="http://schemas.microsoft.com/office/powerpoint/2010/main" val="3501631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smtClean="0"/>
              <a:t>Starting with identifying the objective: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This is to represent and model the composition of a tangible entity </a:t>
            </a:r>
            <a:r>
              <a:rPr lang="en-US" sz="1200" noProof="0" dirty="0" smtClean="0">
                <a:solidFill>
                  <a:schemeClr val="tx1"/>
                </a:solidFill>
                <a:latin typeface="Source Han Sans SC"/>
                <a:cs typeface="Times New Roman" panose="02020603050405020304" pitchFamily="18" charset="0"/>
              </a:rPr>
              <a:t>in general, and a Cultural Heritage tangible entity in particular, </a:t>
            </a:r>
            <a:r>
              <a:rPr lang="en-US" sz="1200" b="1" noProof="0" dirty="0" smtClean="0">
                <a:solidFill>
                  <a:schemeClr val="tx1"/>
                </a:solidFill>
                <a:latin typeface="Source Han Sans SC"/>
                <a:cs typeface="Times New Roman" panose="02020603050405020304" pitchFamily="18" charset="0"/>
              </a:rPr>
              <a:t>using foundational ontological structural and spatial relations</a:t>
            </a:r>
            <a:r>
              <a:rPr lang="en-US" sz="1200" noProof="0" dirty="0" smtClean="0">
                <a:solidFill>
                  <a:schemeClr val="tx1"/>
                </a:solidFill>
                <a:latin typeface="Source Han Sans SC"/>
                <a:cs typeface="Times New Roman" panose="02020603050405020304" pitchFamily="18" charset="0"/>
              </a:rPr>
              <a:t>, within a Applied Ontology approach.</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1" noProof="0" dirty="0" smtClean="0">
                <a:solidFill>
                  <a:schemeClr val="tx1"/>
                </a:solidFill>
                <a:latin typeface="Source Han Sans SC"/>
                <a:cs typeface="Times New Roman" panose="02020603050405020304" pitchFamily="18" charset="0"/>
              </a:rPr>
              <a:t>The</a:t>
            </a:r>
            <a:r>
              <a:rPr lang="fr-FR" sz="1200" b="1" baseline="0" noProof="0" dirty="0" smtClean="0">
                <a:solidFill>
                  <a:schemeClr val="tx1"/>
                </a:solidFill>
                <a:latin typeface="Source Han Sans SC"/>
                <a:cs typeface="Times New Roman" panose="02020603050405020304" pitchFamily="18" charset="0"/>
              </a:rPr>
              <a:t> </a:t>
            </a:r>
            <a:r>
              <a:rPr lang="fr-FR" sz="1200" b="1" baseline="0" noProof="0" dirty="0" err="1" smtClean="0">
                <a:solidFill>
                  <a:schemeClr val="tx1"/>
                </a:solidFill>
                <a:latin typeface="Source Han Sans SC"/>
                <a:cs typeface="Times New Roman" panose="02020603050405020304" pitchFamily="18" charset="0"/>
              </a:rPr>
              <a:t>preliminary</a:t>
            </a:r>
            <a:r>
              <a:rPr lang="fr-FR" sz="1200" b="1" baseline="0" noProof="0" dirty="0" smtClean="0">
                <a:solidFill>
                  <a:schemeClr val="tx1"/>
                </a:solidFill>
                <a:latin typeface="Source Han Sans SC"/>
                <a:cs typeface="Times New Roman" panose="02020603050405020304" pitchFamily="18" charset="0"/>
              </a:rPr>
              <a:t> </a:t>
            </a:r>
            <a:r>
              <a:rPr lang="fr-FR" sz="1200" b="1" baseline="0" noProof="0" dirty="0" err="1" smtClean="0">
                <a:solidFill>
                  <a:schemeClr val="tx1"/>
                </a:solidFill>
                <a:latin typeface="Source Han Sans SC"/>
                <a:cs typeface="Times New Roman" panose="02020603050405020304" pitchFamily="18" charset="0"/>
              </a:rPr>
              <a:t>study</a:t>
            </a:r>
            <a:r>
              <a:rPr lang="fr-FR" sz="1200" b="1" baseline="0" noProof="0" dirty="0" smtClean="0">
                <a:solidFill>
                  <a:schemeClr val="tx1"/>
                </a:solidFill>
                <a:latin typeface="Source Han Sans SC"/>
                <a:cs typeface="Times New Roman" panose="02020603050405020304" pitchFamily="18" charset="0"/>
              </a:rPr>
              <a:t> of </a:t>
            </a:r>
            <a:r>
              <a:rPr lang="fr-FR" sz="1200" b="1" baseline="0" noProof="0" dirty="0" err="1" smtClean="0">
                <a:solidFill>
                  <a:schemeClr val="tx1"/>
                </a:solidFill>
                <a:latin typeface="Source Han Sans SC"/>
                <a:cs typeface="Times New Roman" panose="02020603050405020304" pitchFamily="18" charset="0"/>
              </a:rPr>
              <a:t>this</a:t>
            </a:r>
            <a:r>
              <a:rPr lang="fr-FR" sz="1200" b="1" noProof="0" dirty="0" smtClean="0">
                <a:solidFill>
                  <a:schemeClr val="tx1"/>
                </a:solidFill>
                <a:latin typeface="Source Han Sans SC"/>
                <a:cs typeface="Times New Roman" panose="02020603050405020304" pitchFamily="18" charset="0"/>
              </a:rPr>
              <a:t> </a:t>
            </a:r>
            <a:r>
              <a:rPr lang="fr-FR" sz="1200" b="1" noProof="0" dirty="0" err="1" smtClean="0">
                <a:solidFill>
                  <a:schemeClr val="tx1"/>
                </a:solidFill>
                <a:latin typeface="Source Han Sans SC"/>
                <a:cs typeface="Times New Roman" panose="02020603050405020304" pitchFamily="18" charset="0"/>
              </a:rPr>
              <a:t>proposal</a:t>
            </a:r>
            <a:r>
              <a:rPr lang="fr-FR" sz="1200" b="1" noProof="0" dirty="0" smtClean="0">
                <a:solidFill>
                  <a:schemeClr val="tx1"/>
                </a:solidFill>
                <a:latin typeface="Source Han Sans SC"/>
                <a:cs typeface="Times New Roman" panose="02020603050405020304" pitchFamily="18" charset="0"/>
              </a:rPr>
              <a:t> has been </a:t>
            </a:r>
            <a:r>
              <a:rPr lang="fr-FR" sz="1200" b="1" noProof="0" dirty="0" err="1" smtClean="0">
                <a:solidFill>
                  <a:schemeClr val="tx1"/>
                </a:solidFill>
                <a:latin typeface="Source Han Sans SC"/>
                <a:cs typeface="Times New Roman" panose="02020603050405020304" pitchFamily="18" charset="0"/>
              </a:rPr>
              <a:t>accepted</a:t>
            </a:r>
            <a:r>
              <a:rPr lang="fr-FR" sz="1200" b="1" noProof="0" dirty="0" smtClean="0">
                <a:solidFill>
                  <a:schemeClr val="tx1"/>
                </a:solidFill>
                <a:latin typeface="Source Han Sans SC"/>
                <a:cs typeface="Times New Roman" panose="02020603050405020304" pitchFamily="18" charset="0"/>
              </a:rPr>
              <a:t> as a short </a:t>
            </a:r>
            <a:r>
              <a:rPr lang="fr-FR" sz="1200" b="1" noProof="0" dirty="0" err="1" smtClean="0">
                <a:solidFill>
                  <a:schemeClr val="tx1"/>
                </a:solidFill>
                <a:latin typeface="Source Han Sans SC"/>
                <a:cs typeface="Times New Roman" panose="02020603050405020304" pitchFamily="18" charset="0"/>
              </a:rPr>
              <a:t>paper</a:t>
            </a:r>
            <a:r>
              <a:rPr lang="fr-FR" sz="1200" b="1" noProof="0" dirty="0" smtClean="0">
                <a:solidFill>
                  <a:schemeClr val="tx1"/>
                </a:solidFill>
                <a:latin typeface="Source Han Sans SC"/>
                <a:cs typeface="Times New Roman" panose="02020603050405020304" pitchFamily="18" charset="0"/>
              </a:rPr>
              <a:t> in 2019 and </a:t>
            </a:r>
            <a:r>
              <a:rPr lang="fr-FR" sz="1200" b="1" noProof="0" dirty="0" err="1" smtClean="0">
                <a:solidFill>
                  <a:schemeClr val="tx1"/>
                </a:solidFill>
                <a:latin typeface="Source Han Sans SC"/>
                <a:cs typeface="Times New Roman" panose="02020603050405020304" pitchFamily="18" charset="0"/>
              </a:rPr>
              <a:t>published</a:t>
            </a:r>
            <a:r>
              <a:rPr lang="fr-FR" sz="1200" b="1" noProof="0" dirty="0" smtClean="0">
                <a:solidFill>
                  <a:schemeClr val="tx1"/>
                </a:solidFill>
                <a:latin typeface="Source Han Sans SC"/>
                <a:cs typeface="Times New Roman" panose="02020603050405020304" pitchFamily="18" charset="0"/>
              </a:rPr>
              <a:t> in 2020.</a:t>
            </a:r>
            <a:endParaRPr lang="en-US" sz="1200" b="1" noProof="0" dirty="0" smtClean="0">
              <a:solidFill>
                <a:schemeClr val="tx1"/>
              </a:solidFill>
              <a:latin typeface="Source Han Sans SC"/>
              <a:cs typeface="Times New Roman" panose="02020603050405020304" pitchFamily="18" charset="0"/>
            </a:endParaRPr>
          </a:p>
          <a:p>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27</a:t>
            </a:fld>
            <a:endParaRPr lang="en-US"/>
          </a:p>
        </p:txBody>
      </p:sp>
    </p:spTree>
    <p:extLst>
      <p:ext uri="{BB962C8B-B14F-4D97-AF65-F5344CB8AC3E}">
        <p14:creationId xmlns:p14="http://schemas.microsoft.com/office/powerpoint/2010/main" val="3357246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smtClean="0"/>
              <a:t>To address this objective we propose a</a:t>
            </a:r>
            <a:r>
              <a:rPr lang="en-US" baseline="0" noProof="0" dirty="0" smtClean="0"/>
              <a:t>n ontological theory of Foundational Ontological Relations, named FORT.</a:t>
            </a:r>
          </a:p>
          <a:p>
            <a:endParaRPr lang="en-US" baseline="0" noProof="0" dirty="0" smtClean="0"/>
          </a:p>
          <a:p>
            <a:r>
              <a:rPr lang="en-US" baseline="0" noProof="0" dirty="0" smtClean="0"/>
              <a:t>For building FORT, we specify some requirements:</a:t>
            </a:r>
          </a:p>
          <a:p>
            <a:endParaRPr lang="en-US" baseline="0" noProof="0" dirty="0" smtClean="0"/>
          </a:p>
          <a:p>
            <a:r>
              <a:rPr lang="en-US" baseline="0" noProof="0" dirty="0" smtClean="0"/>
              <a:t>&gt;&gt;&gt;1 </a:t>
            </a:r>
          </a:p>
          <a:p>
            <a:r>
              <a:rPr lang="en-US" baseline="0" noProof="0" dirty="0" smtClean="0"/>
              <a:t>First, the positioning of FORT as an ontology in the pyramid of ontology abstraction levels holds at the meta-level in terms of (1) the meta-conceptualization that it specifies and (2) the meta-modeling language used, </a:t>
            </a:r>
          </a:p>
          <a:p>
            <a:r>
              <a:rPr lang="en-US" baseline="0" noProof="0" dirty="0" smtClean="0"/>
              <a:t>And this identifies our proposal as a contribution to the Applied Ontological field in which meta-ontologies are proposed.</a:t>
            </a:r>
            <a:endParaRPr lang="en-US" noProof="0" dirty="0" smtClean="0"/>
          </a:p>
          <a:p>
            <a:endParaRPr lang="en-US" noProof="0" dirty="0" smtClean="0"/>
          </a:p>
          <a:p>
            <a:r>
              <a:rPr lang="en-US" noProof="0" dirty="0" smtClean="0"/>
              <a:t>&gt;&gt;&gt;2</a:t>
            </a:r>
            <a:r>
              <a:rPr lang="en-US" baseline="0" noProof="0" dirty="0" smtClean="0"/>
              <a:t> </a:t>
            </a:r>
          </a:p>
          <a:p>
            <a:r>
              <a:rPr lang="en-US" baseline="0" noProof="0" dirty="0" smtClean="0"/>
              <a:t>Second, as FORT will be addressing foundational relations of different types and axiomatizations, it consists thus of multiple relation modules as micro-theories each addressing a specific relation in order to achieve the representations identified in the introduction. These are:  </a:t>
            </a:r>
          </a:p>
          <a:p>
            <a:r>
              <a:rPr lang="en-US" baseline="0" noProof="0" dirty="0" smtClean="0"/>
              <a:t>&gt;&gt;&gt;3 </a:t>
            </a:r>
            <a:r>
              <a:rPr lang="en-US" noProof="0" dirty="0" smtClean="0"/>
              <a:t>The parthood</a:t>
            </a:r>
            <a:r>
              <a:rPr lang="en-US" baseline="0" noProof="0" dirty="0" smtClean="0"/>
              <a:t> relation</a:t>
            </a:r>
            <a:r>
              <a:rPr lang="en-US" noProof="0" dirty="0" smtClean="0"/>
              <a:t> for representing the link between an entity and its different parts </a:t>
            </a:r>
          </a:p>
          <a:p>
            <a:r>
              <a:rPr lang="en-US" baseline="0" noProof="0" dirty="0" smtClean="0"/>
              <a:t>&gt;&gt;&gt;4 </a:t>
            </a:r>
            <a:r>
              <a:rPr lang="en-US" noProof="0" dirty="0" smtClean="0"/>
              <a:t>The membership</a:t>
            </a:r>
            <a:r>
              <a:rPr lang="en-US" baseline="0" noProof="0" dirty="0" smtClean="0"/>
              <a:t> relation</a:t>
            </a:r>
            <a:r>
              <a:rPr lang="en-US" noProof="0" dirty="0" smtClean="0"/>
              <a:t> for representing the link between an entity as collective and the entities it groups under certain semantics </a:t>
            </a:r>
          </a:p>
          <a:p>
            <a:r>
              <a:rPr lang="en-US" baseline="0" noProof="0" dirty="0" smtClean="0"/>
              <a:t>&gt;&gt;&gt;5 </a:t>
            </a:r>
            <a:r>
              <a:rPr lang="en-US" noProof="0" dirty="0" smtClean="0"/>
              <a:t>The constitution</a:t>
            </a:r>
            <a:r>
              <a:rPr lang="en-US" baseline="0" noProof="0" dirty="0" smtClean="0"/>
              <a:t> relation</a:t>
            </a:r>
            <a:r>
              <a:rPr lang="en-US" noProof="0" dirty="0" smtClean="0"/>
              <a:t> for representing the link between an entity and its constituents </a:t>
            </a:r>
          </a:p>
          <a:p>
            <a:r>
              <a:rPr lang="en-US" noProof="0" dirty="0" smtClean="0"/>
              <a:t>&gt;&gt;&gt;6</a:t>
            </a:r>
            <a:r>
              <a:rPr lang="en-US" baseline="0" noProof="0" dirty="0" smtClean="0"/>
              <a:t> </a:t>
            </a:r>
            <a:r>
              <a:rPr lang="en-US" noProof="0" dirty="0" smtClean="0"/>
              <a:t>The location</a:t>
            </a:r>
            <a:r>
              <a:rPr lang="en-US" baseline="0" noProof="0" dirty="0" smtClean="0"/>
              <a:t> relation</a:t>
            </a:r>
            <a:r>
              <a:rPr lang="en-US" noProof="0" dirty="0" smtClean="0"/>
              <a:t> for representing the link between an entity and the spatial region that locates it </a:t>
            </a:r>
          </a:p>
          <a:p>
            <a:r>
              <a:rPr lang="en-US" baseline="0" noProof="0" dirty="0" smtClean="0"/>
              <a:t>&gt;&gt;&gt;7 and </a:t>
            </a:r>
            <a:r>
              <a:rPr lang="en-US" noProof="0" dirty="0" smtClean="0"/>
              <a:t>The entity-location</a:t>
            </a:r>
            <a:r>
              <a:rPr lang="en-US" baseline="0" noProof="0" dirty="0" smtClean="0"/>
              <a:t> relation</a:t>
            </a:r>
            <a:r>
              <a:rPr lang="en-US" noProof="0" dirty="0" smtClean="0"/>
              <a:t> for representing the spatial constraints among entities</a:t>
            </a:r>
          </a:p>
          <a:p>
            <a:endParaRPr lang="en-US" noProof="0" dirty="0" smtClean="0"/>
          </a:p>
          <a:p>
            <a:r>
              <a:rPr lang="en-US" noProof="0" dirty="0" smtClean="0"/>
              <a:t>&gt;&gt;&gt;8</a:t>
            </a:r>
          </a:p>
          <a:p>
            <a:r>
              <a:rPr lang="en-US" noProof="0" dirty="0" smtClean="0"/>
              <a:t>And</a:t>
            </a:r>
            <a:r>
              <a:rPr lang="en-US" baseline="0" noProof="0" dirty="0" smtClean="0"/>
              <a:t> as a last characteristic of FORT, it is an ontology of exclusive relations and rules i.e. it is free of entity types and does not define any ontological categories as constraints on the domain and range of the relations.</a:t>
            </a:r>
          </a:p>
          <a:p>
            <a:endParaRPr lang="en-US" baseline="0" noProof="0" dirty="0" smtClean="0"/>
          </a:p>
          <a:p>
            <a:r>
              <a:rPr lang="en-US" baseline="0" noProof="0" dirty="0" smtClean="0"/>
              <a:t>This does not neglect the importance of having categories and the need for them to achieve a comprehensive representation of an entity. However, </a:t>
            </a:r>
          </a:p>
          <a:p>
            <a:r>
              <a:rPr lang="en-US" baseline="0" noProof="0" dirty="0" smtClean="0"/>
              <a:t>A- we are at a meta-level, this means that if we are to define categories, these would also be ones at the meta-level i.e. very top level conceptualization of reality such as saying Object, in general or spatial region in general.</a:t>
            </a:r>
          </a:p>
          <a:p>
            <a:r>
              <a:rPr lang="en-US" baseline="0" noProof="0" dirty="0" smtClean="0"/>
              <a:t>&gt;&gt;&gt;&gt; and this first is not of benefit for the CH application in particular, for that it will not help to identify all heritage object as « object »</a:t>
            </a:r>
          </a:p>
          <a:p>
            <a:r>
              <a:rPr lang="en-US" baseline="0" noProof="0" dirty="0" smtClean="0"/>
              <a:t>&gt;&gt;&gt; and second, this becomes another type of problematic that could needs much more than a thesis’s lifetime. It becomes a problem of building a foundational ontology which is a very complex subject matter. </a:t>
            </a:r>
          </a:p>
          <a:p>
            <a:r>
              <a:rPr lang="en-US" baseline="0" noProof="0" dirty="0" smtClean="0"/>
              <a:t>B- as identified in the objective, the goal in this thesis </a:t>
            </a:r>
            <a:r>
              <a:rPr lang="en-US" baseline="0" noProof="0" dirty="0" err="1" smtClean="0"/>
              <a:t>i</a:t>
            </a:r>
            <a:r>
              <a:rPr lang="en-US" baseline="0" noProof="0" dirty="0" smtClean="0"/>
              <a:t> firstly to allow for representing the materiality i.e. providing the means for this representations, a problem which we investigated the literature according to it + and decided to approach using foundational ontological relations. And based on that, our primarily focus should be on providing these means, and later we can think of what possible ontologies could be re-used or built to a represent the entity itself.</a:t>
            </a:r>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28</a:t>
            </a:fld>
            <a:endParaRPr lang="en-US"/>
          </a:p>
        </p:txBody>
      </p:sp>
    </p:spTree>
    <p:extLst>
      <p:ext uri="{BB962C8B-B14F-4D97-AF65-F5344CB8AC3E}">
        <p14:creationId xmlns:p14="http://schemas.microsoft.com/office/powerpoint/2010/main" val="90000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To build</a:t>
            </a:r>
            <a:r>
              <a:rPr lang="en-US" baseline="0" dirty="0" smtClean="0"/>
              <a:t> FORT, we construct and adhere to a ontology engineering methodology, which:</a:t>
            </a:r>
          </a:p>
          <a:p>
            <a:endParaRPr lang="en-US" baseline="0" dirty="0" smtClean="0"/>
          </a:p>
          <a:p>
            <a:r>
              <a:rPr lang="fr-FR" baseline="0" dirty="0" smtClean="0"/>
              <a:t>&gt;&gt;&gt;1 </a:t>
            </a:r>
            <a:r>
              <a:rPr lang="en-US" sz="1800" dirty="0" smtClean="0">
                <a:latin typeface="Source Han Sans SC"/>
              </a:rPr>
              <a:t>Addresses different specification choices: Expressivity &amp; Decidability</a:t>
            </a:r>
          </a:p>
          <a:p>
            <a:r>
              <a:rPr lang="en-US" sz="1800" dirty="0" smtClean="0"/>
              <a:t>The original specification is the “reference-ontology” addressing expressivity using a highly-expressive formal language (FOL), and the secondary specification is the lightweight-ontology addressing decidability using a decidable formal language (SROIQ).</a:t>
            </a:r>
          </a:p>
          <a:p>
            <a:r>
              <a:rPr lang="en-US" sz="1800" dirty="0" smtClean="0"/>
              <a:t>This way of</a:t>
            </a:r>
            <a:r>
              <a:rPr lang="en-US" sz="1800" baseline="0" dirty="0" smtClean="0"/>
              <a:t> promoting for a two-fold specifications of an ontology is</a:t>
            </a:r>
            <a:r>
              <a:rPr lang="en-US" sz="1800" dirty="0" smtClean="0"/>
              <a:t> a way of compromising the trade-off between expressivity and decidability. </a:t>
            </a:r>
          </a:p>
          <a:p>
            <a:endParaRPr lang="en-US" sz="1800" dirty="0" smtClean="0">
              <a:latin typeface="Source Han Sans SC"/>
            </a:endParaRPr>
          </a:p>
          <a:p>
            <a:r>
              <a:rPr lang="en-US" sz="1800" dirty="0" smtClean="0">
                <a:latin typeface="Source Han Sans SC"/>
              </a:rPr>
              <a:t>&gt;&gt;&gt;2</a:t>
            </a:r>
            <a:r>
              <a:rPr lang="en-US" sz="1800" baseline="0" dirty="0" smtClean="0">
                <a:latin typeface="Source Han Sans SC"/>
              </a:rPr>
              <a:t> </a:t>
            </a:r>
            <a:r>
              <a:rPr lang="en-US" sz="1800" dirty="0" smtClean="0">
                <a:latin typeface="Source Han Sans SC"/>
              </a:rPr>
              <a:t>Formalizes each at multiple levels: Theoretical &amp; Empirical</a:t>
            </a:r>
          </a:p>
          <a:p>
            <a:r>
              <a:rPr lang="en-US" sz="1800" dirty="0" smtClean="0"/>
              <a:t>This is by providing for</a:t>
            </a:r>
            <a:r>
              <a:rPr lang="en-US" sz="1800" baseline="0" dirty="0" smtClean="0"/>
              <a:t> each specification, </a:t>
            </a:r>
            <a:r>
              <a:rPr lang="en-US" sz="1800" dirty="0" smtClean="0"/>
              <a:t>a theoretical formalization e.g. FOL, SROIQ, and secondly an empirical serialization that allows for validation e.g. CLIF, and supports its use in practice e.g. OWL</a:t>
            </a:r>
          </a:p>
          <a:p>
            <a:endParaRPr lang="en-US" sz="1800" dirty="0" smtClean="0">
              <a:latin typeface="Source Han Sans SC"/>
            </a:endParaRPr>
          </a:p>
          <a:p>
            <a:r>
              <a:rPr lang="en-US" sz="1800" dirty="0" smtClean="0">
                <a:latin typeface="Source Han Sans SC"/>
              </a:rPr>
              <a:t>&gt;&gt;&gt;3</a:t>
            </a:r>
            <a:r>
              <a:rPr lang="en-US" sz="1800" baseline="0" dirty="0" smtClean="0">
                <a:latin typeface="Source Han Sans SC"/>
              </a:rPr>
              <a:t> and B</a:t>
            </a:r>
            <a:r>
              <a:rPr lang="en-US" sz="1800" dirty="0" smtClean="0">
                <a:latin typeface="Source Han Sans SC"/>
              </a:rPr>
              <a:t>ridges the two specifications</a:t>
            </a:r>
          </a:p>
          <a:p>
            <a:r>
              <a:rPr lang="en-US" dirty="0" smtClean="0"/>
              <a:t>by building a translation procedure which allows computing a lightweight secondary formalization from the reference original formalization</a:t>
            </a:r>
            <a:endParaRPr lang="fr-FR" dirty="0" smtClean="0"/>
          </a:p>
          <a:p>
            <a:endParaRPr lang="fr-FR" dirty="0" smtClean="0"/>
          </a:p>
          <a:p>
            <a:r>
              <a:rPr lang="fr-FR" dirty="0" smtClean="0"/>
              <a:t>This </a:t>
            </a:r>
            <a:r>
              <a:rPr lang="fr-FR" dirty="0" err="1" smtClean="0"/>
              <a:t>is</a:t>
            </a:r>
            <a:r>
              <a:rPr lang="fr-FR" dirty="0" smtClean="0"/>
              <a:t> the </a:t>
            </a:r>
            <a:r>
              <a:rPr lang="fr-FR" dirty="0" err="1" smtClean="0"/>
              <a:t>modelisation</a:t>
            </a:r>
            <a:r>
              <a:rPr lang="fr-FR" dirty="0" smtClean="0"/>
              <a:t> phase of the </a:t>
            </a:r>
            <a:r>
              <a:rPr lang="fr-FR" dirty="0" err="1" smtClean="0"/>
              <a:t>methodology</a:t>
            </a:r>
            <a:endParaRPr lang="fr-FR" dirty="0" smtClean="0"/>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29</a:t>
            </a:fld>
            <a:endParaRPr lang="en-US"/>
          </a:p>
        </p:txBody>
      </p:sp>
    </p:spTree>
    <p:extLst>
      <p:ext uri="{BB962C8B-B14F-4D97-AF65-F5344CB8AC3E}">
        <p14:creationId xmlns:p14="http://schemas.microsoft.com/office/powerpoint/2010/main" val="1678084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solidFill>
                  <a:srgbClr val="2B3441"/>
                </a:solidFill>
                <a:latin typeface="Times New Roman" panose="02020603050405020304" pitchFamily="18" charset="0"/>
                <a:cs typeface="Times New Roman" panose="02020603050405020304" pitchFamily="18" charset="0"/>
              </a:rPr>
              <a:t>Patrimalp is a cross-disciplinary project involving </a:t>
            </a:r>
            <a:r>
              <a:rPr lang="en-US" sz="1200" baseline="0" noProof="0" dirty="0" smtClean="0">
                <a:solidFill>
                  <a:srgbClr val="2B3441"/>
                </a:solidFill>
                <a:latin typeface="Times New Roman" panose="02020603050405020304" pitchFamily="18" charset="0"/>
                <a:cs typeface="Times New Roman" panose="02020603050405020304" pitchFamily="18" charset="0"/>
              </a:rPr>
              <a:t>multiple disciplines such as material sciences, archaeology, and geology represented </a:t>
            </a:r>
            <a:r>
              <a:rPr lang="en-US" sz="1200" noProof="0" dirty="0" smtClean="0">
                <a:solidFill>
                  <a:srgbClr val="2B3441"/>
                </a:solidFill>
                <a:latin typeface="Times New Roman" panose="02020603050405020304" pitchFamily="18" charset="0"/>
                <a:cs typeface="Times New Roman" panose="02020603050405020304" pitchFamily="18" charset="0"/>
              </a:rPr>
              <a:t> by several laboratories and</a:t>
            </a:r>
            <a:r>
              <a:rPr lang="en-US" sz="1200" baseline="0" noProof="0" dirty="0" smtClean="0">
                <a:solidFill>
                  <a:srgbClr val="2B3441"/>
                </a:solidFill>
                <a:latin typeface="Times New Roman" panose="02020603050405020304" pitchFamily="18" charset="0"/>
                <a:cs typeface="Times New Roman" panose="02020603050405020304" pitchFamily="18" charset="0"/>
              </a:rPr>
              <a:t> institutions.</a:t>
            </a:r>
            <a:endParaRPr lang="en-US" sz="1200" noProof="0" dirty="0" smtClean="0">
              <a:solidFill>
                <a:srgbClr val="2B3441"/>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noProof="0" dirty="0" smtClean="0">
              <a:solidFill>
                <a:srgbClr val="2B3441"/>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solidFill>
                  <a:srgbClr val="2B3441"/>
                </a:solidFill>
                <a:latin typeface="Times New Roman" panose="02020603050405020304" pitchFamily="18" charset="0"/>
                <a:cs typeface="Times New Roman" panose="02020603050405020304" pitchFamily="18" charset="0"/>
              </a:rPr>
              <a:t>1&gt;&gt;They aim</a:t>
            </a:r>
            <a:r>
              <a:rPr lang="en-US" sz="1200" baseline="0" noProof="0" dirty="0" smtClean="0">
                <a:solidFill>
                  <a:srgbClr val="2B3441"/>
                </a:solidFill>
                <a:latin typeface="Times New Roman" panose="02020603050405020304" pitchFamily="18" charset="0"/>
                <a:cs typeface="Times New Roman" panose="02020603050405020304" pitchFamily="18" charset="0"/>
              </a:rPr>
              <a:t> for a cross-disciplinary </a:t>
            </a:r>
            <a:r>
              <a:rPr lang="en-US" dirty="0" smtClean="0"/>
              <a:t>study of heritage objects,</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noProof="0" dirty="0" smtClean="0">
                <a:solidFill>
                  <a:srgbClr val="2B3441"/>
                </a:solidFill>
                <a:latin typeface="Times New Roman" panose="02020603050405020304" pitchFamily="18" charset="0"/>
                <a:cs typeface="Times New Roman" panose="02020603050405020304" pitchFamily="18" charset="0"/>
              </a:rPr>
              <a:t>In </a:t>
            </a:r>
            <a:r>
              <a:rPr lang="fr-FR" sz="1200" noProof="0" dirty="0" err="1" smtClean="0">
                <a:solidFill>
                  <a:srgbClr val="2B3441"/>
                </a:solidFill>
                <a:latin typeface="Times New Roman" panose="02020603050405020304" pitchFamily="18" charset="0"/>
                <a:cs typeface="Times New Roman" panose="02020603050405020304" pitchFamily="18" charset="0"/>
              </a:rPr>
              <a:t>which</a:t>
            </a:r>
            <a:r>
              <a:rPr lang="fr-FR" sz="1200" noProof="0" dirty="0" smtClean="0">
                <a:solidFill>
                  <a:srgbClr val="2B3441"/>
                </a:solidFill>
                <a:latin typeface="Times New Roman" panose="02020603050405020304" pitchFamily="18" charset="0"/>
                <a:cs typeface="Times New Roman" panose="02020603050405020304" pitchFamily="18" charset="0"/>
              </a:rPr>
              <a:t> </a:t>
            </a:r>
            <a:r>
              <a:rPr lang="en-US" sz="1200" baseline="0" noProof="0" dirty="0" smtClean="0">
                <a:solidFill>
                  <a:srgbClr val="2B3441"/>
                </a:solidFill>
                <a:latin typeface="Times New Roman" panose="02020603050405020304" pitchFamily="18" charset="0"/>
                <a:cs typeface="Times New Roman" panose="02020603050405020304" pitchFamily="18" charset="0"/>
              </a:rPr>
              <a:t>its is not a </a:t>
            </a:r>
            <a:r>
              <a:rPr lang="en-US" sz="1200" noProof="0" dirty="0" smtClean="0">
                <a:solidFill>
                  <a:srgbClr val="2B3441"/>
                </a:solidFill>
                <a:latin typeface="Times New Roman" panose="02020603050405020304" pitchFamily="18" charset="0"/>
                <a:cs typeface="Times New Roman" panose="02020603050405020304" pitchFamily="18" charset="0"/>
              </a:rPr>
              <a:t>question of aligning</a:t>
            </a:r>
            <a:r>
              <a:rPr lang="en-US" sz="1200" baseline="0" noProof="0" dirty="0" smtClean="0">
                <a:solidFill>
                  <a:srgbClr val="2B3441"/>
                </a:solidFill>
                <a:latin typeface="Times New Roman" panose="02020603050405020304" pitchFamily="18" charset="0"/>
                <a:cs typeface="Times New Roman" panose="02020603050405020304" pitchFamily="18" charset="0"/>
              </a:rPr>
              <a:t> the research results of each discipline, but defining a common understanding that synthesizes new knowledge across the different disciplines.</a:t>
            </a:r>
          </a:p>
          <a:p>
            <a:pPr marL="342900" indent="-342900" eaLnBrk="0" fontAlgn="base" hangingPunct="0">
              <a:spcBef>
                <a:spcPct val="20000"/>
              </a:spcBef>
              <a:spcAft>
                <a:spcPct val="0"/>
              </a:spcAft>
              <a:buClr>
                <a:srgbClr val="75BD25"/>
              </a:buClr>
              <a:buFont typeface="Arial" panose="020B0604020202020204" pitchFamily="34" charset="0"/>
              <a:buChar char="•"/>
            </a:pPr>
            <a:endParaRPr lang="fr-F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noProof="0" dirty="0" smtClean="0">
                <a:solidFill>
                  <a:srgbClr val="2B3441"/>
                </a:solidFill>
                <a:latin typeface="Times New Roman" panose="02020603050405020304" pitchFamily="18" charset="0"/>
                <a:cs typeface="Times New Roman" panose="02020603050405020304" pitchFamily="18" charset="0"/>
              </a:rPr>
              <a:t>3&gt;&gt;And this </a:t>
            </a:r>
            <a:r>
              <a:rPr lang="en-US" sz="1200" noProof="0" dirty="0" smtClean="0">
                <a:solidFill>
                  <a:srgbClr val="2B3441"/>
                </a:solidFill>
                <a:latin typeface="Times New Roman" panose="02020603050405020304" pitchFamily="18" charset="0"/>
                <a:cs typeface="Times New Roman" panose="02020603050405020304" pitchFamily="18" charset="0"/>
              </a:rPr>
              <a:t>necessitates the</a:t>
            </a:r>
            <a:r>
              <a:rPr lang="en-US" sz="1200" baseline="0" noProof="0" dirty="0" smtClean="0">
                <a:solidFill>
                  <a:srgbClr val="2B3441"/>
                </a:solidFill>
                <a:latin typeface="Times New Roman" panose="02020603050405020304" pitchFamily="18" charset="0"/>
                <a:cs typeface="Times New Roman" panose="02020603050405020304" pitchFamily="18" charset="0"/>
              </a:rPr>
              <a:t> practice of interdisciplinarity with the help of computer science.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aseline="0" noProof="0" dirty="0" smtClean="0">
              <a:solidFill>
                <a:srgbClr val="2B3441"/>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solidFill>
                  <a:srgbClr val="2B3441"/>
                </a:solidFill>
                <a:latin typeface="Times New Roman" panose="02020603050405020304" pitchFamily="18" charset="0"/>
                <a:cs typeface="Times New Roman" panose="02020603050405020304" pitchFamily="18" charset="0"/>
              </a:rPr>
              <a:t>4&gt;&gt;So, the ambition</a:t>
            </a:r>
            <a:r>
              <a:rPr lang="en-US" sz="1200" baseline="0" noProof="0" dirty="0" smtClean="0">
                <a:solidFill>
                  <a:srgbClr val="2B3441"/>
                </a:solidFill>
                <a:latin typeface="Times New Roman" panose="02020603050405020304" pitchFamily="18" charset="0"/>
                <a:cs typeface="Times New Roman" panose="02020603050405020304" pitchFamily="18" charset="0"/>
              </a:rPr>
              <a:t> is to develop an integrated and interdisciplinary approach </a:t>
            </a:r>
            <a:r>
              <a:rPr lang="en-US" sz="1200" noProof="0" dirty="0" smtClean="0">
                <a:solidFill>
                  <a:schemeClr val="tx1"/>
                </a:solidFill>
                <a:latin typeface="Source Han Sans SC"/>
                <a:cs typeface="Times New Roman" panose="02020603050405020304" pitchFamily="18" charset="0"/>
              </a:rPr>
              <a:t>centered around a </a:t>
            </a:r>
            <a:r>
              <a:rPr lang="en-US" sz="1200" noProof="0" dirty="0" smtClean="0">
                <a:solidFill>
                  <a:srgbClr val="A64C0E"/>
                </a:solidFill>
                <a:latin typeface="Source Han Sans SC"/>
                <a:cs typeface="Times New Roman" panose="02020603050405020304" pitchFamily="18" charset="0"/>
              </a:rPr>
              <a:t>cross-disciplinary</a:t>
            </a:r>
            <a:r>
              <a:rPr lang="en-US" sz="1200" noProof="0" dirty="0" smtClean="0">
                <a:solidFill>
                  <a:schemeClr val="tx1"/>
                </a:solidFill>
                <a:latin typeface="Source Han Sans SC"/>
                <a:cs typeface="Times New Roman" panose="02020603050405020304" pitchFamily="18" charset="0"/>
              </a:rPr>
              <a:t> entity within a </a:t>
            </a:r>
            <a:r>
              <a:rPr lang="en-US" sz="1200" noProof="0" dirty="0" smtClean="0">
                <a:solidFill>
                  <a:srgbClr val="A64C0E"/>
                </a:solidFill>
                <a:latin typeface="Source Han Sans SC"/>
                <a:cs typeface="Times New Roman" panose="02020603050405020304" pitchFamily="18" charset="0"/>
              </a:rPr>
              <a:t>multidisciplinary</a:t>
            </a:r>
            <a:r>
              <a:rPr lang="en-US" sz="1200" noProof="0" dirty="0" smtClean="0">
                <a:solidFill>
                  <a:schemeClr val="tx1"/>
                </a:solidFill>
                <a:latin typeface="Source Han Sans SC"/>
                <a:cs typeface="Times New Roman" panose="02020603050405020304" pitchFamily="18" charset="0"/>
              </a:rPr>
              <a:t> field.</a:t>
            </a:r>
            <a:endParaRPr lang="en-US" sz="1200" noProof="0" dirty="0" smtClean="0">
              <a:solidFill>
                <a:srgbClr val="2B3441"/>
              </a:solidFill>
              <a:latin typeface="Times New Roman" panose="02020603050405020304" pitchFamily="18" charset="0"/>
              <a:cs typeface="Times New Roman" panose="02020603050405020304" pitchFamily="18" charset="0"/>
            </a:endParaRPr>
          </a:p>
          <a:p>
            <a:endParaRPr lang="en-US" noProof="0" dirty="0" smtClean="0"/>
          </a:p>
          <a:p>
            <a:endParaRPr lang="en-US" noProof="0" dirty="0" smtClean="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a:t>
            </a:fld>
            <a:endParaRPr lang="en-US"/>
          </a:p>
        </p:txBody>
      </p:sp>
    </p:spTree>
    <p:extLst>
      <p:ext uri="{BB962C8B-B14F-4D97-AF65-F5344CB8AC3E}">
        <p14:creationId xmlns:p14="http://schemas.microsoft.com/office/powerpoint/2010/main" val="2510694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smtClean="0"/>
              <a:t>Now to use FORT as a meta-ontology in practice,</a:t>
            </a:r>
            <a:r>
              <a:rPr lang="en-US" baseline="0" noProof="0" dirty="0" smtClean="0"/>
              <a:t> we will design possible employment methods to show where can FORT be positioned within an architecture of ontologies</a:t>
            </a:r>
          </a:p>
          <a:p>
            <a:endParaRPr lang="fr-FR" baseline="0" noProof="0" dirty="0"/>
          </a:p>
          <a:p>
            <a:r>
              <a:rPr lang="fr-FR" baseline="0" noProof="0" dirty="0" err="1" smtClean="0"/>
              <a:t>Examples</a:t>
            </a:r>
            <a:r>
              <a:rPr lang="fr-FR" baseline="0" noProof="0" dirty="0" smtClean="0"/>
              <a:t> of </a:t>
            </a:r>
            <a:r>
              <a:rPr lang="fr-FR" baseline="0" noProof="0" dirty="0" err="1" smtClean="0"/>
              <a:t>core</a:t>
            </a:r>
            <a:r>
              <a:rPr lang="fr-FR" baseline="0" noProof="0" dirty="0" smtClean="0"/>
              <a:t> </a:t>
            </a:r>
            <a:r>
              <a:rPr lang="fr-FR" baseline="0" noProof="0" dirty="0" err="1" smtClean="0"/>
              <a:t>mid</a:t>
            </a:r>
            <a:r>
              <a:rPr lang="fr-FR" baseline="0" noProof="0" dirty="0" smtClean="0"/>
              <a:t>/</a:t>
            </a:r>
            <a:r>
              <a:rPr lang="fr-FR" baseline="0" noProof="0" dirty="0" err="1" smtClean="0"/>
              <a:t>level</a:t>
            </a:r>
            <a:r>
              <a:rPr lang="fr-FR" baseline="0" noProof="0" dirty="0" smtClean="0"/>
              <a:t> layer: CIDOC</a:t>
            </a:r>
          </a:p>
          <a:p>
            <a:r>
              <a:rPr lang="fr-FR" baseline="0" noProof="0" dirty="0" err="1" smtClean="0"/>
              <a:t>Examples</a:t>
            </a:r>
            <a:r>
              <a:rPr lang="fr-FR" baseline="0" noProof="0" dirty="0" smtClean="0"/>
              <a:t> of </a:t>
            </a:r>
            <a:r>
              <a:rPr lang="fr-FR" baseline="0" noProof="0" dirty="0" err="1" smtClean="0"/>
              <a:t>domain</a:t>
            </a:r>
            <a:r>
              <a:rPr lang="fr-FR" baseline="0" noProof="0" dirty="0" smtClean="0"/>
              <a:t> application </a:t>
            </a:r>
            <a:r>
              <a:rPr lang="fr-FR" baseline="0" noProof="0" dirty="0" err="1" smtClean="0"/>
              <a:t>task</a:t>
            </a:r>
            <a:r>
              <a:rPr lang="fr-FR" baseline="0" noProof="0" dirty="0" smtClean="0"/>
              <a:t>: </a:t>
            </a:r>
            <a:r>
              <a:rPr lang="fr-FR" baseline="0" noProof="0" dirty="0" err="1" smtClean="0"/>
              <a:t>archaeology</a:t>
            </a:r>
            <a:r>
              <a:rPr lang="fr-FR" baseline="0" noProof="0" dirty="0" smtClean="0"/>
              <a:t> </a:t>
            </a:r>
            <a:r>
              <a:rPr lang="fr-FR" baseline="0" noProof="0" dirty="0" err="1" smtClean="0"/>
              <a:t>ontology</a:t>
            </a:r>
            <a:endParaRPr lang="fr-FR" baseline="0" noProof="0" dirty="0" smtClean="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30</a:t>
            </a:fld>
            <a:endParaRPr lang="en-US"/>
          </a:p>
        </p:txBody>
      </p:sp>
    </p:spTree>
    <p:extLst>
      <p:ext uri="{BB962C8B-B14F-4D97-AF65-F5344CB8AC3E}">
        <p14:creationId xmlns:p14="http://schemas.microsoft.com/office/powerpoint/2010/main" val="2934072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In</a:t>
            </a:r>
            <a:r>
              <a:rPr lang="fr-FR" baseline="0" dirty="0" smtClean="0"/>
              <a:t> </a:t>
            </a:r>
            <a:r>
              <a:rPr lang="fr-FR" baseline="0" dirty="0" err="1" smtClean="0"/>
              <a:t>step</a:t>
            </a:r>
            <a:r>
              <a:rPr lang="fr-FR" baseline="0" dirty="0" smtClean="0"/>
              <a:t> 1: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aseline="0" dirty="0" err="1" smtClean="0">
                <a:latin typeface="Source Han Sans SC"/>
              </a:rPr>
              <a:t>We</a:t>
            </a:r>
            <a:r>
              <a:rPr lang="fr-FR" sz="1200" baseline="0" dirty="0" smtClean="0">
                <a:latin typeface="Source Han Sans SC"/>
              </a:rPr>
              <a:t> s</a:t>
            </a:r>
            <a:r>
              <a:rPr lang="en-US" sz="1200" dirty="0" err="1" smtClean="0">
                <a:latin typeface="Source Han Sans SC"/>
              </a:rPr>
              <a:t>pecify</a:t>
            </a:r>
            <a:r>
              <a:rPr lang="en-US" sz="1200" dirty="0" smtClean="0">
                <a:latin typeface="Source Han Sans SC"/>
              </a:rPr>
              <a:t> (conceptually) and formalize (logically) the relations of FORT using</a:t>
            </a:r>
            <a:r>
              <a:rPr lang="en-US" sz="1200" baseline="0" dirty="0" smtClean="0">
                <a:latin typeface="Source Han Sans SC"/>
              </a:rPr>
              <a:t> the expressive FOL </a:t>
            </a:r>
            <a:r>
              <a:rPr lang="en-US" sz="1200" dirty="0" smtClean="0">
                <a:latin typeface="Source Han Sans SC"/>
              </a:rPr>
              <a:t>that is adequate for the formalization of foundational theories:</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err="1" smtClean="0">
                <a:latin typeface="Source Han Sans SC"/>
              </a:rPr>
              <a:t>Yielding</a:t>
            </a:r>
            <a:r>
              <a:rPr lang="fr-FR" sz="1200" dirty="0" smtClean="0">
                <a:latin typeface="Source Han Sans SC"/>
              </a:rPr>
              <a:t> in a </a:t>
            </a:r>
            <a:r>
              <a:rPr lang="en-US" sz="1200" dirty="0" smtClean="0">
                <a:solidFill>
                  <a:srgbClr val="A64C0E"/>
                </a:solidFill>
                <a:latin typeface="Source Han Sans SC"/>
              </a:rPr>
              <a:t>a first-order logic (FOL) formalization of the FORT reference ontology</a:t>
            </a:r>
            <a:r>
              <a:rPr lang="en-US" sz="1200" dirty="0" smtClean="0">
                <a:latin typeface="Source Han Sans SC"/>
              </a:rPr>
              <a:t>.</a:t>
            </a:r>
            <a:endParaRPr lang="en-US" sz="1200" b="1" dirty="0" smtClean="0">
              <a:latin typeface="Source Han Sans SC"/>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31</a:t>
            </a:fld>
            <a:endParaRPr lang="en-US"/>
          </a:p>
        </p:txBody>
      </p:sp>
    </p:spTree>
    <p:extLst>
      <p:ext uri="{BB962C8B-B14F-4D97-AF65-F5344CB8AC3E}">
        <p14:creationId xmlns:p14="http://schemas.microsoft.com/office/powerpoint/2010/main" val="2763313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FORT </a:t>
            </a:r>
            <a:r>
              <a:rPr lang="fr-FR" dirty="0" err="1" smtClean="0"/>
              <a:t>is</a:t>
            </a:r>
            <a:r>
              <a:rPr lang="fr-FR" dirty="0" smtClean="0"/>
              <a:t> a </a:t>
            </a:r>
            <a:r>
              <a:rPr lang="fr-FR" dirty="0" err="1" smtClean="0"/>
              <a:t>macrotheory</a:t>
            </a:r>
            <a:r>
              <a:rPr lang="fr-FR" dirty="0" smtClean="0"/>
              <a:t> </a:t>
            </a:r>
            <a:r>
              <a:rPr lang="fr-FR" dirty="0" err="1" smtClean="0"/>
              <a:t>consisting</a:t>
            </a:r>
            <a:r>
              <a:rPr lang="fr-FR" dirty="0" smtClean="0"/>
              <a:t> of </a:t>
            </a:r>
            <a:r>
              <a:rPr lang="fr-FR" dirty="0" err="1" smtClean="0"/>
              <a:t>several</a:t>
            </a:r>
            <a:r>
              <a:rPr lang="fr-FR" baseline="0" dirty="0" smtClean="0"/>
              <a:t> </a:t>
            </a:r>
            <a:r>
              <a:rPr lang="fr-FR" baseline="0" dirty="0" err="1" smtClean="0"/>
              <a:t>microtheories</a:t>
            </a:r>
            <a:r>
              <a:rPr lang="fr-FR" baseline="0" dirty="0" smtClean="0"/>
              <a:t>. And </a:t>
            </a:r>
            <a:r>
              <a:rPr lang="fr-FR" baseline="0" dirty="0" err="1" smtClean="0"/>
              <a:t>each</a:t>
            </a:r>
            <a:r>
              <a:rPr lang="fr-FR" baseline="0" dirty="0" smtClean="0"/>
              <a:t> </a:t>
            </a:r>
            <a:r>
              <a:rPr lang="fr-FR" baseline="0" dirty="0" err="1" smtClean="0"/>
              <a:t>microtheory</a:t>
            </a:r>
            <a:r>
              <a:rPr lang="fr-FR" baseline="0" dirty="0" smtClean="0"/>
              <a:t> </a:t>
            </a:r>
            <a:r>
              <a:rPr lang="fr-FR" baseline="0" dirty="0" err="1" smtClean="0"/>
              <a:t>addresses</a:t>
            </a:r>
            <a:r>
              <a:rPr lang="fr-FR" baseline="0" dirty="0" smtClean="0"/>
              <a:t> a relation.</a:t>
            </a:r>
          </a:p>
          <a:p>
            <a:r>
              <a:rPr lang="fr-FR" baseline="0" dirty="0" smtClean="0"/>
              <a:t>In FORT, </a:t>
            </a:r>
            <a:r>
              <a:rPr lang="fr-FR" baseline="0" dirty="0" err="1" smtClean="0"/>
              <a:t>we</a:t>
            </a:r>
            <a:r>
              <a:rPr lang="fr-FR" baseline="0" dirty="0" smtClean="0"/>
              <a:t> </a:t>
            </a:r>
            <a:r>
              <a:rPr lang="fr-FR" baseline="0" dirty="0" err="1" smtClean="0"/>
              <a:t>consider</a:t>
            </a:r>
            <a:r>
              <a:rPr lang="fr-FR" baseline="0" dirty="0" smtClean="0"/>
              <a:t> the </a:t>
            </a:r>
            <a:r>
              <a:rPr lang="fr-FR" baseline="0" dirty="0" err="1" smtClean="0"/>
              <a:t>following</a:t>
            </a:r>
            <a:r>
              <a:rPr lang="fr-FR" baseline="0" dirty="0" smtClean="0"/>
              <a:t> </a:t>
            </a:r>
            <a:r>
              <a:rPr lang="fr-FR" baseline="0" dirty="0" err="1" smtClean="0"/>
              <a:t>strcutural</a:t>
            </a:r>
            <a:r>
              <a:rPr lang="fr-FR" baseline="0" dirty="0" smtClean="0"/>
              <a:t> and spatial relations (</a:t>
            </a:r>
            <a:r>
              <a:rPr lang="fr-FR" baseline="0" dirty="0" err="1" smtClean="0"/>
              <a:t>represented</a:t>
            </a:r>
            <a:r>
              <a:rPr lang="fr-FR" baseline="0" dirty="0" smtClean="0"/>
              <a:t> by the black </a:t>
            </a:r>
            <a:r>
              <a:rPr lang="fr-FR" baseline="0" dirty="0" err="1" smtClean="0"/>
              <a:t>nodes</a:t>
            </a:r>
            <a:r>
              <a:rPr lang="fr-FR" baseline="0" dirty="0" smtClean="0"/>
              <a:t>).</a:t>
            </a:r>
          </a:p>
          <a:p>
            <a:endParaRPr lang="fr-FR" baseline="0" dirty="0" smtClean="0"/>
          </a:p>
          <a:p>
            <a:r>
              <a:rPr lang="fr-FR" baseline="0" dirty="0" smtClean="0"/>
              <a:t>&gt;&gt;&gt;1 First: </a:t>
            </a:r>
            <a:r>
              <a:rPr lang="fr-FR" baseline="0" dirty="0" err="1" smtClean="0"/>
              <a:t>Entity</a:t>
            </a:r>
            <a:r>
              <a:rPr lang="fr-FR" baseline="0" dirty="0" smtClean="0"/>
              <a:t> Location </a:t>
            </a:r>
            <a:r>
              <a:rPr lang="fr-FR" baseline="0" dirty="0" err="1" smtClean="0"/>
              <a:t>using</a:t>
            </a:r>
            <a:r>
              <a:rPr lang="fr-FR" baseline="0" dirty="0" smtClean="0"/>
              <a:t> the primitive EL to </a:t>
            </a:r>
            <a:r>
              <a:rPr lang="fr-FR" baseline="0" dirty="0" err="1" smtClean="0"/>
              <a:t>describe</a:t>
            </a:r>
            <a:r>
              <a:rPr lang="fr-FR" baseline="0" dirty="0" smtClean="0"/>
              <a:t> the relations </a:t>
            </a:r>
            <a:r>
              <a:rPr lang="fr-FR" baseline="0" dirty="0" err="1" smtClean="0"/>
              <a:t>between</a:t>
            </a:r>
            <a:r>
              <a:rPr lang="fr-FR" baseline="0" dirty="0" smtClean="0"/>
              <a:t> an </a:t>
            </a:r>
            <a:r>
              <a:rPr lang="fr-FR" baseline="0" dirty="0" err="1" smtClean="0"/>
              <a:t>entity</a:t>
            </a:r>
            <a:r>
              <a:rPr lang="fr-FR" baseline="0" dirty="0" smtClean="0"/>
              <a:t> x and </a:t>
            </a:r>
            <a:r>
              <a:rPr lang="fr-FR" baseline="0" dirty="0" err="1" smtClean="0"/>
              <a:t>another</a:t>
            </a:r>
            <a:r>
              <a:rPr lang="fr-FR" baseline="0" dirty="0" smtClean="0"/>
              <a:t> </a:t>
            </a:r>
            <a:r>
              <a:rPr lang="fr-FR" baseline="0" dirty="0" err="1" smtClean="0"/>
              <a:t>entity</a:t>
            </a:r>
            <a:r>
              <a:rPr lang="fr-FR" baseline="0" dirty="0" smtClean="0"/>
              <a:t> y on </a:t>
            </a:r>
            <a:r>
              <a:rPr lang="fr-FR" baseline="0" dirty="0" err="1" smtClean="0"/>
              <a:t>which</a:t>
            </a:r>
            <a:r>
              <a:rPr lang="fr-FR" baseline="0" dirty="0" smtClean="0"/>
              <a:t> x </a:t>
            </a:r>
            <a:r>
              <a:rPr lang="fr-FR" baseline="0" dirty="0" err="1" smtClean="0"/>
              <a:t>is</a:t>
            </a:r>
            <a:r>
              <a:rPr lang="fr-FR" baseline="0" dirty="0" smtClean="0"/>
              <a:t> </a:t>
            </a:r>
            <a:r>
              <a:rPr lang="fr-FR" baseline="0" dirty="0" err="1" smtClean="0"/>
              <a:t>located</a:t>
            </a:r>
            <a:r>
              <a:rPr lang="fr-FR" baseline="0" dirty="0" smtClean="0"/>
              <a:t>.</a:t>
            </a:r>
          </a:p>
          <a:p>
            <a:endParaRPr lang="fr-FR" baseline="0" dirty="0" smtClean="0"/>
          </a:p>
          <a:p>
            <a:r>
              <a:rPr lang="fr-FR" baseline="0" dirty="0" smtClean="0"/>
              <a:t>&gt;&gt;&gt;2 Second </a:t>
            </a:r>
            <a:r>
              <a:rPr lang="fr-FR" baseline="0" dirty="0" err="1" smtClean="0"/>
              <a:t>is</a:t>
            </a:r>
            <a:r>
              <a:rPr lang="fr-FR" baseline="0" dirty="0" smtClean="0"/>
              <a:t> </a:t>
            </a:r>
            <a:r>
              <a:rPr lang="fr-FR" baseline="0" dirty="0" err="1" smtClean="0"/>
              <a:t>Varzi’s</a:t>
            </a:r>
            <a:r>
              <a:rPr lang="fr-FR" baseline="0" dirty="0" smtClean="0"/>
              <a:t> Location </a:t>
            </a:r>
            <a:r>
              <a:rPr lang="fr-FR" baseline="0" dirty="0" err="1" smtClean="0"/>
              <a:t>theory</a:t>
            </a:r>
            <a:r>
              <a:rPr lang="fr-FR" baseline="0" dirty="0" smtClean="0"/>
              <a:t> </a:t>
            </a:r>
            <a:r>
              <a:rPr lang="fr-FR" baseline="0" dirty="0" err="1" smtClean="0"/>
              <a:t>which</a:t>
            </a:r>
            <a:r>
              <a:rPr lang="fr-FR" baseline="0" dirty="0" smtClean="0"/>
              <a:t> </a:t>
            </a:r>
            <a:r>
              <a:rPr lang="fr-FR" baseline="0" dirty="0" err="1" smtClean="0"/>
              <a:t>we</a:t>
            </a:r>
            <a:r>
              <a:rPr lang="fr-FR" baseline="0" dirty="0" smtClean="0"/>
              <a:t> import and </a:t>
            </a:r>
            <a:r>
              <a:rPr lang="fr-FR" baseline="0" dirty="0" err="1" smtClean="0"/>
              <a:t>reuse</a:t>
            </a:r>
            <a:r>
              <a:rPr lang="fr-FR" baseline="0" dirty="0" smtClean="0"/>
              <a:t> in FORT. It uses the primitive L to </a:t>
            </a:r>
            <a:r>
              <a:rPr lang="fr-FR" baseline="0" dirty="0" err="1" smtClean="0"/>
              <a:t>describe</a:t>
            </a:r>
            <a:r>
              <a:rPr lang="fr-FR" baseline="0" dirty="0" smtClean="0"/>
              <a:t> </a:t>
            </a:r>
          </a:p>
          <a:p>
            <a:endParaRPr lang="fr-FR" baseline="0" dirty="0" smtClean="0"/>
          </a:p>
          <a:p>
            <a:r>
              <a:rPr lang="fr-FR" baseline="0" dirty="0" smtClean="0"/>
              <a:t>&gt;&gt;&gt;3 </a:t>
            </a:r>
            <a:r>
              <a:rPr lang="fr-FR" baseline="0" dirty="0" err="1" smtClean="0"/>
              <a:t>Also</a:t>
            </a:r>
            <a:r>
              <a:rPr lang="fr-FR" baseline="0" dirty="0" smtClean="0"/>
              <a:t>, for the </a:t>
            </a:r>
            <a:r>
              <a:rPr lang="fr-FR" baseline="0" dirty="0" err="1" smtClean="0"/>
              <a:t>parthood</a:t>
            </a:r>
            <a:r>
              <a:rPr lang="fr-FR" baseline="0" dirty="0" smtClean="0"/>
              <a:t> relation, </a:t>
            </a:r>
            <a:r>
              <a:rPr lang="fr-FR" baseline="0" dirty="0" err="1" smtClean="0"/>
              <a:t>we</a:t>
            </a:r>
            <a:r>
              <a:rPr lang="fr-FR" baseline="0" dirty="0" smtClean="0"/>
              <a:t> import </a:t>
            </a:r>
            <a:r>
              <a:rPr lang="fr-FR" baseline="0" dirty="0" err="1" smtClean="0"/>
              <a:t>classical</a:t>
            </a:r>
            <a:r>
              <a:rPr lang="fr-FR" baseline="0" dirty="0" smtClean="0"/>
              <a:t> </a:t>
            </a:r>
            <a:r>
              <a:rPr lang="fr-FR" baseline="0" dirty="0" err="1" smtClean="0"/>
              <a:t>extensional</a:t>
            </a:r>
            <a:r>
              <a:rPr lang="fr-FR" baseline="0" dirty="0" smtClean="0"/>
              <a:t> </a:t>
            </a:r>
            <a:r>
              <a:rPr lang="fr-FR" baseline="0" dirty="0" err="1" smtClean="0"/>
              <a:t>mereology</a:t>
            </a:r>
            <a:r>
              <a:rPr lang="fr-FR" baseline="0" dirty="0" smtClean="0"/>
              <a:t> CEM as the </a:t>
            </a:r>
            <a:r>
              <a:rPr lang="fr-FR" baseline="0" dirty="0" err="1" smtClean="0"/>
              <a:t>theory</a:t>
            </a:r>
            <a:r>
              <a:rPr lang="fr-FR" baseline="0" dirty="0" smtClean="0"/>
              <a:t> of </a:t>
            </a:r>
            <a:r>
              <a:rPr lang="fr-FR" baseline="0" dirty="0" err="1" smtClean="0"/>
              <a:t>parthood</a:t>
            </a:r>
            <a:r>
              <a:rPr lang="fr-FR" baseline="0" dirty="0" smtClean="0"/>
              <a:t> in FORT, </a:t>
            </a:r>
            <a:r>
              <a:rPr lang="fr-FR" baseline="0" dirty="0" err="1" smtClean="0"/>
              <a:t>using</a:t>
            </a:r>
            <a:r>
              <a:rPr lang="fr-FR" baseline="0" dirty="0" smtClean="0"/>
              <a:t> the primitive P, </a:t>
            </a:r>
            <a:r>
              <a:rPr lang="fr-FR" baseline="0" dirty="0" err="1" smtClean="0"/>
              <a:t>denoting</a:t>
            </a:r>
            <a:r>
              <a:rPr lang="fr-FR" baseline="0" dirty="0" smtClean="0"/>
              <a:t> x </a:t>
            </a:r>
            <a:r>
              <a:rPr lang="fr-FR" baseline="0" dirty="0" err="1" smtClean="0"/>
              <a:t>is</a:t>
            </a:r>
            <a:r>
              <a:rPr lang="fr-FR" baseline="0" dirty="0" smtClean="0"/>
              <a:t> part of y.</a:t>
            </a:r>
          </a:p>
          <a:p>
            <a:endParaRPr lang="fr-FR" baseline="0" dirty="0" smtClean="0"/>
          </a:p>
          <a:p>
            <a:r>
              <a:rPr lang="fr-FR" baseline="0" dirty="0" smtClean="0"/>
              <a:t>&gt;&gt;&gt;4 as </a:t>
            </a:r>
            <a:r>
              <a:rPr lang="fr-FR" baseline="0" dirty="0" err="1" smtClean="0"/>
              <a:t>such</a:t>
            </a:r>
            <a:r>
              <a:rPr lang="fr-FR" baseline="0" dirty="0" smtClean="0"/>
              <a:t> </a:t>
            </a:r>
            <a:r>
              <a:rPr lang="fr-FR" baseline="0" dirty="0" err="1" smtClean="0"/>
              <a:t>we</a:t>
            </a:r>
            <a:r>
              <a:rPr lang="fr-FR" baseline="0" dirty="0" smtClean="0"/>
              <a:t> </a:t>
            </a:r>
            <a:r>
              <a:rPr lang="fr-FR" baseline="0" dirty="0" err="1" smtClean="0"/>
              <a:t>also</a:t>
            </a:r>
            <a:r>
              <a:rPr lang="fr-FR" baseline="0" dirty="0" smtClean="0"/>
              <a:t> </a:t>
            </a:r>
            <a:r>
              <a:rPr lang="fr-FR" baseline="0" dirty="0" err="1" smtClean="0"/>
              <a:t>consider</a:t>
            </a:r>
            <a:r>
              <a:rPr lang="fr-FR" baseline="0" dirty="0" smtClean="0"/>
              <a:t> the </a:t>
            </a:r>
            <a:r>
              <a:rPr lang="fr-FR" baseline="0" dirty="0" err="1" smtClean="0"/>
              <a:t>connection</a:t>
            </a:r>
            <a:r>
              <a:rPr lang="fr-FR" baseline="0" dirty="0" smtClean="0"/>
              <a:t> relation in </a:t>
            </a:r>
            <a:r>
              <a:rPr lang="fr-FR" baseline="0" dirty="0" err="1" smtClean="0"/>
              <a:t>order</a:t>
            </a:r>
            <a:r>
              <a:rPr lang="fr-FR" baseline="0" dirty="0" smtClean="0"/>
              <a:t> to </a:t>
            </a:r>
            <a:r>
              <a:rPr lang="fr-FR" baseline="0" dirty="0" err="1" smtClean="0"/>
              <a:t>account</a:t>
            </a:r>
            <a:r>
              <a:rPr lang="fr-FR" baseline="0" dirty="0" smtClean="0"/>
              <a:t> for </a:t>
            </a:r>
            <a:r>
              <a:rPr lang="fr-FR" baseline="0" dirty="0" err="1" smtClean="0"/>
              <a:t>mereotopological</a:t>
            </a:r>
            <a:r>
              <a:rPr lang="fr-FR" baseline="0" dirty="0" smtClean="0"/>
              <a:t> </a:t>
            </a:r>
            <a:r>
              <a:rPr lang="fr-FR" baseline="0" dirty="0" err="1" smtClean="0"/>
              <a:t>reasoning</a:t>
            </a:r>
            <a:r>
              <a:rPr lang="fr-FR" baseline="0" dirty="0" smtClean="0"/>
              <a:t> over </a:t>
            </a:r>
            <a:r>
              <a:rPr lang="fr-FR" baseline="0" dirty="0" err="1" smtClean="0"/>
              <a:t>entties</a:t>
            </a:r>
            <a:r>
              <a:rPr lang="fr-FR" baseline="0" dirty="0" smtClean="0"/>
              <a:t> x and y. This </a:t>
            </a:r>
            <a:r>
              <a:rPr lang="fr-FR" baseline="0" dirty="0" err="1" smtClean="0"/>
              <a:t>is</a:t>
            </a:r>
            <a:r>
              <a:rPr lang="fr-FR" baseline="0" dirty="0" smtClean="0"/>
              <a:t> by </a:t>
            </a:r>
            <a:r>
              <a:rPr lang="fr-FR" baseline="0" dirty="0" err="1" smtClean="0"/>
              <a:t>importing</a:t>
            </a:r>
            <a:r>
              <a:rPr lang="fr-FR" baseline="0" dirty="0" smtClean="0"/>
              <a:t> the </a:t>
            </a:r>
            <a:r>
              <a:rPr lang="fr-FR" baseline="0" dirty="0" err="1" smtClean="0"/>
              <a:t>topology</a:t>
            </a:r>
            <a:r>
              <a:rPr lang="fr-FR" baseline="0" dirty="0" smtClean="0"/>
              <a:t> as the </a:t>
            </a:r>
            <a:r>
              <a:rPr lang="fr-FR" baseline="0" dirty="0" err="1" smtClean="0"/>
              <a:t>theory</a:t>
            </a:r>
            <a:r>
              <a:rPr lang="fr-FR" baseline="0" dirty="0" smtClean="0"/>
              <a:t> of </a:t>
            </a:r>
            <a:r>
              <a:rPr lang="fr-FR" baseline="0" dirty="0" err="1" smtClean="0"/>
              <a:t>connection</a:t>
            </a:r>
            <a:r>
              <a:rPr lang="fr-FR" baseline="0" dirty="0" smtClean="0"/>
              <a:t> </a:t>
            </a:r>
            <a:r>
              <a:rPr lang="fr-FR" baseline="0" dirty="0" err="1" smtClean="0"/>
              <a:t>using</a:t>
            </a:r>
            <a:r>
              <a:rPr lang="fr-FR" baseline="0" dirty="0" smtClean="0"/>
              <a:t> the primitive C(</a:t>
            </a:r>
            <a:r>
              <a:rPr lang="fr-FR" baseline="0" dirty="0" err="1" smtClean="0"/>
              <a:t>x,y</a:t>
            </a:r>
            <a:r>
              <a:rPr lang="fr-FR" baseline="0" dirty="0" smtClean="0"/>
              <a:t>). And </a:t>
            </a:r>
            <a:r>
              <a:rPr lang="fr-FR" baseline="0" dirty="0" err="1" smtClean="0"/>
              <a:t>adding</a:t>
            </a:r>
            <a:r>
              <a:rPr lang="fr-FR" baseline="0" dirty="0" smtClean="0"/>
              <a:t> the </a:t>
            </a:r>
            <a:r>
              <a:rPr lang="fr-FR" baseline="0" dirty="0" err="1" smtClean="0"/>
              <a:t>extensionality</a:t>
            </a:r>
            <a:r>
              <a:rPr lang="fr-FR" baseline="0" dirty="0" smtClean="0"/>
              <a:t> </a:t>
            </a:r>
            <a:r>
              <a:rPr lang="fr-FR" baseline="0" dirty="0" err="1" smtClean="0"/>
              <a:t>aioms</a:t>
            </a:r>
            <a:r>
              <a:rPr lang="fr-FR" baseline="0" dirty="0" smtClean="0"/>
              <a:t> </a:t>
            </a:r>
            <a:r>
              <a:rPr lang="fr-FR" baseline="0" dirty="0" err="1" smtClean="0"/>
              <a:t>which</a:t>
            </a:r>
            <a:r>
              <a:rPr lang="fr-FR" baseline="0" dirty="0" smtClean="0"/>
              <a:t> links P and C </a:t>
            </a:r>
            <a:r>
              <a:rPr lang="fr-FR" baseline="0" dirty="0" err="1" smtClean="0"/>
              <a:t>together</a:t>
            </a:r>
            <a:r>
              <a:rPr lang="fr-FR" baseline="0" dirty="0" smtClean="0"/>
              <a:t> to </a:t>
            </a:r>
            <a:r>
              <a:rPr lang="fr-FR" baseline="0" dirty="0" err="1" smtClean="0"/>
              <a:t>form</a:t>
            </a:r>
            <a:r>
              <a:rPr lang="fr-FR" baseline="0" dirty="0" smtClean="0"/>
              <a:t> Ground </a:t>
            </a:r>
            <a:r>
              <a:rPr lang="fr-FR" baseline="0" dirty="0" err="1" smtClean="0"/>
              <a:t>mereotopology</a:t>
            </a:r>
            <a:r>
              <a:rPr lang="fr-FR" baseline="0" dirty="0" smtClean="0"/>
              <a:t> MT.</a:t>
            </a:r>
          </a:p>
          <a:p>
            <a:endParaRPr lang="fr-FR" baseline="0" dirty="0" smtClean="0"/>
          </a:p>
          <a:p>
            <a:r>
              <a:rPr lang="fr-FR" baseline="0" dirty="0" smtClean="0"/>
              <a:t>&gt;&gt;&gt;5 As a </a:t>
            </a:r>
            <a:r>
              <a:rPr lang="fr-FR" baseline="0" dirty="0" err="1" smtClean="0"/>
              <a:t>fourth</a:t>
            </a:r>
            <a:r>
              <a:rPr lang="fr-FR" baseline="0" dirty="0" smtClean="0"/>
              <a:t> relation, </a:t>
            </a:r>
            <a:r>
              <a:rPr lang="fr-FR" baseline="0" dirty="0" err="1" smtClean="0"/>
              <a:t>we</a:t>
            </a:r>
            <a:r>
              <a:rPr lang="fr-FR" baseline="0" dirty="0" smtClean="0"/>
              <a:t> </a:t>
            </a:r>
            <a:r>
              <a:rPr lang="fr-FR" baseline="0" dirty="0" err="1" smtClean="0"/>
              <a:t>consider</a:t>
            </a:r>
            <a:r>
              <a:rPr lang="fr-FR" baseline="0" dirty="0" smtClean="0"/>
              <a:t> </a:t>
            </a:r>
            <a:r>
              <a:rPr lang="fr-FR" baseline="0" dirty="0" err="1" smtClean="0"/>
              <a:t>dependence</a:t>
            </a:r>
            <a:r>
              <a:rPr lang="fr-FR" baseline="0" dirty="0" smtClean="0"/>
              <a:t> and use </a:t>
            </a:r>
            <a:r>
              <a:rPr lang="fr-FR" baseline="0" dirty="0" err="1" smtClean="0"/>
              <a:t>two</a:t>
            </a:r>
            <a:r>
              <a:rPr lang="fr-FR" baseline="0" dirty="0" smtClean="0"/>
              <a:t> types of </a:t>
            </a:r>
            <a:r>
              <a:rPr lang="fr-FR" baseline="0" dirty="0" err="1" smtClean="0"/>
              <a:t>dependence</a:t>
            </a:r>
            <a:r>
              <a:rPr lang="fr-FR" baseline="0" dirty="0" smtClean="0"/>
              <a:t> SED and GED, </a:t>
            </a:r>
            <a:r>
              <a:rPr lang="fr-FR" baseline="0" dirty="0" err="1" smtClean="0"/>
              <a:t>resebling</a:t>
            </a:r>
            <a:r>
              <a:rPr lang="fr-FR" baseline="0" dirty="0" smtClean="0"/>
              <a:t> x </a:t>
            </a:r>
            <a:r>
              <a:rPr lang="fr-FR" baseline="0" dirty="0" err="1" smtClean="0"/>
              <a:t>is</a:t>
            </a:r>
            <a:r>
              <a:rPr lang="fr-FR" baseline="0" dirty="0" smtClean="0"/>
              <a:t> SED on y or x </a:t>
            </a:r>
            <a:r>
              <a:rPr lang="fr-FR" baseline="0" dirty="0" err="1" smtClean="0"/>
              <a:t>is</a:t>
            </a:r>
            <a:r>
              <a:rPr lang="fr-FR" baseline="0" dirty="0" smtClean="0"/>
              <a:t> GED on y</a:t>
            </a:r>
          </a:p>
          <a:p>
            <a:endParaRPr lang="fr-FR" baseline="0" dirty="0" smtClean="0"/>
          </a:p>
          <a:p>
            <a:r>
              <a:rPr lang="fr-FR" baseline="0" dirty="0" smtClean="0"/>
              <a:t>&gt;&gt;&gt;6 </a:t>
            </a:r>
            <a:r>
              <a:rPr lang="fr-FR" baseline="0" dirty="0" err="1" smtClean="0"/>
              <a:t>based</a:t>
            </a:r>
            <a:r>
              <a:rPr lang="fr-FR" baseline="0" dirty="0" smtClean="0"/>
              <a:t> on </a:t>
            </a:r>
            <a:r>
              <a:rPr lang="fr-FR" baseline="0" dirty="0" err="1" smtClean="0"/>
              <a:t>parthood</a:t>
            </a:r>
            <a:r>
              <a:rPr lang="fr-FR" baseline="0" dirty="0" smtClean="0"/>
              <a:t> and </a:t>
            </a:r>
            <a:r>
              <a:rPr lang="fr-FR" baseline="0" dirty="0" err="1" smtClean="0"/>
              <a:t>dependence</a:t>
            </a:r>
            <a:r>
              <a:rPr lang="fr-FR" baseline="0" dirty="0" smtClean="0"/>
              <a:t> </a:t>
            </a:r>
            <a:r>
              <a:rPr lang="fr-FR" baseline="0" dirty="0" err="1" smtClean="0"/>
              <a:t>we</a:t>
            </a:r>
            <a:r>
              <a:rPr lang="fr-FR" baseline="0" dirty="0" smtClean="0"/>
              <a:t> are able to </a:t>
            </a:r>
            <a:r>
              <a:rPr lang="fr-FR" baseline="0" dirty="0" err="1" smtClean="0"/>
              <a:t>specialize</a:t>
            </a:r>
            <a:r>
              <a:rPr lang="fr-FR" baseline="0" dirty="0" smtClean="0"/>
              <a:t> types of </a:t>
            </a:r>
            <a:r>
              <a:rPr lang="fr-FR" baseline="0" dirty="0" err="1" smtClean="0"/>
              <a:t>parthood</a:t>
            </a:r>
            <a:r>
              <a:rPr lang="fr-FR" baseline="0" dirty="0" smtClean="0"/>
              <a:t> in </a:t>
            </a:r>
            <a:r>
              <a:rPr lang="fr-FR" baseline="0" dirty="0" err="1" smtClean="0"/>
              <a:t>which</a:t>
            </a:r>
            <a:r>
              <a:rPr lang="fr-FR" baseline="0" dirty="0" smtClean="0"/>
              <a:t> the </a:t>
            </a:r>
            <a:r>
              <a:rPr lang="fr-FR" baseline="0" dirty="0" err="1" smtClean="0"/>
              <a:t>whole</a:t>
            </a:r>
            <a:r>
              <a:rPr lang="fr-FR" baseline="0" dirty="0" smtClean="0"/>
              <a:t> in </a:t>
            </a:r>
            <a:r>
              <a:rPr lang="fr-FR" baseline="0" dirty="0" err="1" smtClean="0"/>
              <a:t>specifically</a:t>
            </a:r>
            <a:r>
              <a:rPr lang="fr-FR" baseline="0" dirty="0" smtClean="0"/>
              <a:t> or </a:t>
            </a:r>
            <a:r>
              <a:rPr lang="fr-FR" baseline="0" dirty="0" err="1" smtClean="0"/>
              <a:t>generically</a:t>
            </a:r>
            <a:r>
              <a:rPr lang="fr-FR" baseline="0" dirty="0" smtClean="0"/>
              <a:t> </a:t>
            </a:r>
            <a:r>
              <a:rPr lang="fr-FR" baseline="0" dirty="0" err="1" smtClean="0"/>
              <a:t>existentially</a:t>
            </a:r>
            <a:r>
              <a:rPr lang="fr-FR" baseline="0" dirty="0" smtClean="0"/>
              <a:t> </a:t>
            </a:r>
            <a:r>
              <a:rPr lang="fr-FR" baseline="0" dirty="0" err="1" smtClean="0"/>
              <a:t>dependent</a:t>
            </a:r>
            <a:r>
              <a:rPr lang="fr-FR" baseline="0" dirty="0" smtClean="0"/>
              <a:t> on y, </a:t>
            </a:r>
            <a:r>
              <a:rPr lang="fr-FR" baseline="0" dirty="0" err="1" smtClean="0"/>
              <a:t>yielding</a:t>
            </a:r>
            <a:r>
              <a:rPr lang="fr-FR" baseline="0" dirty="0" smtClean="0"/>
              <a:t> in </a:t>
            </a:r>
            <a:r>
              <a:rPr lang="fr-FR" baseline="0" dirty="0" err="1" smtClean="0"/>
              <a:t>two</a:t>
            </a:r>
            <a:r>
              <a:rPr lang="fr-FR" baseline="0" dirty="0" smtClean="0"/>
              <a:t> </a:t>
            </a:r>
            <a:r>
              <a:rPr lang="fr-FR" baseline="0" dirty="0" err="1" smtClean="0"/>
              <a:t>subtypes</a:t>
            </a:r>
            <a:r>
              <a:rPr lang="fr-FR" baseline="0" dirty="0" smtClean="0"/>
              <a:t> of </a:t>
            </a:r>
            <a:r>
              <a:rPr lang="fr-FR" baseline="0" dirty="0" err="1" smtClean="0"/>
              <a:t>parthood</a:t>
            </a:r>
            <a:r>
              <a:rPr lang="fr-FR" baseline="0" dirty="0" smtClean="0"/>
              <a:t>.</a:t>
            </a:r>
          </a:p>
          <a:p>
            <a:endParaRPr lang="fr-FR" baseline="0" dirty="0" smtClean="0"/>
          </a:p>
          <a:p>
            <a:r>
              <a:rPr lang="fr-FR" baseline="0" dirty="0" smtClean="0"/>
              <a:t>&gt;&gt;&gt;7 for the constitution relation, </a:t>
            </a:r>
            <a:r>
              <a:rPr lang="fr-FR" baseline="0" dirty="0" err="1" smtClean="0"/>
              <a:t>we</a:t>
            </a:r>
            <a:r>
              <a:rPr lang="fr-FR" baseline="0" dirty="0" smtClean="0"/>
              <a:t> </a:t>
            </a:r>
            <a:r>
              <a:rPr lang="fr-FR" baseline="0" dirty="0" err="1" smtClean="0"/>
              <a:t>axiomatize</a:t>
            </a:r>
            <a:r>
              <a:rPr lang="fr-FR" baseline="0" dirty="0" smtClean="0"/>
              <a:t> </a:t>
            </a:r>
            <a:r>
              <a:rPr lang="fr-FR" baseline="0" dirty="0" err="1" smtClean="0"/>
              <a:t>it</a:t>
            </a:r>
            <a:r>
              <a:rPr lang="fr-FR" baseline="0" dirty="0" smtClean="0"/>
              <a:t> as a </a:t>
            </a:r>
            <a:r>
              <a:rPr lang="fr-FR" baseline="0" dirty="0" err="1" smtClean="0"/>
              <a:t>primtive</a:t>
            </a:r>
            <a:r>
              <a:rPr lang="fr-FR" baseline="0" dirty="0" smtClean="0"/>
              <a:t> relation </a:t>
            </a:r>
            <a:r>
              <a:rPr lang="fr-FR" baseline="0" dirty="0" err="1" smtClean="0"/>
              <a:t>that</a:t>
            </a:r>
            <a:r>
              <a:rPr lang="fr-FR" baseline="0" dirty="0" smtClean="0"/>
              <a:t> </a:t>
            </a:r>
            <a:r>
              <a:rPr lang="fr-FR" baseline="0" dirty="0" err="1" smtClean="0"/>
              <a:t>is</a:t>
            </a:r>
            <a:r>
              <a:rPr lang="fr-FR" baseline="0" dirty="0" smtClean="0"/>
              <a:t> not a </a:t>
            </a:r>
            <a:r>
              <a:rPr lang="fr-FR" baseline="0" dirty="0" err="1" smtClean="0"/>
              <a:t>parthood</a:t>
            </a:r>
            <a:r>
              <a:rPr lang="fr-FR" baseline="0" dirty="0" smtClean="0"/>
              <a:t> type, </a:t>
            </a:r>
            <a:r>
              <a:rPr lang="fr-FR" baseline="0" dirty="0" err="1" smtClean="0"/>
              <a:t>using</a:t>
            </a:r>
            <a:r>
              <a:rPr lang="fr-FR" baseline="0" dirty="0" smtClean="0"/>
              <a:t> the primitive </a:t>
            </a:r>
            <a:r>
              <a:rPr lang="fr-FR" baseline="0" dirty="0" err="1" smtClean="0"/>
              <a:t>constitutes</a:t>
            </a:r>
            <a:r>
              <a:rPr lang="fr-FR" baseline="0" dirty="0" smtClean="0"/>
              <a:t> </a:t>
            </a:r>
            <a:r>
              <a:rPr lang="fr-FR" baseline="0" dirty="0" err="1" smtClean="0"/>
              <a:t>taking</a:t>
            </a:r>
            <a:r>
              <a:rPr lang="fr-FR" baseline="0" dirty="0" smtClean="0"/>
              <a:t> place </a:t>
            </a:r>
            <a:r>
              <a:rPr lang="fr-FR" baseline="0" dirty="0" err="1" smtClean="0"/>
              <a:t>between</a:t>
            </a:r>
            <a:r>
              <a:rPr lang="fr-FR" baseline="0" dirty="0" smtClean="0"/>
              <a:t> the constituent x and the </a:t>
            </a:r>
            <a:r>
              <a:rPr lang="fr-FR" baseline="0" dirty="0" err="1" smtClean="0"/>
              <a:t>constituted</a:t>
            </a:r>
            <a:r>
              <a:rPr lang="fr-FR" baseline="0" dirty="0" smtClean="0"/>
              <a:t> </a:t>
            </a:r>
            <a:r>
              <a:rPr lang="fr-FR" baseline="0" dirty="0" err="1" smtClean="0"/>
              <a:t>entity</a:t>
            </a:r>
            <a:r>
              <a:rPr lang="fr-FR" baseline="0" dirty="0" smtClean="0"/>
              <a:t> y.</a:t>
            </a:r>
          </a:p>
          <a:p>
            <a:endParaRPr lang="fr-FR" baseline="0" dirty="0" smtClean="0"/>
          </a:p>
          <a:p>
            <a:r>
              <a:rPr lang="fr-FR" baseline="0" dirty="0" smtClean="0"/>
              <a:t>&gt;&gt;&gt;&gt;8 </a:t>
            </a:r>
            <a:r>
              <a:rPr lang="fr-FR" baseline="0" dirty="0" err="1" smtClean="0"/>
              <a:t>similar</a:t>
            </a:r>
            <a:r>
              <a:rPr lang="fr-FR" baseline="0" dirty="0" smtClean="0"/>
              <a:t> to </a:t>
            </a:r>
            <a:r>
              <a:rPr lang="fr-FR" baseline="0" dirty="0" err="1" smtClean="0"/>
              <a:t>what</a:t>
            </a:r>
            <a:r>
              <a:rPr lang="fr-FR" baseline="0" dirty="0" smtClean="0"/>
              <a:t> </a:t>
            </a:r>
            <a:r>
              <a:rPr lang="fr-FR" baseline="0" dirty="0" err="1" smtClean="0"/>
              <a:t>preceded</a:t>
            </a:r>
            <a:r>
              <a:rPr lang="fr-FR" baseline="0" dirty="0" smtClean="0"/>
              <a:t>, </a:t>
            </a:r>
            <a:r>
              <a:rPr lang="fr-FR" baseline="0" dirty="0" err="1" smtClean="0"/>
              <a:t>based</a:t>
            </a:r>
            <a:r>
              <a:rPr lang="fr-FR" baseline="0" dirty="0" smtClean="0"/>
              <a:t> on constitution and </a:t>
            </a:r>
            <a:r>
              <a:rPr lang="fr-FR" baseline="0" dirty="0" err="1" smtClean="0"/>
              <a:t>dependence</a:t>
            </a:r>
            <a:r>
              <a:rPr lang="fr-FR" baseline="0" dirty="0" smtClean="0"/>
              <a:t> </a:t>
            </a:r>
            <a:r>
              <a:rPr lang="fr-FR" baseline="0" dirty="0" err="1" smtClean="0"/>
              <a:t>we</a:t>
            </a:r>
            <a:r>
              <a:rPr lang="fr-FR" baseline="0" dirty="0" smtClean="0"/>
              <a:t> are able to </a:t>
            </a:r>
            <a:r>
              <a:rPr lang="fr-FR" baseline="0" dirty="0" err="1" smtClean="0"/>
              <a:t>specialize</a:t>
            </a:r>
            <a:r>
              <a:rPr lang="fr-FR" baseline="0" dirty="0" smtClean="0"/>
              <a:t> types of constitution in </a:t>
            </a:r>
            <a:r>
              <a:rPr lang="fr-FR" baseline="0" dirty="0" err="1" smtClean="0"/>
              <a:t>which</a:t>
            </a:r>
            <a:r>
              <a:rPr lang="fr-FR" baseline="0" dirty="0" smtClean="0"/>
              <a:t> the </a:t>
            </a:r>
            <a:r>
              <a:rPr lang="fr-FR" baseline="0" dirty="0" err="1" smtClean="0"/>
              <a:t>constituted</a:t>
            </a:r>
            <a:r>
              <a:rPr lang="fr-FR" baseline="0" dirty="0" smtClean="0"/>
              <a:t> </a:t>
            </a:r>
            <a:r>
              <a:rPr lang="fr-FR" baseline="0" dirty="0" err="1" smtClean="0"/>
              <a:t>entity</a:t>
            </a:r>
            <a:r>
              <a:rPr lang="fr-FR" baseline="0" dirty="0" smtClean="0"/>
              <a:t> </a:t>
            </a:r>
            <a:r>
              <a:rPr lang="fr-FR" baseline="0" dirty="0" err="1" smtClean="0"/>
              <a:t>is</a:t>
            </a:r>
            <a:r>
              <a:rPr lang="fr-FR" baseline="0" dirty="0" smtClean="0"/>
              <a:t> </a:t>
            </a:r>
            <a:r>
              <a:rPr lang="fr-FR" baseline="0" dirty="0" err="1" smtClean="0"/>
              <a:t>specifically</a:t>
            </a:r>
            <a:r>
              <a:rPr lang="fr-FR" baseline="0" dirty="0" smtClean="0"/>
              <a:t> or </a:t>
            </a:r>
            <a:r>
              <a:rPr lang="fr-FR" baseline="0" dirty="0" err="1" smtClean="0"/>
              <a:t>generically</a:t>
            </a:r>
            <a:r>
              <a:rPr lang="fr-FR" baseline="0" dirty="0" smtClean="0"/>
              <a:t> </a:t>
            </a:r>
            <a:r>
              <a:rPr lang="fr-FR" baseline="0" dirty="0" err="1" smtClean="0"/>
              <a:t>existentially</a:t>
            </a:r>
            <a:r>
              <a:rPr lang="fr-FR" baseline="0" dirty="0" smtClean="0"/>
              <a:t> </a:t>
            </a:r>
            <a:r>
              <a:rPr lang="fr-FR" baseline="0" dirty="0" err="1" smtClean="0"/>
              <a:t>dependent</a:t>
            </a:r>
            <a:r>
              <a:rPr lang="fr-FR" baseline="0" dirty="0" smtClean="0"/>
              <a:t> on the constituent, </a:t>
            </a:r>
            <a:r>
              <a:rPr lang="fr-FR" baseline="0" dirty="0" err="1" smtClean="0"/>
              <a:t>yielding</a:t>
            </a:r>
            <a:r>
              <a:rPr lang="fr-FR" baseline="0" dirty="0" smtClean="0"/>
              <a:t> in </a:t>
            </a:r>
            <a:r>
              <a:rPr lang="fr-FR" baseline="0" dirty="0" err="1" smtClean="0"/>
              <a:t>two</a:t>
            </a:r>
            <a:r>
              <a:rPr lang="fr-FR" baseline="0" dirty="0" smtClean="0"/>
              <a:t> </a:t>
            </a:r>
            <a:r>
              <a:rPr lang="fr-FR" baseline="0" dirty="0" err="1" smtClean="0"/>
              <a:t>subtypes</a:t>
            </a:r>
            <a:r>
              <a:rPr lang="fr-FR" baseline="0" dirty="0" smtClean="0"/>
              <a:t> of constitution, SCD and GCD</a:t>
            </a:r>
          </a:p>
          <a:p>
            <a:endParaRPr lang="fr-FR" baseline="0" dirty="0" smtClean="0"/>
          </a:p>
          <a:p>
            <a:r>
              <a:rPr lang="fr-FR" baseline="0" dirty="0" smtClean="0"/>
              <a:t>&gt;&gt;&gt;9 and the last relation </a:t>
            </a:r>
            <a:r>
              <a:rPr lang="fr-FR" baseline="0" dirty="0" err="1" smtClean="0"/>
              <a:t>is</a:t>
            </a:r>
            <a:r>
              <a:rPr lang="fr-FR" baseline="0" dirty="0" smtClean="0"/>
              <a:t> </a:t>
            </a:r>
            <a:r>
              <a:rPr lang="fr-FR" baseline="0" dirty="0" err="1" smtClean="0"/>
              <a:t>membership</a:t>
            </a:r>
            <a:r>
              <a:rPr lang="fr-FR" baseline="0" dirty="0" smtClean="0"/>
              <a:t> </a:t>
            </a:r>
            <a:r>
              <a:rPr lang="fr-FR" baseline="0" dirty="0" err="1" smtClean="0"/>
              <a:t>which</a:t>
            </a:r>
            <a:r>
              <a:rPr lang="fr-FR" baseline="0" dirty="0" smtClean="0"/>
              <a:t> </a:t>
            </a:r>
            <a:r>
              <a:rPr lang="fr-FR" baseline="0" dirty="0" err="1" smtClean="0"/>
              <a:t>we</a:t>
            </a:r>
            <a:r>
              <a:rPr lang="fr-FR" baseline="0" dirty="0" smtClean="0"/>
              <a:t> </a:t>
            </a:r>
            <a:r>
              <a:rPr lang="fr-FR" baseline="0" dirty="0" err="1" smtClean="0"/>
              <a:t>also</a:t>
            </a:r>
            <a:r>
              <a:rPr lang="fr-FR" baseline="0" dirty="0" smtClean="0"/>
              <a:t> </a:t>
            </a:r>
            <a:r>
              <a:rPr lang="fr-FR" baseline="0" dirty="0" err="1" smtClean="0"/>
              <a:t>introduce</a:t>
            </a:r>
            <a:r>
              <a:rPr lang="fr-FR" baseline="0" dirty="0" smtClean="0"/>
              <a:t> as a primitive relation </a:t>
            </a:r>
            <a:r>
              <a:rPr lang="fr-FR" baseline="0" dirty="0" err="1" smtClean="0"/>
              <a:t>using</a:t>
            </a:r>
            <a:r>
              <a:rPr lang="fr-FR" baseline="0" dirty="0" smtClean="0"/>
              <a:t> the primitive </a:t>
            </a:r>
            <a:r>
              <a:rPr lang="fr-FR" baseline="0" dirty="0" err="1" smtClean="0"/>
              <a:t>memberOf</a:t>
            </a:r>
            <a:r>
              <a:rPr lang="fr-FR" baseline="0" dirty="0" smtClean="0"/>
              <a:t> </a:t>
            </a:r>
            <a:r>
              <a:rPr lang="fr-FR" baseline="0" dirty="0" err="1" smtClean="0"/>
              <a:t>taking</a:t>
            </a:r>
            <a:r>
              <a:rPr lang="fr-FR" baseline="0" dirty="0" smtClean="0"/>
              <a:t> place </a:t>
            </a:r>
            <a:r>
              <a:rPr lang="fr-FR" baseline="0" dirty="0" err="1" smtClean="0"/>
              <a:t>between</a:t>
            </a:r>
            <a:r>
              <a:rPr lang="fr-FR" baseline="0" dirty="0" smtClean="0"/>
              <a:t> an </a:t>
            </a:r>
            <a:r>
              <a:rPr lang="fr-FR" baseline="0" dirty="0" err="1" smtClean="0"/>
              <a:t>entity</a:t>
            </a:r>
            <a:r>
              <a:rPr lang="fr-FR" baseline="0" dirty="0" smtClean="0"/>
              <a:t> x and the collective y. The collective y </a:t>
            </a:r>
            <a:r>
              <a:rPr lang="fr-FR" baseline="0" dirty="0" err="1" smtClean="0"/>
              <a:t>is</a:t>
            </a:r>
            <a:r>
              <a:rPr lang="fr-FR" baseline="0" dirty="0" smtClean="0"/>
              <a:t> </a:t>
            </a:r>
            <a:r>
              <a:rPr lang="fr-FR" baseline="0" dirty="0" err="1" smtClean="0"/>
              <a:t>basically</a:t>
            </a:r>
            <a:r>
              <a:rPr lang="fr-FR" baseline="0" dirty="0" smtClean="0"/>
              <a:t> a group of </a:t>
            </a:r>
            <a:r>
              <a:rPr lang="fr-FR" baseline="0" dirty="0" err="1" smtClean="0"/>
              <a:t>entities</a:t>
            </a:r>
            <a:r>
              <a:rPr lang="fr-FR" baseline="0" dirty="0" smtClean="0"/>
              <a:t> </a:t>
            </a:r>
            <a:r>
              <a:rPr lang="fr-FR" baseline="0" dirty="0" err="1" smtClean="0"/>
              <a:t>including</a:t>
            </a:r>
            <a:r>
              <a:rPr lang="fr-FR" baseline="0" dirty="0" smtClean="0"/>
              <a:t> x, </a:t>
            </a:r>
            <a:r>
              <a:rPr lang="fr-FR" baseline="0" dirty="0" err="1" smtClean="0"/>
              <a:t>which</a:t>
            </a:r>
            <a:r>
              <a:rPr lang="fr-FR" baseline="0" dirty="0" smtClean="0"/>
              <a:t> </a:t>
            </a:r>
            <a:r>
              <a:rPr lang="fr-FR" baseline="0" dirty="0" err="1" smtClean="0"/>
              <a:t>it</a:t>
            </a:r>
            <a:r>
              <a:rPr lang="fr-FR" baseline="0" dirty="0" smtClean="0"/>
              <a:t> groups </a:t>
            </a:r>
            <a:r>
              <a:rPr lang="fr-FR" baseline="0" dirty="0" err="1" smtClean="0"/>
              <a:t>under</a:t>
            </a:r>
            <a:r>
              <a:rPr lang="fr-FR" baseline="0" dirty="0" smtClean="0"/>
              <a:t> </a:t>
            </a:r>
            <a:r>
              <a:rPr lang="fr-FR" baseline="0" dirty="0" err="1" smtClean="0"/>
              <a:t>specific</a:t>
            </a:r>
            <a:r>
              <a:rPr lang="fr-FR" baseline="0" dirty="0" smtClean="0"/>
              <a:t> </a:t>
            </a:r>
            <a:r>
              <a:rPr lang="fr-FR" baseline="0" dirty="0" err="1" smtClean="0"/>
              <a:t>criteria</a:t>
            </a:r>
            <a:r>
              <a:rPr lang="fr-FR" baseline="0" dirty="0" smtClean="0"/>
              <a:t> </a:t>
            </a:r>
            <a:r>
              <a:rPr lang="fr-FR" baseline="0" dirty="0" err="1" smtClean="0"/>
              <a:t>according</a:t>
            </a:r>
            <a:r>
              <a:rPr lang="fr-FR" baseline="0" dirty="0" smtClean="0"/>
              <a:t> to a </a:t>
            </a:r>
            <a:r>
              <a:rPr lang="fr-FR" baseline="0" dirty="0" err="1" smtClean="0"/>
              <a:t>unifying</a:t>
            </a:r>
            <a:r>
              <a:rPr lang="fr-FR" baseline="0" dirty="0" smtClean="0"/>
              <a:t> relation.</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&gt;&gt;&gt;10 </a:t>
            </a:r>
            <a:r>
              <a:rPr lang="fr-FR" baseline="0" dirty="0" err="1" smtClean="0"/>
              <a:t>Each</a:t>
            </a:r>
            <a:r>
              <a:rPr lang="fr-FR" baseline="0" dirty="0" smtClean="0"/>
              <a:t> </a:t>
            </a:r>
            <a:r>
              <a:rPr lang="fr-FR" baseline="0" dirty="0" err="1" smtClean="0"/>
              <a:t>microtheory</a:t>
            </a:r>
            <a:r>
              <a:rPr lang="fr-FR" baseline="0" dirty="0" smtClean="0"/>
              <a:t> </a:t>
            </a:r>
            <a:r>
              <a:rPr lang="fr-FR" baseline="0" dirty="0" err="1" smtClean="0"/>
              <a:t>is</a:t>
            </a:r>
            <a:r>
              <a:rPr lang="fr-FR" baseline="0" dirty="0" smtClean="0"/>
              <a:t> a group of </a:t>
            </a:r>
            <a:r>
              <a:rPr lang="fr-FR" baseline="0" dirty="0" err="1" smtClean="0"/>
              <a:t>definitions</a:t>
            </a:r>
            <a:r>
              <a:rPr lang="fr-FR" baseline="0" dirty="0" smtClean="0"/>
              <a:t>, </a:t>
            </a:r>
            <a:r>
              <a:rPr lang="fr-FR" baseline="0" dirty="0" err="1" smtClean="0"/>
              <a:t>axioms</a:t>
            </a:r>
            <a:r>
              <a:rPr lang="fr-FR" baseline="0" dirty="0" smtClean="0"/>
              <a:t> and </a:t>
            </a:r>
            <a:r>
              <a:rPr lang="fr-FR" baseline="0" dirty="0" err="1" smtClean="0"/>
              <a:t>theorems</a:t>
            </a:r>
            <a:r>
              <a:rPr lang="fr-FR" baseline="0" dirty="0" smtClean="0"/>
              <a:t> </a:t>
            </a:r>
            <a:r>
              <a:rPr lang="fr-FR" baseline="0" dirty="0" err="1" smtClean="0"/>
              <a:t>which</a:t>
            </a:r>
            <a:r>
              <a:rPr lang="fr-FR" baseline="0" dirty="0" smtClean="0"/>
              <a:t> </a:t>
            </a:r>
            <a:r>
              <a:rPr lang="fr-FR" baseline="0" dirty="0" err="1" smtClean="0"/>
              <a:t>characterize</a:t>
            </a:r>
            <a:r>
              <a:rPr lang="fr-FR" baseline="0" dirty="0" smtClean="0"/>
              <a:t> a  </a:t>
            </a:r>
            <a:r>
              <a:rPr lang="fr-FR" baseline="0" dirty="0" err="1" smtClean="0"/>
              <a:t>specific</a:t>
            </a:r>
            <a:r>
              <a:rPr lang="fr-FR" baseline="0" dirty="0" smtClean="0"/>
              <a:t> relation</a:t>
            </a:r>
          </a:p>
          <a:p>
            <a:r>
              <a:rPr lang="fr-FR" baseline="0" dirty="0" smtClean="0"/>
              <a:t>And </a:t>
            </a:r>
            <a:r>
              <a:rPr lang="fr-FR" baseline="0" dirty="0" err="1" smtClean="0"/>
              <a:t>thus</a:t>
            </a:r>
            <a:r>
              <a:rPr lang="fr-FR" baseline="0" dirty="0" smtClean="0"/>
              <a:t>, </a:t>
            </a:r>
            <a:r>
              <a:rPr lang="fr-FR" baseline="0" dirty="0" err="1" smtClean="0"/>
              <a:t>we</a:t>
            </a:r>
            <a:r>
              <a:rPr lang="fr-FR" baseline="0" dirty="0" smtClean="0"/>
              <a:t> </a:t>
            </a:r>
            <a:r>
              <a:rPr lang="fr-FR" baseline="0" dirty="0" err="1" smtClean="0"/>
              <a:t>refer</a:t>
            </a:r>
            <a:r>
              <a:rPr lang="fr-FR" baseline="0" dirty="0" smtClean="0"/>
              <a:t> to </a:t>
            </a:r>
            <a:r>
              <a:rPr lang="fr-FR" baseline="0" dirty="0" err="1" smtClean="0"/>
              <a:t>microtheories</a:t>
            </a:r>
            <a:r>
              <a:rPr lang="fr-FR" baseline="0" dirty="0" smtClean="0"/>
              <a:t> as </a:t>
            </a:r>
            <a:r>
              <a:rPr lang="fr-FR" baseline="0" dirty="0" err="1" smtClean="0"/>
              <a:t>being</a:t>
            </a:r>
            <a:r>
              <a:rPr lang="fr-FR" baseline="0" dirty="0" smtClean="0"/>
              <a:t> </a:t>
            </a:r>
            <a:r>
              <a:rPr lang="fr-FR" baseline="0" dirty="0" err="1" smtClean="0"/>
              <a:t>intralinked</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&gt;&gt;&gt;11 </a:t>
            </a:r>
            <a:r>
              <a:rPr lang="fr-FR" baseline="0" dirty="0" err="1" smtClean="0"/>
              <a:t>Moreover</a:t>
            </a:r>
            <a:r>
              <a:rPr lang="fr-FR" baseline="0" dirty="0" smtClean="0"/>
              <a:t>, </a:t>
            </a:r>
            <a:r>
              <a:rPr lang="fr-FR" baseline="0" dirty="0" err="1" smtClean="0"/>
              <a:t>we</a:t>
            </a:r>
            <a:r>
              <a:rPr lang="fr-FR" baseline="0" dirty="0" smtClean="0"/>
              <a:t> </a:t>
            </a:r>
            <a:r>
              <a:rPr lang="fr-FR" baseline="0" dirty="0" err="1" smtClean="0"/>
              <a:t>introduce</a:t>
            </a:r>
            <a:r>
              <a:rPr lang="fr-FR" baseline="0" dirty="0" smtClean="0"/>
              <a:t> </a:t>
            </a:r>
            <a:r>
              <a:rPr lang="fr-FR" baseline="0" dirty="0" err="1" smtClean="0"/>
              <a:t>axioms</a:t>
            </a:r>
            <a:r>
              <a:rPr lang="fr-FR" baseline="0" dirty="0" smtClean="0"/>
              <a:t> </a:t>
            </a:r>
            <a:r>
              <a:rPr lang="fr-FR" baseline="0" dirty="0" err="1" smtClean="0"/>
              <a:t>that</a:t>
            </a:r>
            <a:r>
              <a:rPr lang="fr-FR" baseline="0" dirty="0" smtClean="0"/>
              <a:t> </a:t>
            </a:r>
            <a:r>
              <a:rPr lang="fr-FR" baseline="0" dirty="0" err="1" smtClean="0"/>
              <a:t>link</a:t>
            </a:r>
            <a:r>
              <a:rPr lang="fr-FR" baseline="0" dirty="0" smtClean="0"/>
              <a:t> </a:t>
            </a:r>
            <a:r>
              <a:rPr lang="fr-FR" baseline="0" dirty="0" err="1" smtClean="0"/>
              <a:t>microtheories</a:t>
            </a:r>
            <a:r>
              <a:rPr lang="fr-FR" baseline="0" dirty="0" smtClean="0"/>
              <a:t> </a:t>
            </a:r>
            <a:r>
              <a:rPr lang="fr-FR" baseline="0" dirty="0" err="1" smtClean="0"/>
              <a:t>across</a:t>
            </a:r>
            <a:r>
              <a:rPr lang="fr-FR" baseline="0" dirty="0" smtClean="0"/>
              <a:t> one </a:t>
            </a:r>
            <a:r>
              <a:rPr lang="fr-FR" baseline="0" dirty="0" err="1" smtClean="0"/>
              <a:t>another</a:t>
            </a:r>
            <a:r>
              <a:rPr lang="fr-FR" baseline="0" dirty="0" smtClean="0"/>
              <a:t>, </a:t>
            </a:r>
            <a:r>
              <a:rPr lang="fr-FR" baseline="0" dirty="0" err="1" smtClean="0"/>
              <a:t>yielding</a:t>
            </a:r>
            <a:r>
              <a:rPr lang="fr-FR" baseline="0" dirty="0" smtClean="0"/>
              <a:t> in </a:t>
            </a:r>
            <a:r>
              <a:rPr lang="fr-FR" baseline="0" dirty="0" err="1" smtClean="0"/>
              <a:t>having</a:t>
            </a:r>
            <a:r>
              <a:rPr lang="fr-FR" baseline="0" dirty="0" smtClean="0"/>
              <a:t> </a:t>
            </a:r>
            <a:r>
              <a:rPr lang="fr-FR" baseline="0" dirty="0" err="1" smtClean="0"/>
              <a:t>interlinked</a:t>
            </a:r>
            <a:r>
              <a:rPr lang="fr-FR" baseline="0" dirty="0" smtClean="0"/>
              <a:t> </a:t>
            </a:r>
            <a:r>
              <a:rPr lang="fr-FR" baseline="0" dirty="0" err="1" smtClean="0"/>
              <a:t>microtheoies</a:t>
            </a:r>
            <a:r>
              <a:rPr lang="fr-FR" baseline="0" dirty="0" smtClean="0"/>
              <a:t>.</a:t>
            </a:r>
          </a:p>
          <a:p>
            <a:endParaRPr lang="fr-FR" baseline="0" dirty="0" smtClean="0"/>
          </a:p>
          <a:p>
            <a:endParaRPr lang="fr-FR" baseline="0" dirty="0" smtClean="0"/>
          </a:p>
          <a:p>
            <a:r>
              <a:rPr lang="fr-FR" baseline="0" dirty="0" smtClean="0"/>
              <a:t>&gt;&gt;&gt;12 </a:t>
            </a:r>
            <a:r>
              <a:rPr lang="fr-FR" baseline="0" dirty="0" err="1" smtClean="0"/>
              <a:t>Based</a:t>
            </a:r>
            <a:r>
              <a:rPr lang="fr-FR" baseline="0" dirty="0" smtClean="0"/>
              <a:t> on all </a:t>
            </a:r>
            <a:r>
              <a:rPr lang="fr-FR" baseline="0" dirty="0" err="1" smtClean="0"/>
              <a:t>this</a:t>
            </a:r>
            <a:r>
              <a:rPr lang="fr-FR" baseline="0" dirty="0" smtClean="0"/>
              <a:t>, </a:t>
            </a:r>
            <a:r>
              <a:rPr lang="fr-FR" baseline="0" dirty="0" err="1" smtClean="0"/>
              <a:t>we</a:t>
            </a:r>
            <a:r>
              <a:rPr lang="fr-FR" baseline="0" dirty="0" smtClean="0"/>
              <a:t> </a:t>
            </a:r>
            <a:r>
              <a:rPr lang="fr-FR" baseline="0" dirty="0" err="1" smtClean="0"/>
              <a:t>characterize</a:t>
            </a:r>
            <a:r>
              <a:rPr lang="fr-FR" baseline="0" dirty="0" smtClean="0"/>
              <a:t> FORT as a </a:t>
            </a:r>
            <a:r>
              <a:rPr lang="fr-FR" baseline="0" dirty="0" err="1" smtClean="0"/>
              <a:t>macrotheory</a:t>
            </a:r>
            <a:r>
              <a:rPr lang="fr-FR" baseline="0" dirty="0" smtClean="0"/>
              <a:t> to </a:t>
            </a:r>
            <a:r>
              <a:rPr lang="fr-FR" baseline="0" dirty="0" err="1" smtClean="0"/>
              <a:t>be</a:t>
            </a:r>
            <a:r>
              <a:rPr lang="fr-FR" baseline="0" dirty="0" smtClean="0"/>
              <a:t>:</a:t>
            </a:r>
          </a:p>
          <a:p>
            <a:r>
              <a:rPr lang="fr-FR" baseline="0" dirty="0" err="1" smtClean="0"/>
              <a:t>Modular</a:t>
            </a:r>
            <a:r>
              <a:rPr lang="fr-FR" baseline="0" dirty="0" smtClean="0"/>
              <a:t>: </a:t>
            </a:r>
            <a:r>
              <a:rPr lang="fr-FR" baseline="0" dirty="0" err="1" smtClean="0"/>
              <a:t>which</a:t>
            </a:r>
            <a:r>
              <a:rPr lang="fr-FR" baseline="0" dirty="0" smtClean="0"/>
              <a:t> </a:t>
            </a:r>
            <a:r>
              <a:rPr lang="fr-FR" baseline="0" dirty="0" err="1" smtClean="0"/>
              <a:t>means</a:t>
            </a:r>
            <a:r>
              <a:rPr lang="fr-FR" baseline="0" dirty="0" smtClean="0"/>
              <a:t> </a:t>
            </a:r>
            <a:r>
              <a:rPr lang="fr-FR" baseline="0" dirty="0" err="1" smtClean="0"/>
              <a:t>interlinked</a:t>
            </a:r>
            <a:r>
              <a:rPr lang="fr-FR" baseline="0" dirty="0" smtClean="0"/>
              <a:t> and </a:t>
            </a:r>
            <a:r>
              <a:rPr lang="fr-FR" baseline="0" dirty="0" err="1" smtClean="0"/>
              <a:t>intralinked</a:t>
            </a:r>
            <a:endParaRPr lang="fr-FR" baseline="0" dirty="0" smtClean="0"/>
          </a:p>
          <a:p>
            <a:r>
              <a:rPr lang="fr-FR" baseline="0" dirty="0" err="1" smtClean="0"/>
              <a:t>meta</a:t>
            </a:r>
            <a:r>
              <a:rPr lang="fr-FR" baseline="0" dirty="0" smtClean="0"/>
              <a:t>: </a:t>
            </a:r>
            <a:r>
              <a:rPr lang="fr-FR" baseline="0" dirty="0" err="1" smtClean="0"/>
              <a:t>defines</a:t>
            </a:r>
            <a:r>
              <a:rPr lang="fr-FR" baseline="0" dirty="0" smtClean="0"/>
              <a:t> a </a:t>
            </a:r>
            <a:r>
              <a:rPr lang="fr-FR" baseline="0" dirty="0" err="1" smtClean="0"/>
              <a:t>meta</a:t>
            </a:r>
            <a:r>
              <a:rPr lang="fr-FR" baseline="0" dirty="0" smtClean="0"/>
              <a:t> </a:t>
            </a:r>
            <a:r>
              <a:rPr lang="fr-FR" baseline="0" dirty="0" err="1" smtClean="0"/>
              <a:t>conceptualization</a:t>
            </a:r>
            <a:r>
              <a:rPr lang="fr-FR" baseline="0" dirty="0" smtClean="0"/>
              <a:t> of relations </a:t>
            </a:r>
            <a:r>
              <a:rPr lang="fr-FR" baseline="0" dirty="0" err="1" smtClean="0"/>
              <a:t>using</a:t>
            </a:r>
            <a:r>
              <a:rPr lang="fr-FR" baseline="0" dirty="0" smtClean="0"/>
              <a:t> </a:t>
            </a:r>
            <a:r>
              <a:rPr lang="fr-FR" baseline="0" dirty="0" err="1" smtClean="0"/>
              <a:t>meta-language</a:t>
            </a:r>
            <a:r>
              <a:rPr lang="fr-FR" baseline="0" dirty="0" smtClean="0"/>
              <a:t> of </a:t>
            </a:r>
            <a:r>
              <a:rPr lang="fr-FR" baseline="0" dirty="0" err="1" smtClean="0"/>
              <a:t>generic</a:t>
            </a:r>
            <a:r>
              <a:rPr lang="fr-FR" baseline="0" dirty="0" smtClean="0"/>
              <a:t> </a:t>
            </a:r>
            <a:r>
              <a:rPr lang="fr-FR" baseline="0" dirty="0" err="1" smtClean="0"/>
              <a:t>primtives</a:t>
            </a:r>
            <a:r>
              <a:rPr lang="fr-FR" baseline="0" dirty="0" smtClean="0"/>
              <a:t>.</a:t>
            </a:r>
          </a:p>
          <a:p>
            <a:r>
              <a:rPr lang="fr-FR" baseline="0" dirty="0" smtClean="0"/>
              <a:t>Of </a:t>
            </a:r>
            <a:r>
              <a:rPr lang="fr-FR" baseline="0" dirty="0" err="1" smtClean="0"/>
              <a:t>exclussive</a:t>
            </a:r>
            <a:r>
              <a:rPr lang="fr-FR" baseline="0" dirty="0" smtClean="0"/>
              <a:t> relations and </a:t>
            </a:r>
            <a:r>
              <a:rPr lang="fr-FR" baseline="0" dirty="0" err="1" smtClean="0"/>
              <a:t>rules</a:t>
            </a:r>
            <a:r>
              <a:rPr lang="fr-FR" baseline="0" dirty="0" smtClean="0"/>
              <a:t>.</a:t>
            </a: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32</a:t>
            </a:fld>
            <a:endParaRPr lang="en-US"/>
          </a:p>
        </p:txBody>
      </p:sp>
    </p:spTree>
    <p:extLst>
      <p:ext uri="{BB962C8B-B14F-4D97-AF65-F5344CB8AC3E}">
        <p14:creationId xmlns:p14="http://schemas.microsoft.com/office/powerpoint/2010/main" val="3722585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In</a:t>
            </a:r>
            <a:r>
              <a:rPr lang="fr-FR" baseline="0" dirty="0" smtClean="0"/>
              <a:t> </a:t>
            </a:r>
            <a:r>
              <a:rPr lang="fr-FR" baseline="0" dirty="0" err="1" smtClean="0"/>
              <a:t>step</a:t>
            </a:r>
            <a:r>
              <a:rPr lang="fr-FR" baseline="0" dirty="0" smtClean="0"/>
              <a:t> 1: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aseline="0" dirty="0" err="1" smtClean="0">
                <a:latin typeface="Source Han Sans SC"/>
              </a:rPr>
              <a:t>We</a:t>
            </a:r>
            <a:r>
              <a:rPr lang="fr-FR" sz="1200" baseline="0" dirty="0" smtClean="0">
                <a:latin typeface="Source Han Sans SC"/>
              </a:rPr>
              <a:t> s</a:t>
            </a:r>
            <a:r>
              <a:rPr lang="en-US" sz="1200" dirty="0" err="1" smtClean="0">
                <a:latin typeface="Source Han Sans SC"/>
              </a:rPr>
              <a:t>pecify</a:t>
            </a:r>
            <a:r>
              <a:rPr lang="en-US" sz="1200" dirty="0" smtClean="0">
                <a:latin typeface="Source Han Sans SC"/>
              </a:rPr>
              <a:t> (conceptually) and formalize (logically) the relations of FORT using</a:t>
            </a:r>
            <a:r>
              <a:rPr lang="en-US" sz="1200" baseline="0" dirty="0" smtClean="0">
                <a:latin typeface="Source Han Sans SC"/>
              </a:rPr>
              <a:t> the expressive FOL </a:t>
            </a:r>
            <a:r>
              <a:rPr lang="en-US" sz="1200" dirty="0" smtClean="0">
                <a:latin typeface="Source Han Sans SC"/>
              </a:rPr>
              <a:t>that is adequate for the formalization of foundational theories:</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err="1" smtClean="0">
                <a:latin typeface="Source Han Sans SC"/>
              </a:rPr>
              <a:t>Yielding</a:t>
            </a:r>
            <a:r>
              <a:rPr lang="fr-FR" sz="1200" dirty="0" smtClean="0">
                <a:latin typeface="Source Han Sans SC"/>
              </a:rPr>
              <a:t> in a </a:t>
            </a:r>
            <a:r>
              <a:rPr lang="en-US" sz="1200" dirty="0" smtClean="0">
                <a:solidFill>
                  <a:srgbClr val="A64C0E"/>
                </a:solidFill>
                <a:latin typeface="Source Han Sans SC"/>
              </a:rPr>
              <a:t>a first-order logic (FOL) formalization of the FORT reference ontology</a:t>
            </a:r>
            <a:r>
              <a:rPr lang="en-US" sz="1200" dirty="0" smtClean="0">
                <a:latin typeface="Source Han Sans SC"/>
              </a:rPr>
              <a:t>.</a:t>
            </a:r>
            <a:endParaRPr lang="en-US" sz="1200" b="1" dirty="0" smtClean="0">
              <a:latin typeface="Source Han Sans SC"/>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33</a:t>
            </a:fld>
            <a:endParaRPr lang="en-US"/>
          </a:p>
        </p:txBody>
      </p:sp>
    </p:spTree>
    <p:extLst>
      <p:ext uri="{BB962C8B-B14F-4D97-AF65-F5344CB8AC3E}">
        <p14:creationId xmlns:p14="http://schemas.microsoft.com/office/powerpoint/2010/main" val="906356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34</a:t>
            </a:fld>
            <a:endParaRPr lang="en-US"/>
          </a:p>
        </p:txBody>
      </p:sp>
    </p:spTree>
    <p:extLst>
      <p:ext uri="{BB962C8B-B14F-4D97-AF65-F5344CB8AC3E}">
        <p14:creationId xmlns:p14="http://schemas.microsoft.com/office/powerpoint/2010/main" val="2998887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And by </a:t>
            </a:r>
            <a:r>
              <a:rPr lang="fr-FR" baseline="0" dirty="0" err="1" smtClean="0"/>
              <a:t>this</a:t>
            </a:r>
            <a:r>
              <a:rPr lang="fr-FR" baseline="0" dirty="0" smtClean="0"/>
              <a:t>, </a:t>
            </a:r>
            <a:r>
              <a:rPr lang="fr-FR" baseline="0" dirty="0" err="1" smtClean="0"/>
              <a:t>our</a:t>
            </a:r>
            <a:r>
              <a:rPr lang="fr-FR" baseline="0" dirty="0" smtClean="0"/>
              <a:t> first contribution </a:t>
            </a:r>
            <a:r>
              <a:rPr lang="fr-FR" baseline="0" dirty="0" err="1" smtClean="0"/>
              <a:t>is</a:t>
            </a:r>
            <a:r>
              <a:rPr lang="fr-FR" baseline="0" dirty="0" smtClean="0"/>
              <a:t> </a:t>
            </a:r>
            <a:r>
              <a:rPr lang="fr-FR" baseline="0" dirty="0" err="1" smtClean="0"/>
              <a:t>that</a:t>
            </a:r>
            <a:r>
              <a:rPr lang="fr-FR" baseline="0" dirty="0" smtClean="0"/>
              <a:t> </a:t>
            </a:r>
            <a:r>
              <a:rPr lang="fr-FR" baseline="0" dirty="0" err="1" smtClean="0"/>
              <a:t>we</a:t>
            </a:r>
            <a:r>
              <a:rPr lang="fr-FR" baseline="0" dirty="0" smtClean="0"/>
              <a:t> have </a:t>
            </a:r>
            <a:r>
              <a:rPr lang="en-US" sz="1200" dirty="0" smtClean="0">
                <a:solidFill>
                  <a:schemeClr val="tx1"/>
                </a:solidFill>
                <a:latin typeface="Source Han Sans SC"/>
              </a:rPr>
              <a:t>specified and formalized a </a:t>
            </a:r>
            <a:r>
              <a:rPr lang="en-US" sz="1200" b="1" dirty="0" smtClean="0">
                <a:solidFill>
                  <a:schemeClr val="tx1"/>
                </a:solidFill>
                <a:latin typeface="Source Han Sans SC"/>
              </a:rPr>
              <a:t>unified</a:t>
            </a:r>
            <a:r>
              <a:rPr lang="en-US" sz="1200" dirty="0" smtClean="0">
                <a:solidFill>
                  <a:schemeClr val="tx1"/>
                </a:solidFill>
                <a:latin typeface="Source Han Sans SC"/>
              </a:rPr>
              <a:t> language of minimal set of relations and rules, namely the modular theory </a:t>
            </a:r>
            <a:r>
              <a:rPr lang="en-US" sz="1200" b="1" dirty="0" smtClean="0">
                <a:solidFill>
                  <a:schemeClr val="tx1"/>
                </a:solidFill>
                <a:latin typeface="Source Han Sans SC"/>
              </a:rPr>
              <a:t>FORT</a:t>
            </a:r>
            <a:endParaRPr lang="en-US" dirty="0" smtClean="0"/>
          </a:p>
          <a:p>
            <a:endParaRPr lang="fr-FR" baseline="0" dirty="0" smtClean="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35</a:t>
            </a:fld>
            <a:endParaRPr lang="en-US"/>
          </a:p>
        </p:txBody>
      </p:sp>
    </p:spTree>
    <p:extLst>
      <p:ext uri="{BB962C8B-B14F-4D97-AF65-F5344CB8AC3E}">
        <p14:creationId xmlns:p14="http://schemas.microsoft.com/office/powerpoint/2010/main" val="733556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Then</a:t>
            </a:r>
            <a:r>
              <a:rPr lang="fr-FR" baseline="0" dirty="0" smtClean="0"/>
              <a:t> i</a:t>
            </a:r>
            <a:r>
              <a:rPr lang="fr-FR" dirty="0" smtClean="0"/>
              <a:t>n</a:t>
            </a:r>
            <a:r>
              <a:rPr lang="fr-FR" baseline="0" dirty="0" smtClean="0"/>
              <a:t> </a:t>
            </a:r>
            <a:r>
              <a:rPr lang="fr-FR" baseline="0" dirty="0" err="1" smtClean="0"/>
              <a:t>step</a:t>
            </a:r>
            <a:r>
              <a:rPr lang="fr-FR" baseline="0" dirty="0" smtClean="0"/>
              <a:t> 2: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There are </a:t>
            </a:r>
            <a:r>
              <a:rPr lang="fr-FR" baseline="0" dirty="0" err="1" smtClean="0"/>
              <a:t>two</a:t>
            </a:r>
            <a:r>
              <a:rPr lang="fr-FR" baseline="0" dirty="0" smtClean="0"/>
              <a:t> parts: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Source Han Sans SC"/>
              </a:rPr>
              <a:t>We want to analyze the relations of FORT in the presence of other foundational theories</a:t>
            </a:r>
            <a:r>
              <a:rPr lang="en-US" sz="1200" baseline="0" dirty="0" smtClean="0">
                <a:latin typeface="Source Han Sans SC"/>
              </a:rPr>
              <a:t> to show what FORT has added to extant literature</a:t>
            </a:r>
            <a:r>
              <a:rPr lang="en-US" sz="1200" dirty="0" smtClean="0">
                <a:latin typeface="Source Han Sans SC"/>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Source Han Sans SC"/>
              </a:rPr>
              <a:t>and we want to empirically validate FORT as a theory to show its consistency yielding</a:t>
            </a:r>
            <a:r>
              <a:rPr lang="en-US" sz="1200" baseline="0" dirty="0" smtClean="0">
                <a:latin typeface="Source Han Sans SC"/>
              </a:rPr>
              <a:t> in a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A64C0E"/>
                </a:solidFill>
                <a:latin typeface="Source Han Sans SC"/>
              </a:rPr>
              <a:t>a Common Logic (CLIF) serialization of the FORT reference ontology.</a:t>
            </a:r>
            <a:endParaRPr lang="en-US" sz="1200" dirty="0" smtClean="0">
              <a:latin typeface="Source Han Sans SC"/>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Source Han Sans SC"/>
            </a:endParaRP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36</a:t>
            </a:fld>
            <a:endParaRPr lang="en-US"/>
          </a:p>
        </p:txBody>
      </p:sp>
    </p:spTree>
    <p:extLst>
      <p:ext uri="{BB962C8B-B14F-4D97-AF65-F5344CB8AC3E}">
        <p14:creationId xmlns:p14="http://schemas.microsoft.com/office/powerpoint/2010/main" val="993741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So </a:t>
            </a:r>
            <a:r>
              <a:rPr lang="fr-FR" dirty="0" err="1" smtClean="0"/>
              <a:t>since</a:t>
            </a:r>
            <a:r>
              <a:rPr lang="fr-FR" dirty="0" smtClean="0"/>
              <a:t> FORT </a:t>
            </a:r>
            <a:r>
              <a:rPr lang="fr-FR" dirty="0" err="1" smtClean="0"/>
              <a:t>is</a:t>
            </a:r>
            <a:r>
              <a:rPr lang="fr-FR" dirty="0" smtClean="0"/>
              <a:t> </a:t>
            </a:r>
            <a:r>
              <a:rPr lang="fr-FR" dirty="0" err="1" smtClean="0"/>
              <a:t>positioned</a:t>
            </a:r>
            <a:r>
              <a:rPr lang="fr-FR" dirty="0" smtClean="0"/>
              <a:t> at the </a:t>
            </a:r>
            <a:r>
              <a:rPr lang="fr-FR" dirty="0" err="1" smtClean="0"/>
              <a:t>meta-level</a:t>
            </a:r>
            <a:r>
              <a:rPr lang="fr-FR" dirty="0" smtClean="0"/>
              <a:t>, </a:t>
            </a:r>
          </a:p>
          <a:p>
            <a:endParaRPr lang="fr-FR" dirty="0" smtClean="0"/>
          </a:p>
          <a:p>
            <a:r>
              <a:rPr lang="fr-FR" dirty="0" err="1" smtClean="0"/>
              <a:t>Its</a:t>
            </a:r>
            <a:r>
              <a:rPr lang="fr-FR" baseline="0" dirty="0" smtClean="0"/>
              <a:t> </a:t>
            </a:r>
            <a:r>
              <a:rPr lang="fr-FR" baseline="0" dirty="0" err="1" smtClean="0"/>
              <a:t>analysis</a:t>
            </a:r>
            <a:r>
              <a:rPr lang="fr-FR" baseline="0" dirty="0" smtClean="0"/>
              <a:t> </a:t>
            </a:r>
            <a:r>
              <a:rPr lang="fr-FR" baseline="0" dirty="0" err="1" smtClean="0"/>
              <a:t>should</a:t>
            </a:r>
            <a:r>
              <a:rPr lang="fr-FR" baseline="0" dirty="0" smtClean="0"/>
              <a:t> </a:t>
            </a:r>
            <a:r>
              <a:rPr lang="fr-FR" baseline="0" dirty="0" err="1" smtClean="0"/>
              <a:t>be</a:t>
            </a:r>
            <a:r>
              <a:rPr lang="fr-FR" baseline="0" dirty="0" smtClean="0"/>
              <a:t> </a:t>
            </a:r>
            <a:r>
              <a:rPr lang="fr-FR" baseline="0" dirty="0" err="1" smtClean="0"/>
              <a:t>held</a:t>
            </a:r>
            <a:r>
              <a:rPr lang="fr-FR" baseline="0" dirty="0" smtClean="0"/>
              <a:t> at </a:t>
            </a:r>
            <a:r>
              <a:rPr lang="fr-FR" baseline="0" dirty="0" err="1" smtClean="0"/>
              <a:t>such</a:t>
            </a:r>
            <a:r>
              <a:rPr lang="fr-FR" baseline="0" dirty="0" smtClean="0"/>
              <a:t> a </a:t>
            </a:r>
            <a:r>
              <a:rPr lang="fr-FR" baseline="0" dirty="0" err="1" smtClean="0"/>
              <a:t>level</a:t>
            </a:r>
            <a:r>
              <a:rPr lang="fr-FR" baseline="0" dirty="0" smtClean="0"/>
              <a:t> in </a:t>
            </a:r>
            <a:r>
              <a:rPr lang="fr-FR" baseline="0" dirty="0" err="1" smtClean="0"/>
              <a:t>which</a:t>
            </a:r>
            <a:r>
              <a:rPr lang="fr-FR" baseline="0" dirty="0" smtClean="0"/>
              <a:t> </a:t>
            </a:r>
            <a:r>
              <a:rPr lang="fr-FR" baseline="0" dirty="0" err="1" smtClean="0"/>
              <a:t>it</a:t>
            </a:r>
            <a:r>
              <a:rPr lang="fr-FR" baseline="0" dirty="0" smtClean="0"/>
              <a:t> </a:t>
            </a:r>
            <a:r>
              <a:rPr lang="fr-FR" baseline="0" dirty="0" err="1" smtClean="0"/>
              <a:t>is</a:t>
            </a:r>
            <a:r>
              <a:rPr lang="fr-FR" baseline="0" dirty="0" smtClean="0"/>
              <a:t> </a:t>
            </a:r>
            <a:r>
              <a:rPr lang="fr-FR" baseline="0" dirty="0" err="1" smtClean="0"/>
              <a:t>mandatory</a:t>
            </a:r>
            <a:r>
              <a:rPr lang="fr-FR" baseline="0" dirty="0" smtClean="0"/>
              <a:t> to compare the relation set in FORT </a:t>
            </a:r>
            <a:r>
              <a:rPr lang="fr-FR" baseline="0" dirty="0" err="1" smtClean="0"/>
              <a:t>with</a:t>
            </a:r>
            <a:r>
              <a:rPr lang="fr-FR" baseline="0" dirty="0" smtClean="0"/>
              <a:t> </a:t>
            </a:r>
            <a:r>
              <a:rPr lang="fr-FR" baseline="0" dirty="0" err="1" smtClean="0"/>
              <a:t>other</a:t>
            </a:r>
            <a:r>
              <a:rPr lang="fr-FR" baseline="0" dirty="0" smtClean="0"/>
              <a:t> </a:t>
            </a:r>
            <a:r>
              <a:rPr lang="fr-FR" baseline="0" dirty="0" err="1" smtClean="0"/>
              <a:t>meta</a:t>
            </a:r>
            <a:r>
              <a:rPr lang="fr-FR" baseline="0" dirty="0" smtClean="0"/>
              <a:t>-ontologies </a:t>
            </a:r>
            <a:r>
              <a:rPr lang="fr-FR" baseline="0" dirty="0" err="1" smtClean="0"/>
              <a:t>that</a:t>
            </a:r>
            <a:r>
              <a:rPr lang="fr-FR" baseline="0" dirty="0" smtClean="0"/>
              <a:t> </a:t>
            </a:r>
            <a:r>
              <a:rPr lang="fr-FR" baseline="0" dirty="0" err="1" smtClean="0"/>
              <a:t>provide</a:t>
            </a:r>
            <a:r>
              <a:rPr lang="fr-FR" baseline="0" dirty="0" smtClean="0"/>
              <a:t> </a:t>
            </a:r>
            <a:r>
              <a:rPr lang="fr-FR" baseline="0" dirty="0" err="1" smtClean="0"/>
              <a:t>foundational</a:t>
            </a:r>
            <a:r>
              <a:rPr lang="fr-FR" baseline="0" dirty="0" smtClean="0"/>
              <a:t> relations </a:t>
            </a:r>
            <a:r>
              <a:rPr lang="fr-FR" baseline="0" dirty="0" err="1" smtClean="0"/>
              <a:t>such</a:t>
            </a:r>
            <a:r>
              <a:rPr lang="fr-FR" baseline="0" dirty="0" smtClean="0"/>
              <a:t> as </a:t>
            </a:r>
            <a:r>
              <a:rPr lang="fr-FR" baseline="0" dirty="0" err="1" smtClean="0"/>
              <a:t>FOs</a:t>
            </a:r>
            <a:r>
              <a:rPr lang="fr-FR" baseline="0" dirty="0" smtClean="0"/>
              <a:t> and </a:t>
            </a:r>
            <a:r>
              <a:rPr lang="fr-FR" baseline="0" dirty="0" err="1" smtClean="0"/>
              <a:t>other</a:t>
            </a:r>
            <a:r>
              <a:rPr lang="fr-FR" baseline="0" dirty="0" smtClean="0"/>
              <a:t> top-</a:t>
            </a:r>
            <a:r>
              <a:rPr lang="fr-FR" baseline="0" dirty="0" err="1" smtClean="0"/>
              <a:t>level</a:t>
            </a:r>
            <a:r>
              <a:rPr lang="fr-FR" baseline="0" dirty="0" smtClean="0"/>
              <a:t> ontologies; and </a:t>
            </a:r>
            <a:r>
              <a:rPr lang="fr-FR" baseline="0" dirty="0" err="1" smtClean="0"/>
              <a:t>this</a:t>
            </a:r>
            <a:r>
              <a:rPr lang="fr-FR" baseline="0" dirty="0" smtClean="0"/>
              <a:t> </a:t>
            </a:r>
            <a:r>
              <a:rPr lang="fr-FR" baseline="0" dirty="0" err="1" smtClean="0"/>
              <a:t>will</a:t>
            </a:r>
            <a:r>
              <a:rPr lang="fr-FR" baseline="0" dirty="0" smtClean="0"/>
              <a:t> </a:t>
            </a:r>
            <a:r>
              <a:rPr lang="fr-FR" baseline="0" dirty="0" err="1" smtClean="0"/>
              <a:t>prove</a:t>
            </a:r>
            <a:r>
              <a:rPr lang="fr-FR" baseline="0" dirty="0" smtClean="0"/>
              <a:t> the </a:t>
            </a:r>
            <a:r>
              <a:rPr lang="fr-FR" baseline="0" dirty="0" err="1" smtClean="0"/>
              <a:t>novelty</a:t>
            </a:r>
            <a:r>
              <a:rPr lang="fr-FR" baseline="0" dirty="0" smtClean="0"/>
              <a:t> of </a:t>
            </a:r>
            <a:r>
              <a:rPr lang="fr-FR" baseline="0" dirty="0" err="1" smtClean="0"/>
              <a:t>FORT’s</a:t>
            </a:r>
            <a:r>
              <a:rPr lang="fr-FR" baseline="0" dirty="0" smtClean="0"/>
              <a:t> set of relations.</a:t>
            </a:r>
          </a:p>
          <a:p>
            <a:endParaRPr lang="fr-FR" baseline="0" dirty="0" smtClean="0"/>
          </a:p>
          <a:p>
            <a:r>
              <a:rPr lang="en-US" sz="1200" dirty="0" smtClean="0">
                <a:latin typeface="Source Han Sans SC"/>
              </a:rPr>
              <a:t>in the presence of other foundational theories that encompass foundational relations as a relation-based alignment</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37</a:t>
            </a:fld>
            <a:endParaRPr lang="en-US"/>
          </a:p>
        </p:txBody>
      </p:sp>
    </p:spTree>
    <p:extLst>
      <p:ext uri="{BB962C8B-B14F-4D97-AF65-F5344CB8AC3E}">
        <p14:creationId xmlns:p14="http://schemas.microsoft.com/office/powerpoint/2010/main" val="2892602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To</a:t>
            </a:r>
            <a:r>
              <a:rPr lang="fr-FR" baseline="0" dirty="0" smtClean="0"/>
              <a:t> show </a:t>
            </a:r>
            <a:r>
              <a:rPr lang="fr-FR" baseline="0" dirty="0" err="1" smtClean="0"/>
              <a:t>from</a:t>
            </a:r>
            <a:r>
              <a:rPr lang="fr-FR" baseline="0" dirty="0" smtClean="0"/>
              <a:t> </a:t>
            </a:r>
            <a:r>
              <a:rPr lang="fr-FR" baseline="0" dirty="0" err="1" smtClean="0"/>
              <a:t>another</a:t>
            </a:r>
            <a:r>
              <a:rPr lang="fr-FR" baseline="0" dirty="0" smtClean="0"/>
              <a:t> perspective, </a:t>
            </a:r>
            <a:r>
              <a:rPr lang="fr-FR" baseline="0" dirty="0" err="1" smtClean="0"/>
              <a:t>this</a:t>
            </a:r>
            <a:r>
              <a:rPr lang="fr-FR" baseline="0" dirty="0" smtClean="0"/>
              <a:t> </a:t>
            </a:r>
            <a:r>
              <a:rPr lang="fr-FR" baseline="0" dirty="0" err="1" smtClean="0"/>
              <a:t>is</a:t>
            </a:r>
            <a:r>
              <a:rPr lang="fr-FR" baseline="0" dirty="0" smtClean="0"/>
              <a:t> FORT as a </a:t>
            </a:r>
            <a:r>
              <a:rPr lang="fr-FR" baseline="0" dirty="0" err="1" smtClean="0"/>
              <a:t>macrotheory</a:t>
            </a:r>
            <a:r>
              <a:rPr lang="fr-FR" baseline="0" dirty="0" smtClean="0"/>
              <a:t> </a:t>
            </a:r>
            <a:r>
              <a:rPr lang="fr-FR" baseline="0" dirty="0" err="1" smtClean="0"/>
              <a:t>consisteing</a:t>
            </a:r>
            <a:r>
              <a:rPr lang="fr-FR" baseline="0" dirty="0" smtClean="0"/>
              <a:t> of the multiple </a:t>
            </a:r>
            <a:r>
              <a:rPr lang="fr-FR" baseline="0" dirty="0" err="1" smtClean="0"/>
              <a:t>microtheories</a:t>
            </a:r>
            <a:r>
              <a:rPr lang="fr-FR" baseline="0" dirty="0" smtClean="0"/>
              <a:t>, </a:t>
            </a:r>
            <a:r>
              <a:rPr lang="fr-FR" baseline="0" dirty="0" err="1" smtClean="0"/>
              <a:t>each</a:t>
            </a:r>
            <a:r>
              <a:rPr lang="fr-FR" baseline="0" dirty="0" smtClean="0"/>
              <a:t> </a:t>
            </a:r>
            <a:r>
              <a:rPr lang="fr-FR" baseline="0" dirty="0" err="1" smtClean="0"/>
              <a:t>addressing</a:t>
            </a:r>
            <a:r>
              <a:rPr lang="fr-FR" baseline="0" dirty="0" smtClean="0"/>
              <a:t> a </a:t>
            </a:r>
            <a:r>
              <a:rPr lang="fr-FR" baseline="0" dirty="0" err="1" smtClean="0"/>
              <a:t>specific</a:t>
            </a:r>
            <a:r>
              <a:rPr lang="fr-FR" baseline="0" dirty="0" smtClean="0"/>
              <a:t> relation </a:t>
            </a:r>
            <a:r>
              <a:rPr lang="fr-FR" baseline="0" dirty="0" err="1" smtClean="0"/>
              <a:t>that</a:t>
            </a:r>
            <a:r>
              <a:rPr lang="fr-FR" baseline="0" dirty="0" smtClean="0"/>
              <a:t> </a:t>
            </a:r>
            <a:r>
              <a:rPr lang="fr-FR" baseline="0" dirty="0" err="1" smtClean="0"/>
              <a:t>is</a:t>
            </a:r>
            <a:r>
              <a:rPr lang="fr-FR" baseline="0" dirty="0" smtClean="0"/>
              <a:t> </a:t>
            </a:r>
            <a:r>
              <a:rPr lang="fr-FR" baseline="0" dirty="0" err="1" smtClean="0"/>
              <a:t>studied</a:t>
            </a:r>
            <a:r>
              <a:rPr lang="fr-FR" baseline="0" dirty="0" smtClean="0"/>
              <a:t>, </a:t>
            </a:r>
            <a:r>
              <a:rPr lang="fr-FR" baseline="0" dirty="0" err="1" smtClean="0"/>
              <a:t>imported</a:t>
            </a:r>
            <a:r>
              <a:rPr lang="fr-FR" baseline="0" dirty="0" smtClean="0"/>
              <a:t> and </a:t>
            </a:r>
            <a:r>
              <a:rPr lang="fr-FR" baseline="0" dirty="0" err="1" smtClean="0"/>
              <a:t>modified</a:t>
            </a:r>
            <a:r>
              <a:rPr lang="fr-FR" baseline="0" dirty="0" smtClean="0"/>
              <a:t> </a:t>
            </a:r>
            <a:r>
              <a:rPr lang="fr-FR" baseline="0" dirty="0" err="1" smtClean="0"/>
              <a:t>from</a:t>
            </a:r>
            <a:r>
              <a:rPr lang="fr-FR" baseline="0" dirty="0" smtClean="0"/>
              <a:t> the </a:t>
            </a:r>
            <a:r>
              <a:rPr lang="fr-FR" baseline="0" dirty="0" err="1" smtClean="0"/>
              <a:t>applied</a:t>
            </a:r>
            <a:r>
              <a:rPr lang="fr-FR" baseline="0" dirty="0" smtClean="0"/>
              <a:t> </a:t>
            </a:r>
            <a:r>
              <a:rPr lang="fr-FR" baseline="0" dirty="0" err="1" smtClean="0"/>
              <a:t>ontology</a:t>
            </a:r>
            <a:r>
              <a:rPr lang="fr-FR" baseline="0" dirty="0" smtClean="0"/>
              <a:t> </a:t>
            </a:r>
            <a:r>
              <a:rPr lang="fr-FR" baseline="0" dirty="0" err="1" smtClean="0"/>
              <a:t>literature</a:t>
            </a:r>
            <a:r>
              <a:rPr lang="fr-FR" baseline="0" dirty="0" smtClean="0"/>
              <a:t>.</a:t>
            </a:r>
          </a:p>
          <a:p>
            <a:endParaRPr lang="fr-FR" baseline="0" dirty="0" smtClean="0"/>
          </a:p>
          <a:p>
            <a:r>
              <a:rPr lang="fr-FR" baseline="0" dirty="0" smtClean="0"/>
              <a:t>&gt;&gt;&gt;1</a:t>
            </a:r>
          </a:p>
          <a:p>
            <a:r>
              <a:rPr lang="fr-FR" baseline="0" dirty="0" smtClean="0"/>
              <a:t>And </a:t>
            </a:r>
            <a:r>
              <a:rPr lang="fr-FR" baseline="0" dirty="0" err="1" smtClean="0"/>
              <a:t>we</a:t>
            </a:r>
            <a:r>
              <a:rPr lang="fr-FR" baseline="0" dirty="0" smtClean="0"/>
              <a:t> </a:t>
            </a:r>
            <a:r>
              <a:rPr lang="fr-FR" baseline="0" dirty="0" err="1" smtClean="0"/>
              <a:t>believe</a:t>
            </a:r>
            <a:r>
              <a:rPr lang="fr-FR" baseline="0" dirty="0" smtClean="0"/>
              <a:t> </a:t>
            </a:r>
            <a:r>
              <a:rPr lang="fr-FR" baseline="0" dirty="0" err="1" smtClean="0"/>
              <a:t>that</a:t>
            </a:r>
            <a:r>
              <a:rPr lang="fr-FR" baseline="0" dirty="0" smtClean="0"/>
              <a:t> the </a:t>
            </a:r>
            <a:r>
              <a:rPr lang="fr-FR" baseline="0" dirty="0" err="1" smtClean="0"/>
              <a:t>analysis</a:t>
            </a:r>
            <a:r>
              <a:rPr lang="fr-FR" baseline="0" dirty="0" smtClean="0"/>
              <a:t> </a:t>
            </a:r>
            <a:r>
              <a:rPr lang="fr-FR" baseline="0" dirty="0" err="1" smtClean="0"/>
              <a:t>should</a:t>
            </a:r>
            <a:r>
              <a:rPr lang="fr-FR" baseline="0" dirty="0" smtClean="0"/>
              <a:t> </a:t>
            </a:r>
            <a:r>
              <a:rPr lang="fr-FR" baseline="0" dirty="0" err="1" smtClean="0"/>
              <a:t>be</a:t>
            </a:r>
            <a:r>
              <a:rPr lang="fr-FR" baseline="0" dirty="0" smtClean="0"/>
              <a:t> </a:t>
            </a:r>
            <a:r>
              <a:rPr lang="fr-FR" baseline="0" dirty="0" err="1" smtClean="0"/>
              <a:t>held</a:t>
            </a:r>
            <a:r>
              <a:rPr lang="fr-FR" baseline="0" dirty="0" smtClean="0"/>
              <a:t> at </a:t>
            </a:r>
            <a:r>
              <a:rPr lang="fr-FR" baseline="0" dirty="0" err="1" smtClean="0"/>
              <a:t>such</a:t>
            </a:r>
            <a:r>
              <a:rPr lang="fr-FR" baseline="0" dirty="0" smtClean="0"/>
              <a:t> a </a:t>
            </a:r>
            <a:r>
              <a:rPr lang="fr-FR" baseline="0" dirty="0" err="1" smtClean="0"/>
              <a:t>level</a:t>
            </a:r>
            <a:r>
              <a:rPr lang="fr-FR" baseline="0" dirty="0" smtClean="0"/>
              <a:t>.</a:t>
            </a:r>
          </a:p>
          <a:p>
            <a:endParaRPr lang="fr-FR" baseline="0" dirty="0" smtClean="0"/>
          </a:p>
          <a:p>
            <a:r>
              <a:rPr lang="fr-FR" baseline="0" dirty="0" smtClean="0"/>
              <a:t>For </a:t>
            </a:r>
            <a:r>
              <a:rPr lang="fr-FR" baseline="0" dirty="0" err="1" smtClean="0"/>
              <a:t>that</a:t>
            </a:r>
            <a:r>
              <a:rPr lang="fr-FR" baseline="0" dirty="0" smtClean="0"/>
              <a:t> </a:t>
            </a:r>
            <a:r>
              <a:rPr lang="fr-FR" baseline="0" dirty="0" err="1" smtClean="0"/>
              <a:t>we</a:t>
            </a:r>
            <a:r>
              <a:rPr lang="fr-FR" baseline="0" dirty="0" smtClean="0"/>
              <a:t> </a:t>
            </a:r>
            <a:r>
              <a:rPr lang="fr-FR" baseline="0" dirty="0" err="1" smtClean="0"/>
              <a:t>narrowed</a:t>
            </a:r>
            <a:r>
              <a:rPr lang="fr-FR" baseline="0" dirty="0" smtClean="0"/>
              <a:t> the </a:t>
            </a:r>
            <a:r>
              <a:rPr lang="fr-FR" baseline="0" dirty="0" err="1" smtClean="0"/>
              <a:t>comparison</a:t>
            </a:r>
            <a:r>
              <a:rPr lang="fr-FR" baseline="0" dirty="0" smtClean="0"/>
              <a:t> to </a:t>
            </a:r>
            <a:r>
              <a:rPr lang="fr-FR" baseline="0" dirty="0" err="1" smtClean="0"/>
              <a:t>Foundational</a:t>
            </a:r>
            <a:r>
              <a:rPr lang="fr-FR" baseline="0" dirty="0" smtClean="0"/>
              <a:t> ontologies and the relation </a:t>
            </a:r>
            <a:r>
              <a:rPr lang="fr-FR" baseline="0" dirty="0" err="1" smtClean="0"/>
              <a:t>ontology</a:t>
            </a:r>
            <a:r>
              <a:rPr lang="fr-FR" baseline="0" dirty="0" smtClean="0"/>
              <a:t> </a:t>
            </a:r>
            <a:r>
              <a:rPr lang="fr-FR" baseline="0" dirty="0" err="1" smtClean="0"/>
              <a:t>which</a:t>
            </a:r>
            <a:r>
              <a:rPr lang="fr-FR" baseline="0" dirty="0" smtClean="0"/>
              <a:t> a top-</a:t>
            </a:r>
            <a:r>
              <a:rPr lang="fr-FR" baseline="0" dirty="0" err="1" smtClean="0"/>
              <a:t>level</a:t>
            </a:r>
            <a:r>
              <a:rPr lang="fr-FR" baseline="0" dirty="0" smtClean="0"/>
              <a:t> one.</a:t>
            </a:r>
          </a:p>
          <a:p>
            <a:r>
              <a:rPr lang="fr-FR" baseline="0" dirty="0" err="1" smtClean="0"/>
              <a:t>After</a:t>
            </a:r>
            <a:r>
              <a:rPr lang="fr-FR" baseline="0" dirty="0" smtClean="0"/>
              <a:t> </a:t>
            </a:r>
            <a:r>
              <a:rPr lang="fr-FR" baseline="0" dirty="0" err="1" smtClean="0"/>
              <a:t>insecting</a:t>
            </a:r>
            <a:r>
              <a:rPr lang="fr-FR" baseline="0" dirty="0" smtClean="0"/>
              <a:t> </a:t>
            </a:r>
            <a:r>
              <a:rPr lang="fr-FR" baseline="0" dirty="0" err="1" smtClean="0"/>
              <a:t>most</a:t>
            </a:r>
            <a:r>
              <a:rPr lang="fr-FR" baseline="0" dirty="0" smtClean="0"/>
              <a:t> of </a:t>
            </a:r>
            <a:r>
              <a:rPr lang="fr-FR" baseline="0" dirty="0" err="1" smtClean="0"/>
              <a:t>them</a:t>
            </a:r>
            <a:r>
              <a:rPr lang="fr-FR" baseline="0" dirty="0" smtClean="0"/>
              <a:t>, </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38</a:t>
            </a:fld>
            <a:endParaRPr lang="en-US"/>
          </a:p>
        </p:txBody>
      </p:sp>
    </p:spTree>
    <p:extLst>
      <p:ext uri="{BB962C8B-B14F-4D97-AF65-F5344CB8AC3E}">
        <p14:creationId xmlns:p14="http://schemas.microsoft.com/office/powerpoint/2010/main" val="2264779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We</a:t>
            </a:r>
            <a:r>
              <a:rPr lang="fr-FR" dirty="0" smtClean="0"/>
              <a:t> </a:t>
            </a:r>
            <a:r>
              <a:rPr lang="fr-FR" dirty="0" err="1" smtClean="0"/>
              <a:t>performed</a:t>
            </a:r>
            <a:r>
              <a:rPr lang="fr-FR" dirty="0" smtClean="0"/>
              <a:t> a relation-</a:t>
            </a:r>
            <a:r>
              <a:rPr lang="fr-FR" dirty="0" err="1" smtClean="0"/>
              <a:t>based</a:t>
            </a:r>
            <a:r>
              <a:rPr lang="fr-FR" dirty="0" smtClean="0"/>
              <a:t> </a:t>
            </a:r>
            <a:r>
              <a:rPr lang="fr-FR" dirty="0" err="1" smtClean="0"/>
              <a:t>detailed</a:t>
            </a:r>
            <a:r>
              <a:rPr lang="fr-FR" dirty="0" smtClean="0"/>
              <a:t> </a:t>
            </a:r>
            <a:r>
              <a:rPr lang="fr-FR" dirty="0" err="1" smtClean="0"/>
              <a:t>comparison</a:t>
            </a:r>
            <a:r>
              <a:rPr lang="fr-FR" dirty="0" smtClean="0"/>
              <a:t> </a:t>
            </a:r>
            <a:r>
              <a:rPr lang="fr-FR" dirty="0" err="1" smtClean="0"/>
              <a:t>between</a:t>
            </a:r>
            <a:r>
              <a:rPr lang="fr-FR" dirty="0" smtClean="0"/>
              <a:t> the relations of FORT and the relations </a:t>
            </a:r>
            <a:r>
              <a:rPr lang="fr-FR" dirty="0" err="1" smtClean="0"/>
              <a:t>presented</a:t>
            </a:r>
            <a:r>
              <a:rPr lang="fr-FR" dirty="0" smtClean="0"/>
              <a:t> in the</a:t>
            </a:r>
            <a:r>
              <a:rPr lang="fr-FR" baseline="0" dirty="0" smtClean="0"/>
              <a:t> </a:t>
            </a:r>
            <a:r>
              <a:rPr lang="fr-FR" baseline="0" dirty="0" err="1" smtClean="0"/>
              <a:t>onotologies</a:t>
            </a:r>
            <a:r>
              <a:rPr lang="fr-FR" baseline="0" dirty="0" smtClean="0"/>
              <a:t> to </a:t>
            </a:r>
            <a:r>
              <a:rPr lang="fr-FR" baseline="0" dirty="0" err="1" smtClean="0"/>
              <a:t>which</a:t>
            </a:r>
            <a:r>
              <a:rPr lang="fr-FR" baseline="0" dirty="0" smtClean="0"/>
              <a:t> FORT </a:t>
            </a:r>
            <a:r>
              <a:rPr lang="fr-FR" baseline="0" dirty="0" err="1" smtClean="0"/>
              <a:t>presents</a:t>
            </a:r>
            <a:r>
              <a:rPr lang="fr-FR" baseline="0" dirty="0" smtClean="0"/>
              <a:t> high </a:t>
            </a:r>
            <a:r>
              <a:rPr lang="fr-FR" baseline="0" dirty="0" err="1" smtClean="0"/>
              <a:t>similarities</a:t>
            </a:r>
            <a:r>
              <a:rPr lang="fr-FR" baseline="0" dirty="0" smtClean="0"/>
              <a:t>.</a:t>
            </a:r>
          </a:p>
          <a:p>
            <a:r>
              <a:rPr lang="fr-FR" baseline="0" dirty="0" err="1" smtClean="0"/>
              <a:t>These</a:t>
            </a:r>
            <a:r>
              <a:rPr lang="fr-FR" baseline="0" dirty="0" smtClean="0"/>
              <a:t> are BFO, DOLCE, and UFO.</a:t>
            </a:r>
          </a:p>
          <a:p>
            <a:endParaRPr lang="fr-FR" baseline="0" dirty="0" smtClean="0"/>
          </a:p>
          <a:p>
            <a:r>
              <a:rPr lang="fr-FR" baseline="0" dirty="0" smtClean="0"/>
              <a:t>For </a:t>
            </a:r>
            <a:r>
              <a:rPr lang="fr-FR" baseline="0" dirty="0" err="1" smtClean="0"/>
              <a:t>example</a:t>
            </a:r>
            <a:r>
              <a:rPr lang="fr-FR" baseline="0" dirty="0" smtClean="0"/>
              <a:t>, the </a:t>
            </a:r>
            <a:r>
              <a:rPr lang="fr-FR" baseline="0" dirty="0" err="1" smtClean="0"/>
              <a:t>dependence</a:t>
            </a:r>
            <a:r>
              <a:rPr lang="fr-FR" baseline="0" dirty="0" smtClean="0"/>
              <a:t> relation in FORT </a:t>
            </a:r>
            <a:r>
              <a:rPr lang="fr-FR" baseline="0" dirty="0" err="1" smtClean="0"/>
              <a:t>is</a:t>
            </a:r>
            <a:r>
              <a:rPr lang="fr-FR" baseline="0" dirty="0" smtClean="0"/>
              <a:t> </a:t>
            </a:r>
            <a:r>
              <a:rPr lang="fr-FR" baseline="0" dirty="0" err="1" smtClean="0"/>
              <a:t>inspired</a:t>
            </a:r>
            <a:r>
              <a:rPr lang="fr-FR" baseline="0" dirty="0" smtClean="0"/>
              <a:t> and </a:t>
            </a:r>
            <a:r>
              <a:rPr lang="fr-FR" baseline="0" dirty="0" err="1" smtClean="0"/>
              <a:t>similar</a:t>
            </a:r>
            <a:r>
              <a:rPr lang="fr-FR" baseline="0" dirty="0" smtClean="0"/>
              <a:t> to </a:t>
            </a:r>
            <a:r>
              <a:rPr lang="fr-FR" baseline="0" dirty="0" err="1" smtClean="0"/>
              <a:t>that</a:t>
            </a:r>
            <a:r>
              <a:rPr lang="fr-FR" baseline="0" dirty="0" smtClean="0"/>
              <a:t> in DOLCE.</a:t>
            </a:r>
          </a:p>
          <a:p>
            <a:r>
              <a:rPr lang="fr-FR" baseline="0" dirty="0" smtClean="0"/>
              <a:t>The </a:t>
            </a:r>
            <a:r>
              <a:rPr lang="fr-FR" baseline="0" dirty="0" err="1" smtClean="0"/>
              <a:t>parthood</a:t>
            </a:r>
            <a:r>
              <a:rPr lang="fr-FR" baseline="0" dirty="0" smtClean="0"/>
              <a:t> </a:t>
            </a:r>
            <a:r>
              <a:rPr lang="fr-FR" baseline="0" dirty="0" err="1" smtClean="0"/>
              <a:t>theory</a:t>
            </a:r>
            <a:r>
              <a:rPr lang="fr-FR" baseline="0" dirty="0" smtClean="0"/>
              <a:t> </a:t>
            </a:r>
            <a:r>
              <a:rPr lang="fr-FR" baseline="0" dirty="0" err="1" smtClean="0"/>
              <a:t>adopted</a:t>
            </a:r>
            <a:r>
              <a:rPr lang="fr-FR" baseline="0" dirty="0" smtClean="0"/>
              <a:t> in FORT </a:t>
            </a:r>
            <a:r>
              <a:rPr lang="fr-FR" baseline="0" dirty="0" err="1" smtClean="0"/>
              <a:t>is</a:t>
            </a:r>
            <a:r>
              <a:rPr lang="fr-FR" baseline="0" dirty="0" smtClean="0"/>
              <a:t> CEM, </a:t>
            </a:r>
            <a:r>
              <a:rPr lang="fr-FR" baseline="0" dirty="0" err="1" smtClean="0"/>
              <a:t>whereas</a:t>
            </a:r>
            <a:r>
              <a:rPr lang="fr-FR" baseline="0" dirty="0" smtClean="0"/>
              <a:t> BFO has </a:t>
            </a:r>
            <a:r>
              <a:rPr lang="fr-FR" baseline="0" dirty="0" err="1" smtClean="0"/>
              <a:t>its</a:t>
            </a:r>
            <a:r>
              <a:rPr lang="fr-FR" baseline="0" dirty="0" smtClean="0"/>
              <a:t> </a:t>
            </a:r>
            <a:r>
              <a:rPr lang="fr-FR" baseline="0" dirty="0" err="1" smtClean="0"/>
              <a:t>own</a:t>
            </a:r>
            <a:r>
              <a:rPr lang="fr-FR" baseline="0" dirty="0" smtClean="0"/>
              <a:t> </a:t>
            </a:r>
            <a:r>
              <a:rPr lang="fr-FR" baseline="0" dirty="0" err="1" smtClean="0"/>
              <a:t>mereology</a:t>
            </a:r>
            <a:r>
              <a:rPr lang="fr-FR" baseline="0" dirty="0" smtClean="0"/>
              <a:t>, and DOLCE and UFO import GEM.</a:t>
            </a:r>
          </a:p>
          <a:p>
            <a:r>
              <a:rPr lang="fr-FR" baseline="0" dirty="0" err="1" smtClean="0"/>
              <a:t>Moreover</a:t>
            </a:r>
            <a:r>
              <a:rPr lang="fr-FR" baseline="0" dirty="0" smtClean="0"/>
              <a:t>, FORT </a:t>
            </a:r>
            <a:r>
              <a:rPr lang="fr-FR" baseline="0" dirty="0" err="1" smtClean="0"/>
              <a:t>does</a:t>
            </a:r>
            <a:r>
              <a:rPr lang="fr-FR" baseline="0" dirty="0" smtClean="0"/>
              <a:t> </a:t>
            </a:r>
            <a:r>
              <a:rPr lang="fr-FR" baseline="0" dirty="0" err="1" smtClean="0"/>
              <a:t>consider</a:t>
            </a:r>
            <a:r>
              <a:rPr lang="fr-FR" baseline="0" dirty="0" smtClean="0"/>
              <a:t> MT and the location </a:t>
            </a:r>
            <a:r>
              <a:rPr lang="fr-FR" baseline="0" dirty="0" err="1" smtClean="0"/>
              <a:t>theory</a:t>
            </a:r>
            <a:r>
              <a:rPr lang="fr-FR" baseline="0" dirty="0" smtClean="0"/>
              <a:t> of </a:t>
            </a:r>
            <a:r>
              <a:rPr lang="fr-FR" baseline="0" dirty="0" err="1" smtClean="0"/>
              <a:t>Varzi</a:t>
            </a:r>
            <a:r>
              <a:rPr lang="fr-FR" baseline="0" dirty="0" smtClean="0"/>
              <a:t>.</a:t>
            </a:r>
          </a:p>
          <a:p>
            <a:r>
              <a:rPr lang="fr-FR" baseline="0" dirty="0" err="1" smtClean="0"/>
              <a:t>Additionally</a:t>
            </a:r>
            <a:r>
              <a:rPr lang="fr-FR" baseline="0" dirty="0" smtClean="0"/>
              <a:t> FORT </a:t>
            </a:r>
            <a:r>
              <a:rPr lang="fr-FR" baseline="0" dirty="0" err="1" smtClean="0"/>
              <a:t>introduces</a:t>
            </a:r>
            <a:r>
              <a:rPr lang="fr-FR" baseline="0" dirty="0" smtClean="0"/>
              <a:t> the </a:t>
            </a:r>
            <a:r>
              <a:rPr lang="fr-FR" baseline="0" dirty="0" err="1" smtClean="0"/>
              <a:t>entity</a:t>
            </a:r>
            <a:r>
              <a:rPr lang="fr-FR" baseline="0" dirty="0" smtClean="0"/>
              <a:t>-location relation.</a:t>
            </a:r>
          </a:p>
          <a:p>
            <a:r>
              <a:rPr lang="fr-FR" baseline="0" dirty="0" smtClean="0"/>
              <a:t>As for </a:t>
            </a:r>
            <a:r>
              <a:rPr lang="fr-FR" baseline="0" dirty="0" err="1" smtClean="0"/>
              <a:t>memberhsip</a:t>
            </a:r>
            <a:r>
              <a:rPr lang="fr-FR" baseline="0" dirty="0" smtClean="0"/>
              <a:t>, </a:t>
            </a:r>
            <a:r>
              <a:rPr lang="fr-FR" baseline="0" dirty="0" err="1" smtClean="0"/>
              <a:t>FORT’s</a:t>
            </a:r>
            <a:r>
              <a:rPr lang="fr-FR" baseline="0" dirty="0" smtClean="0"/>
              <a:t> </a:t>
            </a:r>
            <a:r>
              <a:rPr lang="fr-FR" baseline="0" dirty="0" err="1" smtClean="0"/>
              <a:t>axiomatization</a:t>
            </a:r>
            <a:r>
              <a:rPr lang="fr-FR" baseline="0" dirty="0" smtClean="0"/>
              <a:t> </a:t>
            </a:r>
            <a:r>
              <a:rPr lang="fr-FR" baseline="0" dirty="0" err="1" smtClean="0"/>
              <a:t>is</a:t>
            </a:r>
            <a:r>
              <a:rPr lang="fr-FR" baseline="0" dirty="0" smtClean="0"/>
              <a:t> </a:t>
            </a:r>
            <a:r>
              <a:rPr lang="fr-FR" baseline="0" dirty="0" err="1" smtClean="0"/>
              <a:t>inpired</a:t>
            </a:r>
            <a:r>
              <a:rPr lang="fr-FR" baseline="0" dirty="0" smtClean="0"/>
              <a:t> </a:t>
            </a:r>
            <a:r>
              <a:rPr lang="fr-FR" baseline="0" dirty="0" err="1" smtClean="0"/>
              <a:t>from</a:t>
            </a:r>
            <a:r>
              <a:rPr lang="fr-FR" baseline="0" dirty="0" smtClean="0"/>
              <a:t> BFO </a:t>
            </a:r>
            <a:r>
              <a:rPr lang="fr-FR" baseline="0" dirty="0" err="1" smtClean="0"/>
              <a:t>with</a:t>
            </a:r>
            <a:r>
              <a:rPr lang="fr-FR" baseline="0" dirty="0" smtClean="0"/>
              <a:t> </a:t>
            </a:r>
            <a:r>
              <a:rPr lang="fr-FR" baseline="0" dirty="0" err="1" smtClean="0"/>
              <a:t>differences</a:t>
            </a:r>
            <a:r>
              <a:rPr lang="fr-FR" baseline="0" dirty="0" smtClean="0"/>
              <a:t> </a:t>
            </a:r>
            <a:r>
              <a:rPr lang="fr-FR" baseline="0" dirty="0" err="1" smtClean="0"/>
              <a:t>regarding</a:t>
            </a:r>
            <a:r>
              <a:rPr lang="fr-FR" baseline="0" dirty="0" smtClean="0"/>
              <a:t> </a:t>
            </a:r>
            <a:r>
              <a:rPr lang="fr-FR" baseline="0" dirty="0" err="1" smtClean="0"/>
              <a:t>its</a:t>
            </a:r>
            <a:r>
              <a:rPr lang="fr-FR" baseline="0" dirty="0" smtClean="0"/>
              <a:t> </a:t>
            </a:r>
            <a:r>
              <a:rPr lang="fr-FR" baseline="0" dirty="0" err="1" smtClean="0"/>
              <a:t>additional</a:t>
            </a:r>
            <a:r>
              <a:rPr lang="fr-FR" baseline="0" dirty="0" smtClean="0"/>
              <a:t> </a:t>
            </a:r>
            <a:r>
              <a:rPr lang="fr-FR" baseline="0" dirty="0" err="1" smtClean="0"/>
              <a:t>properties</a:t>
            </a:r>
            <a:endParaRPr lang="fr-FR" baseline="0" dirty="0" smtClean="0"/>
          </a:p>
          <a:p>
            <a:r>
              <a:rPr lang="fr-FR" baseline="0" dirty="0" smtClean="0"/>
              <a:t>And last for </a:t>
            </a:r>
            <a:r>
              <a:rPr lang="fr-FR" baseline="0" dirty="0" err="1" smtClean="0"/>
              <a:t>consistitution</a:t>
            </a:r>
            <a:r>
              <a:rPr lang="fr-FR" baseline="0" dirty="0" smtClean="0"/>
              <a:t>, </a:t>
            </a:r>
            <a:r>
              <a:rPr lang="fr-FR" baseline="0" dirty="0" err="1" smtClean="0"/>
              <a:t>FORT’s</a:t>
            </a:r>
            <a:r>
              <a:rPr lang="fr-FR" baseline="0" dirty="0" smtClean="0"/>
              <a:t> </a:t>
            </a:r>
            <a:r>
              <a:rPr lang="fr-FR" baseline="0" dirty="0" err="1" smtClean="0"/>
              <a:t>formalization</a:t>
            </a:r>
            <a:r>
              <a:rPr lang="fr-FR" baseline="0" dirty="0" smtClean="0"/>
              <a:t> </a:t>
            </a:r>
            <a:r>
              <a:rPr lang="fr-FR" baseline="0" dirty="0" err="1" smtClean="0"/>
              <a:t>also</a:t>
            </a:r>
            <a:r>
              <a:rPr lang="fr-FR" baseline="0" dirty="0" smtClean="0"/>
              <a:t> </a:t>
            </a:r>
            <a:r>
              <a:rPr lang="fr-FR" baseline="0" dirty="0" err="1" smtClean="0"/>
              <a:t>inspired</a:t>
            </a:r>
            <a:r>
              <a:rPr lang="fr-FR" baseline="0" dirty="0" smtClean="0"/>
              <a:t> </a:t>
            </a:r>
            <a:r>
              <a:rPr lang="fr-FR" baseline="0" dirty="0" err="1" smtClean="0"/>
              <a:t>from</a:t>
            </a:r>
            <a:r>
              <a:rPr lang="fr-FR" baseline="0" dirty="0" smtClean="0"/>
              <a:t> to </a:t>
            </a:r>
            <a:r>
              <a:rPr lang="fr-FR" baseline="0" dirty="0" err="1" smtClean="0"/>
              <a:t>DOLCE’s</a:t>
            </a:r>
            <a:r>
              <a:rPr lang="fr-FR" baseline="0" dirty="0" smtClean="0"/>
              <a:t> one.</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39</a:t>
            </a:fld>
            <a:endParaRPr lang="en-US"/>
          </a:p>
        </p:txBody>
      </p:sp>
    </p:spTree>
    <p:extLst>
      <p:ext uri="{BB962C8B-B14F-4D97-AF65-F5344CB8AC3E}">
        <p14:creationId xmlns:p14="http://schemas.microsoft.com/office/powerpoint/2010/main" val="399279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i="1" noProof="0" dirty="0" smtClean="0">
                <a:solidFill>
                  <a:srgbClr val="2B3441"/>
                </a:solidFill>
                <a:latin typeface="Times New Roman" panose="02020603050405020304" pitchFamily="18" charset="0"/>
                <a:cs typeface="Times New Roman" panose="02020603050405020304" pitchFamily="18" charset="0"/>
              </a:rPr>
              <a:t>(Reply to</a:t>
            </a:r>
            <a:r>
              <a:rPr lang="en-US" sz="1000" i="1" baseline="0" noProof="0" dirty="0" smtClean="0">
                <a:solidFill>
                  <a:srgbClr val="2B3441"/>
                </a:solidFill>
                <a:latin typeface="Times New Roman" panose="02020603050405020304" pitchFamily="18" charset="0"/>
                <a:cs typeface="Times New Roman" panose="02020603050405020304" pitchFamily="18" charset="0"/>
              </a:rPr>
              <a:t> Cesar’s comments here about CH and patrimonial sciences)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noProof="0" dirty="0" smtClean="0">
              <a:solidFill>
                <a:srgbClr val="2B3441"/>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As such, the heritage object is conceived as a "Boundary object“: a notion developed at the end of the 1980s by anthropologists of knowledge.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This notion articulates three properties: “Flexible interpretation”, “structuring heterogeneous groups”, and “being an</a:t>
            </a:r>
            <a:r>
              <a:rPr lang="en-US" baseline="0" noProof="0" dirty="0" smtClean="0"/>
              <a:t> intersection point of the multiple groups”</a:t>
            </a:r>
            <a:endParaRPr lang="en-US"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&gt;&gt;&gt;Patrimalp</a:t>
            </a:r>
            <a:r>
              <a:rPr lang="en-US" baseline="0" noProof="0" dirty="0" smtClean="0"/>
              <a:t> is one of few scientific communities that is united over the same heritage object, conceived as being a boundary one having a cross-disciplinary traits.</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&gt;&gt;&gt;In the context of this project, two complex objects are recognized for study: </a:t>
            </a:r>
            <a:r>
              <a:rPr lang="en-US" sz="1200" noProof="0" dirty="0" smtClean="0">
                <a:solidFill>
                  <a:srgbClr val="A64C0E"/>
                </a:solidFill>
                <a:latin typeface="Source Han Sans SC"/>
              </a:rPr>
              <a:t>parietal paintings found in archaeological sites &amp;</a:t>
            </a:r>
            <a:r>
              <a:rPr lang="en-US" sz="1200" noProof="0" dirty="0" smtClean="0">
                <a:latin typeface="Source Han Sans SC"/>
              </a:rPr>
              <a:t> </a:t>
            </a:r>
            <a:r>
              <a:rPr lang="en-US" sz="1200" noProof="0" dirty="0" smtClean="0">
                <a:solidFill>
                  <a:srgbClr val="A64C0E"/>
                </a:solidFill>
                <a:latin typeface="Source Han Sans SC"/>
              </a:rPr>
              <a:t>applied brocades found </a:t>
            </a:r>
            <a:r>
              <a:rPr lang="en-US" sz="1200" noProof="0" dirty="0" smtClean="0">
                <a:latin typeface="Source Han Sans SC"/>
              </a:rPr>
              <a:t>on Savoyard sculptures.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285750" marR="0" indent="-285750" algn="l" defTabSz="914400" rtl="0" eaLnBrk="1" fontAlgn="auto" latinLnBrk="0" hangingPunct="1">
              <a:lnSpc>
                <a:spcPct val="100000"/>
              </a:lnSpc>
              <a:spcBef>
                <a:spcPts val="0"/>
              </a:spcBef>
              <a:spcAft>
                <a:spcPts val="0"/>
              </a:spcAft>
              <a:buClrTx/>
              <a:buSzTx/>
              <a:buFontTx/>
              <a:buAutoNum type="romanLcParenR"/>
              <a:tabLst/>
              <a:defRPr/>
            </a:pPr>
            <a:r>
              <a:rPr lang="en-US" noProof="0" dirty="0" smtClean="0"/>
              <a:t>first, like any object, it is subject to different interpretations according to how we use it (interpretative flexibility): the chemist will not seek in the object the same thing that historian seeks for; </a:t>
            </a:r>
          </a:p>
          <a:p>
            <a:pPr marL="285750" marR="0" indent="-285750" algn="l" defTabSz="914400" rtl="0" eaLnBrk="1" fontAlgn="auto" latinLnBrk="0" hangingPunct="1">
              <a:lnSpc>
                <a:spcPct val="100000"/>
              </a:lnSpc>
              <a:spcBef>
                <a:spcPts val="0"/>
              </a:spcBef>
              <a:spcAft>
                <a:spcPts val="0"/>
              </a:spcAft>
              <a:buClrTx/>
              <a:buSzTx/>
              <a:buFontTx/>
              <a:buAutoNum type="romanLcParenR"/>
              <a:tabLst/>
              <a:defRPr/>
            </a:pPr>
            <a:r>
              <a:rPr lang="en-US" noProof="0" dirty="0" smtClean="0"/>
              <a:t>Second, it structures heterogeneous groups because it allows them to work together</a:t>
            </a:r>
            <a:r>
              <a:rPr lang="en-US" baseline="0" noProof="0" dirty="0" smtClean="0"/>
              <a:t> making </a:t>
            </a:r>
            <a:r>
              <a:rPr lang="en-US" noProof="0" dirty="0" smtClean="0"/>
              <a:t>it possible to organize a new community, while keeping significance</a:t>
            </a:r>
            <a:r>
              <a:rPr lang="en-US" baseline="0" noProof="0" dirty="0" smtClean="0"/>
              <a:t> to their </a:t>
            </a:r>
            <a:r>
              <a:rPr lang="en-US" noProof="0" dirty="0" smtClean="0"/>
              <a:t>original discipline; </a:t>
            </a:r>
          </a:p>
          <a:p>
            <a:pPr marL="285750" marR="0" indent="-285750" algn="l" defTabSz="914400" rtl="0" eaLnBrk="1" fontAlgn="auto" latinLnBrk="0" hangingPunct="1">
              <a:lnSpc>
                <a:spcPct val="100000"/>
              </a:lnSpc>
              <a:spcBef>
                <a:spcPts val="0"/>
              </a:spcBef>
              <a:spcAft>
                <a:spcPts val="0"/>
              </a:spcAft>
              <a:buClrTx/>
              <a:buSzTx/>
              <a:buFontTx/>
              <a:buAutoNum type="romanLcParenR"/>
              <a:tabLst/>
              <a:defRPr/>
            </a:pPr>
            <a:r>
              <a:rPr lang="en-US" noProof="0" dirty="0" smtClean="0"/>
              <a:t>And third it forms an intersection between the disciplines to</a:t>
            </a:r>
            <a:r>
              <a:rPr lang="en-US" baseline="0" noProof="0" dirty="0" smtClean="0"/>
              <a:t> </a:t>
            </a:r>
            <a:r>
              <a:rPr lang="en-US" noProof="0" dirty="0" smtClean="0"/>
              <a:t>facilitate</a:t>
            </a:r>
            <a:r>
              <a:rPr lang="en-US" baseline="0" noProof="0" dirty="0" smtClean="0"/>
              <a:t> their</a:t>
            </a:r>
            <a:r>
              <a:rPr lang="en-US" noProof="0" dirty="0" smtClean="0"/>
              <a:t> cooperation and knowledge sharing.</a:t>
            </a:r>
          </a:p>
          <a:p>
            <a:pPr marL="285750" marR="0" indent="-285750" algn="l" defTabSz="914400" rtl="0" eaLnBrk="1" fontAlgn="auto" latinLnBrk="0" hangingPunct="1">
              <a:lnSpc>
                <a:spcPct val="100000"/>
              </a:lnSpc>
              <a:spcBef>
                <a:spcPts val="0"/>
              </a:spcBef>
              <a:spcAft>
                <a:spcPts val="0"/>
              </a:spcAft>
              <a:buClrTx/>
              <a:buSzTx/>
              <a:buFontTx/>
              <a:buAutoNum type="romanLcParenR"/>
              <a:tabLst/>
              <a:defRPr/>
            </a:pPr>
            <a:endParaRPr lang="fr-FR"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a:t>
            </a:fld>
            <a:endParaRPr lang="en-US"/>
          </a:p>
        </p:txBody>
      </p:sp>
    </p:spTree>
    <p:extLst>
      <p:ext uri="{BB962C8B-B14F-4D97-AF65-F5344CB8AC3E}">
        <p14:creationId xmlns:p14="http://schemas.microsoft.com/office/powerpoint/2010/main" val="2910547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Source Han Sans SC"/>
              </a:rPr>
              <a:t>by serializing FORT in another formal language that validates the existence of models using consistency checks : </a:t>
            </a:r>
            <a:r>
              <a:rPr lang="en-US" sz="1200" dirty="0" smtClean="0">
                <a:solidFill>
                  <a:srgbClr val="A64C0E"/>
                </a:solidFill>
                <a:latin typeface="Source Han Sans SC"/>
              </a:rPr>
              <a:t>a Common Logic (CLIF) serialization of the FORT reference ontology.</a:t>
            </a:r>
            <a:endParaRPr lang="fr-FR" sz="1200" b="1" dirty="0" smtClean="0">
              <a:solidFill>
                <a:srgbClr val="A64C0E"/>
              </a:solidFill>
              <a:latin typeface="Source Han Sans SC"/>
            </a:endParaRPr>
          </a:p>
          <a:p>
            <a:endParaRPr lang="en-US" dirty="0" smtClean="0"/>
          </a:p>
          <a:p>
            <a:endParaRPr lang="en-US" dirty="0" smtClean="0"/>
          </a:p>
          <a:p>
            <a:r>
              <a:rPr lang="en-US" dirty="0" smtClean="0"/>
              <a:t>CL is a logical language based on FOL, with the purpose of standardizing syntax. It further extends FOL for that (1) any term can be used as function or predicate, and (2) sequence markers allow for talking about sequences of individuals directly, and in particular, provide a succinct way for </a:t>
            </a:r>
            <a:r>
              <a:rPr lang="en-US" dirty="0" err="1" smtClean="0"/>
              <a:t>axiomatising</a:t>
            </a:r>
            <a:r>
              <a:rPr lang="en-US" dirty="0" smtClean="0"/>
              <a:t> </a:t>
            </a:r>
            <a:r>
              <a:rPr lang="en-US" dirty="0" err="1" smtClean="0"/>
              <a:t>polyadic</a:t>
            </a:r>
            <a:r>
              <a:rPr lang="en-US" dirty="0" smtClean="0"/>
              <a:t> functions and </a:t>
            </a:r>
            <a:r>
              <a:rPr lang="en-US" dirty="0" err="1" smtClean="0"/>
              <a:t>predicates</a:t>
            </a:r>
            <a:r>
              <a:rPr lang="en-US" dirty="0" smtClean="0"/>
              <a:t> [Mossakowski2014]. CL is used in ontological theories as a formal language tool to prove the consistency of a theory by validating the existence of model(s) M for a theory T. For example, BFO 4 and some of DOLCE’s modules 5 are encoded in CLIF. In addition to FOs, "COLORE”, the open-access repository, is implemented as CL-ontology modules.</a:t>
            </a:r>
          </a:p>
          <a:p>
            <a:endParaRPr lang="fr-FR" dirty="0" smtClean="0"/>
          </a:p>
          <a:p>
            <a:r>
              <a:rPr lang="en-US" dirty="0" smtClean="0"/>
              <a:t>To write the CL ontology, we employ the CLIF serialization ("CLIF”, the Common Logic Interchange Format) which is specifically designed to represent ontologies and logical theories in a standardized and machine-readable manner.</a:t>
            </a:r>
          </a:p>
          <a:p>
            <a:endParaRPr lang="fr-FR" dirty="0" smtClean="0"/>
          </a:p>
          <a:p>
            <a:r>
              <a:rPr lang="en-US" dirty="0" smtClean="0"/>
              <a:t>Firstly we import those that are already </a:t>
            </a:r>
            <a:r>
              <a:rPr lang="en-US" dirty="0" err="1" smtClean="0"/>
              <a:t>encoded</a:t>
            </a:r>
            <a:r>
              <a:rPr lang="en-US" dirty="0" smtClean="0"/>
              <a:t> and available online at the "</a:t>
            </a:r>
            <a:r>
              <a:rPr lang="en-US" dirty="0" err="1" smtClean="0"/>
              <a:t>Colore</a:t>
            </a:r>
            <a:r>
              <a:rPr lang="en-US" dirty="0" smtClean="0"/>
              <a:t>” repository. These are : the CEM mereological theory 2 , the MT </a:t>
            </a:r>
            <a:r>
              <a:rPr lang="en-US" dirty="0" err="1" smtClean="0"/>
              <a:t>mereotopological</a:t>
            </a:r>
            <a:r>
              <a:rPr lang="en-US" dirty="0" smtClean="0"/>
              <a:t> theory along with the basic connection topological theory 3 , </a:t>
            </a:r>
            <a:r>
              <a:rPr lang="en-US" dirty="0" err="1" smtClean="0"/>
              <a:t>Varzi’s</a:t>
            </a:r>
            <a:r>
              <a:rPr lang="en-US" dirty="0" smtClean="0"/>
              <a:t> Location theory 4 , and their corresponding definitions. Note that, we modified some files e.g. the mereological definitions file to account for additional definitions e.g. </a:t>
            </a:r>
            <a:r>
              <a:rPr lang="en-US" dirty="0" err="1" smtClean="0"/>
              <a:t>overcross</a:t>
            </a:r>
            <a:r>
              <a:rPr lang="en-US" dirty="0" smtClean="0"/>
              <a:t>, </a:t>
            </a:r>
            <a:r>
              <a:rPr lang="en-US" dirty="0" err="1" smtClean="0"/>
              <a:t>undecross</a:t>
            </a:r>
            <a:r>
              <a:rPr lang="en-US" dirty="0" smtClean="0"/>
              <a:t>, </a:t>
            </a:r>
            <a:r>
              <a:rPr lang="en-US" dirty="0" err="1" smtClean="0"/>
              <a:t>etc</a:t>
            </a:r>
            <a:r>
              <a:rPr lang="en-US" dirty="0" smtClean="0"/>
              <a:t>, the location root file to remove region axioms, </a:t>
            </a:r>
            <a:r>
              <a:rPr lang="en-US" dirty="0" err="1" smtClean="0"/>
              <a:t>etc</a:t>
            </a:r>
            <a:endParaRPr lang="en-US" dirty="0" smtClean="0"/>
          </a:p>
          <a:p>
            <a:endParaRPr lang="fr-FR" dirty="0" smtClean="0"/>
          </a:p>
          <a:p>
            <a:r>
              <a:rPr lang="en-US" dirty="0" smtClean="0"/>
              <a:t>Secondly, we initiate the serialization of FORT’s micro-theories in the sense of "what comes first", i.e. starting by the basic primitive relations that do not necessitate the use of other primitives, and moving on to relations that import other relations in their modules</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40</a:t>
            </a:fld>
            <a:endParaRPr lang="en-US"/>
          </a:p>
        </p:txBody>
      </p:sp>
    </p:spTree>
    <p:extLst>
      <p:ext uri="{BB962C8B-B14F-4D97-AF65-F5344CB8AC3E}">
        <p14:creationId xmlns:p14="http://schemas.microsoft.com/office/powerpoint/2010/main" val="153197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In the 3rd </a:t>
            </a:r>
            <a:r>
              <a:rPr lang="fr-FR" dirty="0" err="1" smtClean="0"/>
              <a:t>step</a:t>
            </a:r>
            <a:r>
              <a:rPr lang="fr-FR" dirty="0" smtClean="0"/>
              <a:t>:</a:t>
            </a:r>
          </a:p>
          <a:p>
            <a:r>
              <a:rPr lang="en-US" sz="1200" dirty="0" smtClean="0">
                <a:latin typeface="Source Han Sans SC"/>
              </a:rPr>
              <a:t>extract a secondary decidable fragment from the original formalization that guarantees desirable computational services, and translate the FOL-formalization into a decidable, yet expressive, knowledge representation and reasoning language:</a:t>
            </a:r>
          </a:p>
          <a:p>
            <a:r>
              <a:rPr lang="en-US" sz="1200" dirty="0" err="1" smtClean="0">
                <a:solidFill>
                  <a:srgbClr val="A64C0E"/>
                </a:solidFill>
                <a:latin typeface="Source Han Sans SC"/>
              </a:rPr>
              <a:t>Yeilding</a:t>
            </a:r>
            <a:r>
              <a:rPr lang="en-US" sz="1200" baseline="0" dirty="0" smtClean="0">
                <a:solidFill>
                  <a:srgbClr val="A64C0E"/>
                </a:solidFill>
                <a:latin typeface="Source Han Sans SC"/>
              </a:rPr>
              <a:t> in </a:t>
            </a:r>
            <a:r>
              <a:rPr lang="en-US" sz="1200" dirty="0" smtClean="0">
                <a:solidFill>
                  <a:srgbClr val="A64C0E"/>
                </a:solidFill>
                <a:latin typeface="Source Han Sans SC"/>
              </a:rPr>
              <a:t>a SROIQ Description Logic formalization of the FORT lightweight ontology</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41</a:t>
            </a:fld>
            <a:endParaRPr lang="en-US"/>
          </a:p>
        </p:txBody>
      </p:sp>
    </p:spTree>
    <p:extLst>
      <p:ext uri="{BB962C8B-B14F-4D97-AF65-F5344CB8AC3E}">
        <p14:creationId xmlns:p14="http://schemas.microsoft.com/office/powerpoint/2010/main" val="4123409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Figure 7.1 depicts the proposed procedure of steps which takes as input a set of axioms corresponding to a theory T formalized in FOL. Knowing that arbitrary FOL theories can contain predicates of any arity 1 , we narrow down the inclusion to only unary and binary </a:t>
            </a:r>
            <a:r>
              <a:rPr lang="en-US" dirty="0" err="1" smtClean="0"/>
              <a:t>predciates</a:t>
            </a:r>
            <a:r>
              <a:rPr lang="en-US" dirty="0" smtClean="0"/>
              <a:t> by assuming first and second arity FOL theories only.</a:t>
            </a:r>
          </a:p>
          <a:p>
            <a:endParaRPr lang="fr-FR" sz="1200" dirty="0" smtClean="0">
              <a:latin typeface="Source Han Sans SC"/>
            </a:endParaRPr>
          </a:p>
          <a:p>
            <a:r>
              <a:rPr lang="fr-FR" sz="1200" dirty="0" err="1" smtClean="0">
                <a:latin typeface="Source Han Sans SC"/>
              </a:rPr>
              <a:t>After</a:t>
            </a:r>
            <a:r>
              <a:rPr lang="fr-FR" sz="1200" baseline="0" dirty="0" smtClean="0">
                <a:latin typeface="Source Han Sans SC"/>
              </a:rPr>
              <a:t> </a:t>
            </a:r>
            <a:r>
              <a:rPr lang="fr-FR" sz="1200" baseline="0" dirty="0" err="1" smtClean="0">
                <a:latin typeface="Source Han Sans SC"/>
              </a:rPr>
              <a:t>that</a:t>
            </a:r>
            <a:r>
              <a:rPr lang="fr-FR" sz="1200" baseline="0" dirty="0" smtClean="0">
                <a:latin typeface="Source Han Sans SC"/>
              </a:rPr>
              <a:t>, the </a:t>
            </a:r>
            <a:r>
              <a:rPr lang="fr-FR" sz="1200" baseline="0" dirty="0" err="1" smtClean="0">
                <a:latin typeface="Source Han Sans SC"/>
              </a:rPr>
              <a:t>procedure</a:t>
            </a:r>
            <a:r>
              <a:rPr lang="fr-FR" sz="1200" baseline="0" dirty="0" smtClean="0">
                <a:latin typeface="Source Han Sans SC"/>
              </a:rPr>
              <a:t> </a:t>
            </a:r>
            <a:r>
              <a:rPr lang="fr-FR" sz="1200" baseline="0" dirty="0" err="1" smtClean="0">
                <a:latin typeface="Source Han Sans SC"/>
              </a:rPr>
              <a:t>consists</a:t>
            </a:r>
            <a:r>
              <a:rPr lang="fr-FR" sz="1200" baseline="0" dirty="0" smtClean="0">
                <a:latin typeface="Source Han Sans SC"/>
              </a:rPr>
              <a:t> of six </a:t>
            </a:r>
            <a:r>
              <a:rPr lang="fr-FR" sz="1200" baseline="0" dirty="0" err="1" smtClean="0">
                <a:latin typeface="Source Han Sans SC"/>
              </a:rPr>
              <a:t>steps</a:t>
            </a:r>
            <a:r>
              <a:rPr lang="fr-FR" sz="1200" baseline="0" dirty="0" smtClean="0">
                <a:latin typeface="Source Han Sans SC"/>
              </a:rPr>
              <a:t>, in </a:t>
            </a:r>
            <a:r>
              <a:rPr lang="fr-FR" sz="1200" baseline="0" dirty="0" err="1" smtClean="0">
                <a:latin typeface="Source Han Sans SC"/>
              </a:rPr>
              <a:t>which</a:t>
            </a:r>
            <a:r>
              <a:rPr lang="fr-FR" sz="1200" baseline="0" dirty="0" smtClean="0">
                <a:latin typeface="Source Han Sans SC"/>
              </a:rPr>
              <a:t> e</a:t>
            </a:r>
            <a:r>
              <a:rPr lang="en-US" dirty="0" smtClean="0"/>
              <a:t>ach step comprises; an input set Si resembling the theory’s serialization in a specific logical formalism</a:t>
            </a:r>
            <a:endParaRPr lang="fr-FR" sz="1200" dirty="0" smtClean="0">
              <a:latin typeface="Source Han Sans SC"/>
            </a:endParaRPr>
          </a:p>
          <a:p>
            <a:r>
              <a:rPr lang="en-US" dirty="0" smtClean="0"/>
              <a:t>The final output of the translation corresponds to a SROIQ serialization as a lite decidable fragment of the initial inputted FOL theory. </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42</a:t>
            </a:fld>
            <a:endParaRPr lang="en-US"/>
          </a:p>
        </p:txBody>
      </p:sp>
    </p:spTree>
    <p:extLst>
      <p:ext uri="{BB962C8B-B14F-4D97-AF65-F5344CB8AC3E}">
        <p14:creationId xmlns:p14="http://schemas.microsoft.com/office/powerpoint/2010/main" val="1897687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We</a:t>
            </a:r>
            <a:r>
              <a:rPr lang="fr-FR" baseline="0" dirty="0" smtClean="0"/>
              <a:t> use the </a:t>
            </a:r>
            <a:r>
              <a:rPr lang="fr-FR" baseline="0" dirty="0" err="1" smtClean="0"/>
              <a:t>proposed</a:t>
            </a:r>
            <a:r>
              <a:rPr lang="fr-FR" baseline="0" dirty="0" smtClean="0"/>
              <a:t> </a:t>
            </a:r>
            <a:r>
              <a:rPr lang="fr-FR" baseline="0" dirty="0" err="1" smtClean="0"/>
              <a:t>procedure</a:t>
            </a:r>
            <a:r>
              <a:rPr lang="fr-FR" baseline="0" dirty="0" smtClean="0"/>
              <a:t> to translate FORT </a:t>
            </a:r>
            <a:r>
              <a:rPr lang="fr-FR" baseline="0" dirty="0" err="1" smtClean="0"/>
              <a:t>from</a:t>
            </a:r>
            <a:r>
              <a:rPr lang="fr-FR" baseline="0" dirty="0" smtClean="0"/>
              <a:t> FOL to a SROIQ fragment.</a:t>
            </a:r>
          </a:p>
          <a:p>
            <a:r>
              <a:rPr lang="fr-FR" baseline="0" dirty="0" smtClean="0"/>
              <a:t>The </a:t>
            </a:r>
            <a:r>
              <a:rPr lang="fr-FR" baseline="0" dirty="0" err="1" smtClean="0"/>
              <a:t>steps</a:t>
            </a:r>
            <a:r>
              <a:rPr lang="fr-FR" baseline="0" dirty="0" smtClean="0"/>
              <a:t> </a:t>
            </a:r>
            <a:r>
              <a:rPr lang="fr-FR" baseline="0" dirty="0" err="1" smtClean="0"/>
              <a:t>from</a:t>
            </a:r>
            <a:r>
              <a:rPr lang="fr-FR" baseline="0" dirty="0" smtClean="0"/>
              <a:t> 1 to 5 are </a:t>
            </a:r>
            <a:r>
              <a:rPr lang="fr-FR" baseline="0" dirty="0" err="1" smtClean="0"/>
              <a:t>straightfowrsard</a:t>
            </a:r>
            <a:r>
              <a:rPr lang="fr-FR" baseline="0" dirty="0" smtClean="0"/>
              <a:t> and </a:t>
            </a:r>
            <a:r>
              <a:rPr lang="fr-FR" baseline="0" dirty="0" err="1" smtClean="0"/>
              <a:t>yielded</a:t>
            </a:r>
            <a:r>
              <a:rPr lang="fr-FR" baseline="0" dirty="0" smtClean="0"/>
              <a:t> in 124 </a:t>
            </a:r>
            <a:r>
              <a:rPr lang="fr-FR" baseline="0" dirty="0" err="1" smtClean="0"/>
              <a:t>axioms</a:t>
            </a:r>
            <a:r>
              <a:rPr lang="fr-FR" baseline="0" dirty="0" smtClean="0"/>
              <a:t>. &gt;&gt;&gt;1 </a:t>
            </a:r>
            <a:r>
              <a:rPr lang="fr-FR" baseline="0" dirty="0" err="1" smtClean="0"/>
              <a:t>such</a:t>
            </a:r>
            <a:r>
              <a:rPr lang="fr-FR" baseline="0" dirty="0" smtClean="0"/>
              <a:t> as the </a:t>
            </a:r>
            <a:r>
              <a:rPr lang="fr-FR" baseline="0" dirty="0" err="1" smtClean="0"/>
              <a:t>following</a:t>
            </a:r>
            <a:endParaRPr lang="fr-FR" baseline="0" dirty="0" smtClean="0"/>
          </a:p>
          <a:p>
            <a:endParaRPr lang="fr-FR" baseline="0" dirty="0" smtClean="0"/>
          </a:p>
          <a:p>
            <a:r>
              <a:rPr lang="fr-FR" baseline="0" dirty="0" smtClean="0"/>
              <a:t>&gt;&gt;&gt;2</a:t>
            </a:r>
          </a:p>
          <a:p>
            <a:r>
              <a:rPr lang="fr-FR" baseline="0" dirty="0" smtClean="0"/>
              <a:t>As for </a:t>
            </a:r>
            <a:r>
              <a:rPr lang="fr-FR" baseline="0" dirty="0" err="1" smtClean="0"/>
              <a:t>step</a:t>
            </a:r>
            <a:r>
              <a:rPr lang="fr-FR" baseline="0" dirty="0" smtClean="0"/>
              <a:t> 6, </a:t>
            </a:r>
            <a:r>
              <a:rPr lang="fr-FR" baseline="0" dirty="0" err="1" smtClean="0"/>
              <a:t>it</a:t>
            </a:r>
            <a:r>
              <a:rPr lang="fr-FR" baseline="0" dirty="0" smtClean="0"/>
              <a:t> </a:t>
            </a:r>
            <a:r>
              <a:rPr lang="fr-FR" baseline="0" dirty="0" err="1" smtClean="0"/>
              <a:t>requires</a:t>
            </a:r>
            <a:r>
              <a:rPr lang="fr-FR" baseline="0" dirty="0" smtClean="0"/>
              <a:t> to </a:t>
            </a:r>
            <a:r>
              <a:rPr lang="fr-FR" baseline="0" dirty="0" err="1" smtClean="0"/>
              <a:t>identify</a:t>
            </a:r>
            <a:r>
              <a:rPr lang="fr-FR" baseline="0" dirty="0" smtClean="0"/>
              <a:t> the set of non-simple </a:t>
            </a:r>
            <a:r>
              <a:rPr lang="fr-FR" baseline="0" dirty="0" err="1" smtClean="0"/>
              <a:t>roles</a:t>
            </a:r>
            <a:r>
              <a:rPr lang="fr-FR" baseline="0" dirty="0" smtClean="0"/>
              <a:t> RNS and set of proposition </a:t>
            </a:r>
            <a:r>
              <a:rPr lang="fr-FR" baseline="0" dirty="0" err="1" smtClean="0"/>
              <a:t>builders</a:t>
            </a:r>
            <a:r>
              <a:rPr lang="fr-FR" baseline="0" dirty="0" smtClean="0"/>
              <a:t>, </a:t>
            </a:r>
          </a:p>
          <a:p>
            <a:r>
              <a:rPr lang="fr-FR" baseline="0" dirty="0" smtClean="0"/>
              <a:t>&gt;&gt;&gt;3</a:t>
            </a:r>
          </a:p>
          <a:p>
            <a:r>
              <a:rPr lang="fr-FR" baseline="0" dirty="0" err="1" smtClean="0"/>
              <a:t>according</a:t>
            </a:r>
            <a:r>
              <a:rPr lang="fr-FR" baseline="0" dirty="0" smtClean="0"/>
              <a:t> to </a:t>
            </a:r>
            <a:r>
              <a:rPr lang="fr-FR" baseline="0" dirty="0" err="1" smtClean="0"/>
              <a:t>which</a:t>
            </a:r>
            <a:r>
              <a:rPr lang="fr-FR" baseline="0" dirty="0" smtClean="0"/>
              <a:t> </a:t>
            </a:r>
            <a:r>
              <a:rPr lang="fr-FR" baseline="0" dirty="0" err="1" smtClean="0"/>
              <a:t>we</a:t>
            </a:r>
            <a:r>
              <a:rPr lang="fr-FR" baseline="0" dirty="0" smtClean="0"/>
              <a:t> </a:t>
            </a:r>
            <a:r>
              <a:rPr lang="fr-FR" baseline="0" dirty="0" err="1" smtClean="0"/>
              <a:t>were</a:t>
            </a:r>
            <a:r>
              <a:rPr lang="fr-FR" baseline="0" dirty="0" smtClean="0"/>
              <a:t> able to </a:t>
            </a:r>
            <a:r>
              <a:rPr lang="fr-FR" baseline="0" dirty="0" err="1" smtClean="0"/>
              <a:t>draw</a:t>
            </a:r>
            <a:r>
              <a:rPr lang="fr-FR" baseline="0" dirty="0" smtClean="0"/>
              <a:t> </a:t>
            </a:r>
            <a:r>
              <a:rPr lang="en-US" dirty="0" smtClean="0"/>
              <a:t>The role hierarchy of FORT presenting the regular orders in black, and the irregular ones in blue between</a:t>
            </a:r>
            <a:r>
              <a:rPr lang="en-US" baseline="0" dirty="0" smtClean="0"/>
              <a:t> relations. As such we track the axioms yielding to irregular order and we the necessary minimal suppression of axioms yielding in a final SROIS set of 108 axioms. </a:t>
            </a:r>
            <a:endParaRPr lang="fr-FR" baseline="0" dirty="0" smtClean="0"/>
          </a:p>
          <a:p>
            <a:endParaRPr lang="fr-FR" dirty="0" smtClean="0"/>
          </a:p>
          <a:p>
            <a:r>
              <a:rPr lang="fr-FR" dirty="0" smtClean="0"/>
              <a:t>The documentation of the </a:t>
            </a:r>
            <a:r>
              <a:rPr lang="fr-FR" dirty="0" err="1" smtClean="0"/>
              <a:t>procedure</a:t>
            </a:r>
            <a:r>
              <a:rPr lang="fr-FR" baseline="0" dirty="0" smtClean="0"/>
              <a:t> and the full </a:t>
            </a:r>
            <a:r>
              <a:rPr lang="fr-FR" dirty="0" smtClean="0"/>
              <a:t>SROIQ</a:t>
            </a:r>
            <a:r>
              <a:rPr lang="fr-FR" baseline="0" dirty="0" smtClean="0"/>
              <a:t> </a:t>
            </a:r>
            <a:r>
              <a:rPr lang="fr-FR" baseline="0" dirty="0" err="1" smtClean="0"/>
              <a:t>formalization</a:t>
            </a:r>
            <a:r>
              <a:rPr lang="fr-FR" baseline="0" dirty="0" smtClean="0"/>
              <a:t> </a:t>
            </a:r>
            <a:r>
              <a:rPr lang="fr-FR" baseline="0" dirty="0" err="1" smtClean="0"/>
              <a:t>is</a:t>
            </a:r>
            <a:r>
              <a:rPr lang="fr-FR" baseline="0" dirty="0" smtClean="0"/>
              <a:t> </a:t>
            </a:r>
            <a:r>
              <a:rPr lang="fr-FR" baseline="0" dirty="0" err="1" smtClean="0"/>
              <a:t>avaialble</a:t>
            </a:r>
            <a:r>
              <a:rPr lang="fr-FR" baseline="0" dirty="0" smtClean="0"/>
              <a:t> at the FORT </a:t>
            </a:r>
            <a:r>
              <a:rPr lang="fr-FR" baseline="0" dirty="0" err="1" smtClean="0"/>
              <a:t>github</a:t>
            </a:r>
            <a:r>
              <a:rPr lang="fr-FR" baseline="0" dirty="0" smtClean="0"/>
              <a:t> </a:t>
            </a:r>
            <a:r>
              <a:rPr lang="fr-FR" baseline="0" dirty="0" err="1" smtClean="0"/>
              <a:t>repository</a:t>
            </a:r>
            <a:r>
              <a:rPr lang="fr-FR" baseline="0" dirty="0" smtClean="0"/>
              <a:t>.</a:t>
            </a:r>
          </a:p>
          <a:p>
            <a:endParaRPr lang="fr-FR" baseline="0" dirty="0" smtClean="0"/>
          </a:p>
          <a:p>
            <a:r>
              <a:rPr lang="fr-FR" baseline="0" dirty="0" smtClean="0"/>
              <a:t>&gt;&gt;&gt;4</a:t>
            </a:r>
          </a:p>
          <a:p>
            <a:r>
              <a:rPr lang="fr-FR" baseline="0" dirty="0" smtClean="0"/>
              <a:t>So in </a:t>
            </a:r>
            <a:r>
              <a:rPr lang="fr-FR" baseline="0" dirty="0" err="1" smtClean="0"/>
              <a:t>this</a:t>
            </a:r>
            <a:r>
              <a:rPr lang="fr-FR" baseline="0" dirty="0" smtClean="0"/>
              <a:t> </a:t>
            </a:r>
            <a:r>
              <a:rPr lang="fr-FR" baseline="0" dirty="0" err="1" smtClean="0"/>
              <a:t>step</a:t>
            </a:r>
            <a:r>
              <a:rPr lang="fr-FR" baseline="0" dirty="0" smtClean="0"/>
              <a:t>, </a:t>
            </a:r>
            <a:r>
              <a:rPr lang="fr-FR" baseline="0" dirty="0" err="1" smtClean="0"/>
              <a:t>we</a:t>
            </a:r>
            <a:r>
              <a:rPr lang="fr-FR" baseline="0" dirty="0" smtClean="0"/>
              <a:t> </a:t>
            </a:r>
            <a:r>
              <a:rPr lang="en-US" sz="1200" dirty="0" smtClean="0">
                <a:solidFill>
                  <a:schemeClr val="tx1"/>
                </a:solidFill>
                <a:latin typeface="Source Han Sans SC"/>
              </a:rPr>
              <a:t>have extracted a </a:t>
            </a:r>
            <a:r>
              <a:rPr lang="en-US" sz="1200" b="1" dirty="0" smtClean="0">
                <a:solidFill>
                  <a:schemeClr val="tx1"/>
                </a:solidFill>
                <a:latin typeface="Source Han Sans SC"/>
              </a:rPr>
              <a:t>decidable fragment </a:t>
            </a:r>
            <a:r>
              <a:rPr lang="en-US" sz="1200" dirty="0" smtClean="0">
                <a:solidFill>
                  <a:schemeClr val="tx1"/>
                </a:solidFill>
                <a:latin typeface="Source Han Sans SC"/>
              </a:rPr>
              <a:t>of FORT by translating the original FOL theory into the decidable SROIQ−D, based on a generic and systematic translation procedure</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43</a:t>
            </a:fld>
            <a:endParaRPr lang="en-US"/>
          </a:p>
        </p:txBody>
      </p:sp>
    </p:spTree>
    <p:extLst>
      <p:ext uri="{BB962C8B-B14F-4D97-AF65-F5344CB8AC3E}">
        <p14:creationId xmlns:p14="http://schemas.microsoft.com/office/powerpoint/2010/main" val="2313894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For the</a:t>
            </a:r>
            <a:r>
              <a:rPr lang="fr-FR" baseline="0" dirty="0" smtClean="0"/>
              <a:t> </a:t>
            </a:r>
            <a:r>
              <a:rPr lang="fr-FR" baseline="0" dirty="0" err="1" smtClean="0"/>
              <a:t>fourth</a:t>
            </a:r>
            <a:r>
              <a:rPr lang="fr-FR" baseline="0" dirty="0" smtClean="0"/>
              <a:t> </a:t>
            </a:r>
            <a:r>
              <a:rPr lang="fr-FR" baseline="0" dirty="0" err="1" smtClean="0"/>
              <a:t>step</a:t>
            </a:r>
            <a:r>
              <a:rPr lang="fr-FR" baseline="0" dirty="0" smtClean="0"/>
              <a:t>,</a:t>
            </a:r>
          </a:p>
          <a:p>
            <a:pPr marL="0" indent="0">
              <a:buNone/>
            </a:pPr>
            <a:r>
              <a:rPr lang="en-US" sz="1200" dirty="0" smtClean="0">
                <a:latin typeface="Source Han Sans SC"/>
              </a:rPr>
              <a:t>specify and implement the T-boxes of the SROIQ formalization into language relevant to the semantic web: </a:t>
            </a:r>
          </a:p>
          <a:p>
            <a:pPr marL="0" indent="0">
              <a:buNone/>
            </a:pPr>
            <a:r>
              <a:rPr lang="fr-FR" sz="1200" b="1" dirty="0" err="1" smtClean="0">
                <a:solidFill>
                  <a:srgbClr val="A64C0E"/>
                </a:solidFill>
                <a:latin typeface="Source Han Sans SC"/>
              </a:rPr>
              <a:t>Resulting</a:t>
            </a:r>
            <a:r>
              <a:rPr lang="fr-FR" sz="1200" b="1" dirty="0" smtClean="0">
                <a:solidFill>
                  <a:srgbClr val="A64C0E"/>
                </a:solidFill>
                <a:latin typeface="Source Han Sans SC"/>
              </a:rPr>
              <a:t> in </a:t>
            </a:r>
            <a:r>
              <a:rPr lang="en-US" sz="1200" dirty="0" smtClean="0">
                <a:solidFill>
                  <a:srgbClr val="A64C0E"/>
                </a:solidFill>
                <a:latin typeface="Source Han Sans SC"/>
              </a:rPr>
              <a:t>an OWL2-DL implementation of the FORT lightweight ontology.</a:t>
            </a:r>
          </a:p>
          <a:p>
            <a:pPr marL="0" indent="0">
              <a:buNone/>
            </a:pPr>
            <a:endParaRPr lang="fr-FR" sz="1200" b="1" dirty="0" smtClean="0">
              <a:solidFill>
                <a:srgbClr val="A64C0E"/>
              </a:solidFill>
              <a:latin typeface="Source Han Sans SC"/>
            </a:endParaRPr>
          </a:p>
          <a:p>
            <a:pPr marL="0" indent="0">
              <a:buNone/>
            </a:pPr>
            <a:r>
              <a:rPr lang="fr-FR" sz="1200" b="1" dirty="0" err="1" smtClean="0">
                <a:solidFill>
                  <a:srgbClr val="A64C0E"/>
                </a:solidFill>
                <a:latin typeface="Source Han Sans SC"/>
              </a:rPr>
              <a:t>Why</a:t>
            </a:r>
            <a:r>
              <a:rPr lang="fr-FR" sz="1200" b="1" dirty="0" smtClean="0">
                <a:solidFill>
                  <a:srgbClr val="A64C0E"/>
                </a:solidFill>
                <a:latin typeface="Source Han Sans SC"/>
              </a:rPr>
              <a:t> </a:t>
            </a:r>
            <a:r>
              <a:rPr lang="fr-FR" sz="1200" b="1" dirty="0" err="1" smtClean="0">
                <a:solidFill>
                  <a:srgbClr val="A64C0E"/>
                </a:solidFill>
                <a:latin typeface="Source Han Sans SC"/>
              </a:rPr>
              <a:t>Semantic</a:t>
            </a:r>
            <a:r>
              <a:rPr lang="fr-FR" sz="1200" b="1" dirty="0" smtClean="0">
                <a:solidFill>
                  <a:srgbClr val="A64C0E"/>
                </a:solidFill>
                <a:latin typeface="Source Han Sans SC"/>
              </a:rPr>
              <a:t> Web? </a:t>
            </a:r>
          </a:p>
          <a:p>
            <a:pPr marL="0" indent="0">
              <a:buNone/>
            </a:pPr>
            <a:r>
              <a:rPr lang="fr-FR" sz="1200" b="0" dirty="0" smtClean="0">
                <a:solidFill>
                  <a:srgbClr val="A64C0E"/>
                </a:solidFill>
                <a:latin typeface="Source Han Sans SC"/>
              </a:rPr>
              <a:t>The</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particular</a:t>
            </a:r>
            <a:r>
              <a:rPr lang="fr-FR" sz="1200" b="0" baseline="0" dirty="0" smtClean="0">
                <a:solidFill>
                  <a:srgbClr val="A64C0E"/>
                </a:solidFill>
                <a:latin typeface="Source Han Sans SC"/>
              </a:rPr>
              <a:t> focus on </a:t>
            </a:r>
            <a:r>
              <a:rPr lang="fr-FR" sz="1200" b="0" baseline="0" dirty="0" err="1" smtClean="0">
                <a:solidFill>
                  <a:srgbClr val="A64C0E"/>
                </a:solidFill>
                <a:latin typeface="Source Han Sans SC"/>
              </a:rPr>
              <a:t>using</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semantic</a:t>
            </a:r>
            <a:r>
              <a:rPr lang="fr-FR" sz="1200" b="0" baseline="0" dirty="0" smtClean="0">
                <a:solidFill>
                  <a:srgbClr val="A64C0E"/>
                </a:solidFill>
                <a:latin typeface="Source Han Sans SC"/>
              </a:rPr>
              <a:t> web technologies </a:t>
            </a:r>
            <a:r>
              <a:rPr lang="fr-FR" sz="1200" b="0" baseline="0" dirty="0" err="1" smtClean="0">
                <a:solidFill>
                  <a:srgbClr val="A64C0E"/>
                </a:solidFill>
                <a:latin typeface="Source Han Sans SC"/>
              </a:rPr>
              <a:t>such</a:t>
            </a:r>
            <a:r>
              <a:rPr lang="fr-FR" sz="1200" b="0" baseline="0" dirty="0" smtClean="0">
                <a:solidFill>
                  <a:srgbClr val="A64C0E"/>
                </a:solidFill>
                <a:latin typeface="Source Han Sans SC"/>
              </a:rPr>
              <a:t> as OW to </a:t>
            </a:r>
            <a:r>
              <a:rPr lang="fr-FR" sz="1200" b="0" baseline="0" dirty="0" err="1" smtClean="0">
                <a:solidFill>
                  <a:srgbClr val="A64C0E"/>
                </a:solidFill>
                <a:latin typeface="Source Han Sans SC"/>
              </a:rPr>
              <a:t>serialize</a:t>
            </a:r>
            <a:r>
              <a:rPr lang="fr-FR" sz="1200" b="0" baseline="0" dirty="0" smtClean="0">
                <a:solidFill>
                  <a:srgbClr val="A64C0E"/>
                </a:solidFill>
                <a:latin typeface="Source Han Sans SC"/>
              </a:rPr>
              <a:t> the </a:t>
            </a:r>
            <a:r>
              <a:rPr lang="fr-FR" sz="1200" b="0" baseline="0" dirty="0" err="1" smtClean="0">
                <a:solidFill>
                  <a:srgbClr val="A64C0E"/>
                </a:solidFill>
                <a:latin typeface="Source Han Sans SC"/>
              </a:rPr>
              <a:t>ontology</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is</a:t>
            </a:r>
            <a:r>
              <a:rPr lang="fr-FR" sz="1200" b="0" baseline="0" dirty="0" smtClean="0">
                <a:solidFill>
                  <a:srgbClr val="A64C0E"/>
                </a:solidFill>
                <a:latin typeface="Source Han Sans SC"/>
              </a:rPr>
              <a:t> to </a:t>
            </a:r>
            <a:r>
              <a:rPr lang="fr-FR" sz="1200" b="0" baseline="0" dirty="0" err="1" smtClean="0">
                <a:solidFill>
                  <a:srgbClr val="A64C0E"/>
                </a:solidFill>
                <a:latin typeface="Source Han Sans SC"/>
              </a:rPr>
              <a:t>emmerse</a:t>
            </a:r>
            <a:r>
              <a:rPr lang="fr-FR" sz="1200" b="0" baseline="0" dirty="0" smtClean="0">
                <a:solidFill>
                  <a:srgbClr val="A64C0E"/>
                </a:solidFill>
                <a:latin typeface="Source Han Sans SC"/>
              </a:rPr>
              <a:t> the </a:t>
            </a:r>
            <a:r>
              <a:rPr lang="fr-FR" sz="1200" b="0" baseline="0" dirty="0" err="1" smtClean="0">
                <a:solidFill>
                  <a:srgbClr val="A64C0E"/>
                </a:solidFill>
                <a:latin typeface="Source Han Sans SC"/>
              </a:rPr>
              <a:t>ontology</a:t>
            </a:r>
            <a:r>
              <a:rPr lang="fr-FR" sz="1200" b="0" baseline="0" dirty="0" smtClean="0">
                <a:solidFill>
                  <a:srgbClr val="A64C0E"/>
                </a:solidFill>
                <a:latin typeface="Source Han Sans SC"/>
              </a:rPr>
              <a:t> in </a:t>
            </a:r>
            <a:r>
              <a:rPr lang="fr-FR" sz="1200" b="0" baseline="0" dirty="0" err="1" smtClean="0">
                <a:solidFill>
                  <a:srgbClr val="A64C0E"/>
                </a:solidFill>
                <a:latin typeface="Source Han Sans SC"/>
              </a:rPr>
              <a:t>its</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lightweight</a:t>
            </a:r>
            <a:r>
              <a:rPr lang="fr-FR" sz="1200" b="0" baseline="0" dirty="0" smtClean="0">
                <a:solidFill>
                  <a:srgbClr val="A64C0E"/>
                </a:solidFill>
                <a:latin typeface="Source Han Sans SC"/>
              </a:rPr>
              <a:t> version </a:t>
            </a:r>
            <a:r>
              <a:rPr lang="fr-FR" sz="1200" b="0" baseline="0" dirty="0" err="1" smtClean="0">
                <a:solidFill>
                  <a:srgbClr val="A64C0E"/>
                </a:solidFill>
                <a:latin typeface="Source Han Sans SC"/>
              </a:rPr>
              <a:t>into</a:t>
            </a:r>
            <a:r>
              <a:rPr lang="fr-FR" sz="1200" b="0" baseline="0" dirty="0" smtClean="0">
                <a:solidFill>
                  <a:srgbClr val="A64C0E"/>
                </a:solidFill>
                <a:latin typeface="Source Han Sans SC"/>
              </a:rPr>
              <a:t> the SW.</a:t>
            </a:r>
          </a:p>
          <a:p>
            <a:pPr marL="0" indent="0">
              <a:buNone/>
            </a:pPr>
            <a:r>
              <a:rPr lang="fr-FR" sz="1200" b="0" baseline="0" dirty="0" smtClean="0">
                <a:solidFill>
                  <a:srgbClr val="A64C0E"/>
                </a:solidFill>
                <a:latin typeface="Source Han Sans SC"/>
              </a:rPr>
              <a:t>And </a:t>
            </a:r>
            <a:r>
              <a:rPr lang="fr-FR" sz="1200" b="0" baseline="0" dirty="0" err="1" smtClean="0">
                <a:solidFill>
                  <a:srgbClr val="A64C0E"/>
                </a:solidFill>
                <a:latin typeface="Source Han Sans SC"/>
              </a:rPr>
              <a:t>why</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is</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that</a:t>
            </a:r>
            <a:r>
              <a:rPr lang="fr-FR" sz="1200" b="0" baseline="0" dirty="0" smtClean="0">
                <a:solidFill>
                  <a:srgbClr val="A64C0E"/>
                </a:solidFill>
                <a:latin typeface="Source Han Sans SC"/>
              </a:rPr>
              <a:t>? It </a:t>
            </a:r>
            <a:r>
              <a:rPr lang="fr-FR" sz="1200" b="0" baseline="0" dirty="0" err="1" smtClean="0">
                <a:solidFill>
                  <a:srgbClr val="A64C0E"/>
                </a:solidFill>
                <a:latin typeface="Source Han Sans SC"/>
              </a:rPr>
              <a:t>is</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because</a:t>
            </a:r>
            <a:r>
              <a:rPr lang="fr-FR" sz="1200" b="0" baseline="0" dirty="0" smtClean="0">
                <a:solidFill>
                  <a:srgbClr val="A64C0E"/>
                </a:solidFill>
                <a:latin typeface="Source Han Sans SC"/>
              </a:rPr>
              <a:t> the SW </a:t>
            </a:r>
            <a:r>
              <a:rPr lang="fr-FR" sz="1200" b="0" baseline="0" dirty="0" err="1" smtClean="0">
                <a:solidFill>
                  <a:srgbClr val="A64C0E"/>
                </a:solidFill>
                <a:latin typeface="Source Han Sans SC"/>
              </a:rPr>
              <a:t>offers</a:t>
            </a:r>
            <a:r>
              <a:rPr lang="fr-FR" sz="1200" b="0" baseline="0" dirty="0" smtClean="0">
                <a:solidFill>
                  <a:srgbClr val="A64C0E"/>
                </a:solidFill>
                <a:latin typeface="Source Han Sans SC"/>
              </a:rPr>
              <a:t> the </a:t>
            </a:r>
            <a:r>
              <a:rPr lang="fr-FR" sz="1200" b="0" baseline="0" dirty="0" err="1" smtClean="0">
                <a:solidFill>
                  <a:srgbClr val="A64C0E"/>
                </a:solidFill>
                <a:latin typeface="Source Han Sans SC"/>
              </a:rPr>
              <a:t>means</a:t>
            </a:r>
            <a:r>
              <a:rPr lang="fr-FR" sz="1200" b="0" baseline="0" dirty="0" smtClean="0">
                <a:solidFill>
                  <a:srgbClr val="A64C0E"/>
                </a:solidFill>
                <a:latin typeface="Source Han Sans SC"/>
              </a:rPr>
              <a:t> in </a:t>
            </a:r>
            <a:r>
              <a:rPr lang="fr-FR" sz="1200" b="0" baseline="0" dirty="0" err="1" smtClean="0">
                <a:solidFill>
                  <a:srgbClr val="A64C0E"/>
                </a:solidFill>
                <a:latin typeface="Source Han Sans SC"/>
              </a:rPr>
              <a:t>which</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individual</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can</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be</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stored</a:t>
            </a:r>
            <a:r>
              <a:rPr lang="fr-FR" sz="1200" b="0" baseline="0" dirty="0" smtClean="0">
                <a:solidFill>
                  <a:srgbClr val="A64C0E"/>
                </a:solidFill>
                <a:latin typeface="Source Han Sans SC"/>
              </a:rPr>
              <a:t> as RDF graphs </a:t>
            </a:r>
            <a:r>
              <a:rPr lang="fr-FR" sz="1200" b="0" baseline="0" dirty="0" err="1" smtClean="0">
                <a:solidFill>
                  <a:srgbClr val="A64C0E"/>
                </a:solidFill>
                <a:latin typeface="Source Han Sans SC"/>
              </a:rPr>
              <a:t>that</a:t>
            </a:r>
            <a:r>
              <a:rPr lang="fr-FR" sz="1200" b="0" baseline="0" dirty="0" smtClean="0">
                <a:solidFill>
                  <a:srgbClr val="A64C0E"/>
                </a:solidFill>
                <a:latin typeface="Source Han Sans SC"/>
              </a:rPr>
              <a:t> are </a:t>
            </a:r>
            <a:r>
              <a:rPr lang="fr-FR" sz="1200" b="0" baseline="0" dirty="0" err="1" smtClean="0">
                <a:solidFill>
                  <a:srgbClr val="A64C0E"/>
                </a:solidFill>
                <a:latin typeface="Source Han Sans SC"/>
              </a:rPr>
              <a:t>compliant</a:t>
            </a:r>
            <a:r>
              <a:rPr lang="fr-FR" sz="1200" b="0" baseline="0" dirty="0" smtClean="0">
                <a:solidFill>
                  <a:srgbClr val="A64C0E"/>
                </a:solidFill>
                <a:latin typeface="Source Han Sans SC"/>
              </a:rPr>
              <a:t> to the </a:t>
            </a:r>
            <a:r>
              <a:rPr lang="fr-FR" sz="1200" b="0" baseline="0" dirty="0" err="1" smtClean="0">
                <a:solidFill>
                  <a:srgbClr val="A64C0E"/>
                </a:solidFill>
                <a:latin typeface="Source Han Sans SC"/>
              </a:rPr>
              <a:t>ontology</a:t>
            </a:r>
            <a:r>
              <a:rPr lang="fr-FR" sz="1200" b="0" baseline="0" dirty="0" smtClean="0">
                <a:solidFill>
                  <a:srgbClr val="A64C0E"/>
                </a:solidFill>
                <a:latin typeface="Source Han Sans SC"/>
              </a:rPr>
              <a:t> as </a:t>
            </a:r>
            <a:r>
              <a:rPr lang="fr-FR" sz="1200" b="0" baseline="0" dirty="0" err="1" smtClean="0">
                <a:solidFill>
                  <a:srgbClr val="A64C0E"/>
                </a:solidFill>
                <a:latin typeface="Source Han Sans SC"/>
              </a:rPr>
              <a:t>their</a:t>
            </a:r>
            <a:r>
              <a:rPr lang="fr-FR" sz="1200" b="0" baseline="0" dirty="0" smtClean="0">
                <a:solidFill>
                  <a:srgbClr val="A64C0E"/>
                </a:solidFill>
                <a:latin typeface="Source Han Sans SC"/>
              </a:rPr>
              <a:t> structure. And </a:t>
            </a:r>
            <a:r>
              <a:rPr lang="fr-FR" sz="1200" b="0" baseline="0" dirty="0" err="1" smtClean="0">
                <a:solidFill>
                  <a:srgbClr val="A64C0E"/>
                </a:solidFill>
                <a:latin typeface="Source Han Sans SC"/>
              </a:rPr>
              <a:t>using</a:t>
            </a:r>
            <a:r>
              <a:rPr lang="fr-FR" sz="1200" b="0" baseline="0" dirty="0" smtClean="0">
                <a:solidFill>
                  <a:srgbClr val="A64C0E"/>
                </a:solidFill>
                <a:latin typeface="Source Han Sans SC"/>
              </a:rPr>
              <a:t> the </a:t>
            </a:r>
            <a:r>
              <a:rPr lang="fr-FR" sz="1200" b="0" baseline="0" dirty="0" err="1" smtClean="0">
                <a:solidFill>
                  <a:srgbClr val="A64C0E"/>
                </a:solidFill>
                <a:latin typeface="Source Han Sans SC"/>
              </a:rPr>
              <a:t>ontology’s</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semantics</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we</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can</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naviagte</a:t>
            </a:r>
            <a:r>
              <a:rPr lang="fr-FR" sz="1200" b="0" baseline="0" dirty="0" smtClean="0">
                <a:solidFill>
                  <a:srgbClr val="A64C0E"/>
                </a:solidFill>
                <a:latin typeface="Source Han Sans SC"/>
              </a:rPr>
              <a:t> the RDF graph of the data and </a:t>
            </a:r>
            <a:r>
              <a:rPr lang="fr-FR" sz="1200" b="0" baseline="0" dirty="0" err="1" smtClean="0">
                <a:solidFill>
                  <a:srgbClr val="A64C0E"/>
                </a:solidFill>
                <a:latin typeface="Source Han Sans SC"/>
              </a:rPr>
              <a:t>query</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it</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using</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other</a:t>
            </a:r>
            <a:r>
              <a:rPr lang="fr-FR" sz="1200" b="0" baseline="0" dirty="0" smtClean="0">
                <a:solidFill>
                  <a:srgbClr val="A64C0E"/>
                </a:solidFill>
                <a:latin typeface="Source Han Sans SC"/>
              </a:rPr>
              <a:t> SW technologies </a:t>
            </a:r>
            <a:r>
              <a:rPr lang="fr-FR" sz="1200" b="0" baseline="0" dirty="0" err="1" smtClean="0">
                <a:solidFill>
                  <a:srgbClr val="A64C0E"/>
                </a:solidFill>
                <a:latin typeface="Source Han Sans SC"/>
              </a:rPr>
              <a:t>such</a:t>
            </a:r>
            <a:r>
              <a:rPr lang="fr-FR" sz="1200" b="0" baseline="0" dirty="0" smtClean="0">
                <a:solidFill>
                  <a:srgbClr val="A64C0E"/>
                </a:solidFill>
                <a:latin typeface="Source Han Sans SC"/>
              </a:rPr>
              <a:t> as SPARQL to </a:t>
            </a:r>
            <a:r>
              <a:rPr lang="fr-FR" sz="1200" b="0" baseline="0" dirty="0" err="1" smtClean="0">
                <a:solidFill>
                  <a:srgbClr val="A64C0E"/>
                </a:solidFill>
                <a:latin typeface="Source Han Sans SC"/>
              </a:rPr>
              <a:t>retrive</a:t>
            </a:r>
            <a:r>
              <a:rPr lang="fr-FR" sz="1200" b="0" baseline="0" dirty="0" smtClean="0">
                <a:solidFill>
                  <a:srgbClr val="A64C0E"/>
                </a:solidFill>
                <a:latin typeface="Source Han Sans SC"/>
              </a:rPr>
              <a:t> new </a:t>
            </a:r>
            <a:r>
              <a:rPr lang="fr-FR" sz="1200" b="0" baseline="0" dirty="0" err="1" smtClean="0">
                <a:solidFill>
                  <a:srgbClr val="A64C0E"/>
                </a:solidFill>
                <a:latin typeface="Source Han Sans SC"/>
              </a:rPr>
              <a:t>knowledge</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using</a:t>
            </a:r>
            <a:r>
              <a:rPr lang="fr-FR" sz="1200" b="0" baseline="0" dirty="0" smtClean="0">
                <a:solidFill>
                  <a:srgbClr val="A64C0E"/>
                </a:solidFill>
                <a:latin typeface="Source Han Sans SC"/>
              </a:rPr>
              <a:t> </a:t>
            </a:r>
            <a:r>
              <a:rPr lang="fr-FR" sz="1200" b="0" baseline="0" dirty="0" err="1" smtClean="0">
                <a:solidFill>
                  <a:srgbClr val="A64C0E"/>
                </a:solidFill>
                <a:latin typeface="Source Han Sans SC"/>
              </a:rPr>
              <a:t>reasoners</a:t>
            </a:r>
            <a:r>
              <a:rPr lang="fr-FR" sz="1200" b="0" baseline="0" dirty="0" smtClean="0">
                <a:solidFill>
                  <a:srgbClr val="A64C0E"/>
                </a:solidFill>
                <a:latin typeface="Source Han Sans SC"/>
              </a:rPr>
              <a:t>.</a:t>
            </a:r>
          </a:p>
          <a:p>
            <a:pPr marL="0" indent="0">
              <a:buNone/>
            </a:pPr>
            <a:endParaRPr lang="fr-FR" sz="1200" b="0" dirty="0" smtClean="0">
              <a:solidFill>
                <a:srgbClr val="A64C0E"/>
              </a:solidFill>
              <a:latin typeface="Source Han Sans SC"/>
            </a:endParaRPr>
          </a:p>
          <a:p>
            <a:pPr marL="0" indent="0">
              <a:buNone/>
            </a:pPr>
            <a:r>
              <a:rPr lang="fr-FR" sz="1200" b="1" dirty="0" err="1" smtClean="0">
                <a:solidFill>
                  <a:srgbClr val="A64C0E"/>
                </a:solidFill>
                <a:latin typeface="Source Han Sans SC"/>
              </a:rPr>
              <a:t>Make</a:t>
            </a:r>
            <a:r>
              <a:rPr lang="fr-FR" sz="1200" b="1" dirty="0" smtClean="0">
                <a:solidFill>
                  <a:srgbClr val="A64C0E"/>
                </a:solidFill>
                <a:latin typeface="Source Han Sans SC"/>
              </a:rPr>
              <a:t> </a:t>
            </a:r>
            <a:r>
              <a:rPr lang="fr-FR" sz="1200" b="1" dirty="0" err="1" smtClean="0">
                <a:solidFill>
                  <a:srgbClr val="A64C0E"/>
                </a:solidFill>
                <a:latin typeface="Source Han Sans SC"/>
              </a:rPr>
              <a:t>link</a:t>
            </a:r>
            <a:r>
              <a:rPr lang="fr-FR" sz="1200" b="1" dirty="0" smtClean="0">
                <a:solidFill>
                  <a:srgbClr val="A64C0E"/>
                </a:solidFill>
                <a:latin typeface="Source Han Sans SC"/>
              </a:rPr>
              <a:t> </a:t>
            </a:r>
            <a:r>
              <a:rPr lang="fr-FR" sz="1200" b="1" dirty="0" err="1" smtClean="0">
                <a:solidFill>
                  <a:srgbClr val="A64C0E"/>
                </a:solidFill>
                <a:latin typeface="Source Han Sans SC"/>
              </a:rPr>
              <a:t>between</a:t>
            </a:r>
            <a:r>
              <a:rPr lang="fr-FR" sz="1200" b="1" dirty="0" smtClean="0">
                <a:solidFill>
                  <a:srgbClr val="A64C0E"/>
                </a:solidFill>
                <a:latin typeface="Source Han Sans SC"/>
              </a:rPr>
              <a:t> </a:t>
            </a:r>
            <a:r>
              <a:rPr lang="fr-FR" sz="1200" b="1" dirty="0" err="1" smtClean="0">
                <a:solidFill>
                  <a:srgbClr val="A64C0E"/>
                </a:solidFill>
                <a:latin typeface="Source Han Sans SC"/>
              </a:rPr>
              <a:t>ontology</a:t>
            </a:r>
            <a:r>
              <a:rPr lang="fr-FR" sz="1200" b="1" dirty="0" smtClean="0">
                <a:solidFill>
                  <a:srgbClr val="A64C0E"/>
                </a:solidFill>
                <a:latin typeface="Source Han Sans SC"/>
              </a:rPr>
              <a:t> and</a:t>
            </a:r>
            <a:r>
              <a:rPr lang="fr-FR" sz="1200" b="1" baseline="0" dirty="0" smtClean="0">
                <a:solidFill>
                  <a:srgbClr val="A64C0E"/>
                </a:solidFill>
                <a:latin typeface="Source Han Sans SC"/>
              </a:rPr>
              <a:t> the SW and </a:t>
            </a:r>
            <a:r>
              <a:rPr lang="fr-FR" sz="1200" b="1" baseline="0" dirty="0" err="1" smtClean="0">
                <a:solidFill>
                  <a:srgbClr val="A64C0E"/>
                </a:solidFill>
                <a:latin typeface="Source Han Sans SC"/>
              </a:rPr>
              <a:t>difference</a:t>
            </a:r>
            <a:r>
              <a:rPr lang="fr-FR" sz="1200" b="1" baseline="0" dirty="0" smtClean="0">
                <a:solidFill>
                  <a:srgbClr val="A64C0E"/>
                </a:solidFill>
                <a:latin typeface="Source Han Sans SC"/>
              </a:rPr>
              <a:t> </a:t>
            </a:r>
            <a:r>
              <a:rPr lang="fr-FR" sz="1200" b="1" baseline="0" dirty="0" err="1" smtClean="0">
                <a:solidFill>
                  <a:srgbClr val="A64C0E"/>
                </a:solidFill>
                <a:latin typeface="Source Han Sans SC"/>
              </a:rPr>
              <a:t>between</a:t>
            </a:r>
            <a:r>
              <a:rPr lang="fr-FR" sz="1200" b="1" baseline="0" dirty="0" smtClean="0">
                <a:solidFill>
                  <a:srgbClr val="A64C0E"/>
                </a:solidFill>
                <a:latin typeface="Source Han Sans SC"/>
              </a:rPr>
              <a:t> </a:t>
            </a:r>
            <a:r>
              <a:rPr lang="fr-FR" sz="1200" b="1" baseline="0" dirty="0" err="1" smtClean="0">
                <a:solidFill>
                  <a:srgbClr val="A64C0E"/>
                </a:solidFill>
                <a:latin typeface="Source Han Sans SC"/>
              </a:rPr>
              <a:t>both</a:t>
            </a:r>
            <a:endParaRPr lang="fr-FR" sz="1200" b="1" baseline="0" dirty="0" smtClean="0">
              <a:solidFill>
                <a:srgbClr val="A64C0E"/>
              </a:solidFill>
              <a:latin typeface="Source Han Sans SC"/>
            </a:endParaRPr>
          </a:p>
          <a:p>
            <a:pPr marL="0" indent="0">
              <a:buNone/>
            </a:pPr>
            <a:r>
              <a:rPr lang="fr-FR" sz="1200" b="1" baseline="0" dirty="0" smtClean="0">
                <a:solidFill>
                  <a:srgbClr val="A64C0E"/>
                </a:solidFill>
                <a:latin typeface="Source Han Sans SC"/>
              </a:rPr>
              <a:t>And </a:t>
            </a:r>
            <a:r>
              <a:rPr lang="fr-FR" sz="1200" b="1" baseline="0" dirty="0" err="1" smtClean="0">
                <a:solidFill>
                  <a:srgbClr val="A64C0E"/>
                </a:solidFill>
                <a:latin typeface="Source Han Sans SC"/>
              </a:rPr>
              <a:t>emphasize</a:t>
            </a:r>
            <a:r>
              <a:rPr lang="fr-FR" sz="1200" b="1" baseline="0" dirty="0" smtClean="0">
                <a:solidFill>
                  <a:srgbClr val="A64C0E"/>
                </a:solidFill>
                <a:latin typeface="Source Han Sans SC"/>
              </a:rPr>
              <a:t> the importance of </a:t>
            </a:r>
            <a:r>
              <a:rPr lang="fr-FR" sz="1200" b="1" baseline="0" dirty="0" err="1" smtClean="0">
                <a:solidFill>
                  <a:srgbClr val="A64C0E"/>
                </a:solidFill>
                <a:latin typeface="Source Han Sans SC"/>
              </a:rPr>
              <a:t>Semantic</a:t>
            </a:r>
            <a:r>
              <a:rPr lang="fr-FR" sz="1200" b="1" baseline="0" dirty="0" smtClean="0">
                <a:solidFill>
                  <a:srgbClr val="A64C0E"/>
                </a:solidFill>
                <a:latin typeface="Source Han Sans SC"/>
              </a:rPr>
              <a:t> Web</a:t>
            </a:r>
            <a:endParaRPr lang="fr-FR" sz="1200" b="1" dirty="0" smtClean="0">
              <a:solidFill>
                <a:srgbClr val="A64C0E"/>
              </a:solidFill>
              <a:latin typeface="Source Han Sans SC"/>
            </a:endParaRP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44</a:t>
            </a:fld>
            <a:endParaRPr lang="en-US"/>
          </a:p>
        </p:txBody>
      </p:sp>
    </p:spTree>
    <p:extLst>
      <p:ext uri="{BB962C8B-B14F-4D97-AF65-F5344CB8AC3E}">
        <p14:creationId xmlns:p14="http://schemas.microsoft.com/office/powerpoint/2010/main" val="3339769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As </a:t>
            </a:r>
            <a:r>
              <a:rPr lang="fr-FR" dirty="0" err="1" smtClean="0"/>
              <a:t>such</a:t>
            </a:r>
            <a:r>
              <a:rPr lang="fr-FR" dirty="0" smtClean="0"/>
              <a:t>, </a:t>
            </a:r>
            <a:r>
              <a:rPr lang="fr-FR" dirty="0" err="1" smtClean="0"/>
              <a:t>we</a:t>
            </a:r>
            <a:r>
              <a:rPr lang="fr-FR" dirty="0" smtClean="0"/>
              <a:t> use the </a:t>
            </a:r>
            <a:r>
              <a:rPr lang="fr-FR" dirty="0" err="1" smtClean="0"/>
              <a:t>Protege</a:t>
            </a:r>
            <a:r>
              <a:rPr lang="fr-FR" dirty="0" smtClean="0"/>
              <a:t> </a:t>
            </a:r>
            <a:r>
              <a:rPr lang="fr-FR" dirty="0" err="1" smtClean="0"/>
              <a:t>tool</a:t>
            </a:r>
            <a:r>
              <a:rPr lang="fr-FR" dirty="0" smtClean="0"/>
              <a:t> to encode</a:t>
            </a:r>
            <a:r>
              <a:rPr lang="fr-FR" baseline="0" dirty="0" smtClean="0"/>
              <a:t> the SROIQ </a:t>
            </a:r>
            <a:r>
              <a:rPr lang="fr-FR" baseline="0" dirty="0" err="1" smtClean="0"/>
              <a:t>axioms</a:t>
            </a:r>
            <a:r>
              <a:rPr lang="fr-FR" baseline="0" dirty="0" smtClean="0"/>
              <a:t> </a:t>
            </a:r>
            <a:r>
              <a:rPr lang="fr-FR" baseline="0" dirty="0" err="1" smtClean="0"/>
              <a:t>into</a:t>
            </a:r>
            <a:r>
              <a:rPr lang="fr-FR" baseline="0" dirty="0" smtClean="0"/>
              <a:t> the </a:t>
            </a:r>
            <a:r>
              <a:rPr lang="fr-FR" baseline="0" dirty="0" err="1" smtClean="0"/>
              <a:t>object</a:t>
            </a:r>
            <a:r>
              <a:rPr lang="fr-FR" baseline="0" dirty="0" smtClean="0"/>
              <a:t> </a:t>
            </a:r>
            <a:r>
              <a:rPr lang="fr-FR" baseline="0" dirty="0" err="1" smtClean="0"/>
              <a:t>property</a:t>
            </a:r>
            <a:r>
              <a:rPr lang="fr-FR" baseline="0" dirty="0" smtClean="0"/>
              <a:t> assertions </a:t>
            </a:r>
            <a:r>
              <a:rPr lang="fr-FR" baseline="0" dirty="0" err="1" smtClean="0"/>
              <a:t>resulting</a:t>
            </a:r>
            <a:r>
              <a:rPr lang="fr-FR" baseline="0" dirty="0" smtClean="0"/>
              <a:t> in the OWL </a:t>
            </a:r>
            <a:r>
              <a:rPr lang="fr-FR" baseline="0" dirty="0" err="1" smtClean="0"/>
              <a:t>ontology</a:t>
            </a:r>
            <a:r>
              <a:rPr lang="fr-FR" baseline="0" dirty="0" smtClean="0"/>
              <a:t>.</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45</a:t>
            </a:fld>
            <a:endParaRPr lang="en-US"/>
          </a:p>
        </p:txBody>
      </p:sp>
    </p:spTree>
    <p:extLst>
      <p:ext uri="{BB962C8B-B14F-4D97-AF65-F5344CB8AC3E}">
        <p14:creationId xmlns:p14="http://schemas.microsoft.com/office/powerpoint/2010/main" val="2061373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For the </a:t>
            </a:r>
            <a:r>
              <a:rPr lang="fr-FR" dirty="0" err="1" smtClean="0"/>
              <a:t>fifth</a:t>
            </a:r>
            <a:r>
              <a:rPr lang="fr-FR" baseline="0" dirty="0" smtClean="0"/>
              <a:t> and </a:t>
            </a:r>
            <a:r>
              <a:rPr lang="fr-FR" dirty="0" smtClean="0"/>
              <a:t>last </a:t>
            </a:r>
            <a:r>
              <a:rPr lang="fr-FR" dirty="0" err="1" smtClean="0"/>
              <a:t>step</a:t>
            </a:r>
            <a:r>
              <a:rPr lang="fr-FR" dirty="0" smtClean="0"/>
              <a:t>: </a:t>
            </a:r>
            <a:endParaRPr lang="en-US" dirty="0" smtClean="0"/>
          </a:p>
          <a:p>
            <a:endParaRPr lang="fr-FR" dirty="0" smtClean="0"/>
          </a:p>
          <a:p>
            <a:r>
              <a:rPr lang="fr-FR" dirty="0" err="1" smtClean="0"/>
              <a:t>We</a:t>
            </a:r>
            <a:r>
              <a:rPr lang="fr-FR" dirty="0" smtClean="0"/>
              <a:t> design </a:t>
            </a:r>
            <a:r>
              <a:rPr lang="fr-FR" dirty="0" err="1" smtClean="0"/>
              <a:t>different</a:t>
            </a:r>
            <a:r>
              <a:rPr lang="fr-FR" dirty="0" smtClean="0"/>
              <a:t> </a:t>
            </a:r>
            <a:r>
              <a:rPr lang="fr-FR" dirty="0" err="1" smtClean="0"/>
              <a:t>methods</a:t>
            </a:r>
            <a:r>
              <a:rPr lang="fr-FR" dirty="0" smtClean="0"/>
              <a:t> for </a:t>
            </a:r>
            <a:r>
              <a:rPr lang="fr-FR" dirty="0" err="1" smtClean="0"/>
              <a:t>importing</a:t>
            </a:r>
            <a:r>
              <a:rPr lang="fr-FR" dirty="0" smtClean="0"/>
              <a:t> FORT </a:t>
            </a:r>
            <a:r>
              <a:rPr lang="en-US" sz="1200" dirty="0" smtClean="0">
                <a:latin typeface="Source Han Sans SC"/>
              </a:rPr>
              <a:t>in practice, at the global ontology layer, according to the application setting</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46</a:t>
            </a:fld>
            <a:endParaRPr lang="en-US"/>
          </a:p>
        </p:txBody>
      </p:sp>
    </p:spTree>
    <p:extLst>
      <p:ext uri="{BB962C8B-B14F-4D97-AF65-F5344CB8AC3E}">
        <p14:creationId xmlns:p14="http://schemas.microsoft.com/office/powerpoint/2010/main" val="41548052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First </a:t>
            </a:r>
            <a:r>
              <a:rPr lang="fr-FR" dirty="0" err="1" smtClean="0"/>
              <a:t>is</a:t>
            </a:r>
            <a:r>
              <a:rPr lang="fr-FR" baseline="0" dirty="0" smtClean="0"/>
              <a:t> the </a:t>
            </a:r>
            <a:r>
              <a:rPr lang="en-US" sz="1200" b="1" dirty="0" smtClean="0">
                <a:latin typeface="Source Han Sans SC"/>
              </a:rPr>
              <a:t>Direct Employment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1" dirty="0" smtClean="0">
              <a:latin typeface="Source Han Sans SC"/>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dirty="0" smtClean="0">
                <a:latin typeface="Source Han Sans SC"/>
              </a:rPr>
              <a:t>To</a:t>
            </a:r>
            <a:r>
              <a:rPr lang="fr-FR" sz="1200" b="0" baseline="0" dirty="0" smtClean="0">
                <a:latin typeface="Source Han Sans SC"/>
              </a:rPr>
              <a:t> </a:t>
            </a:r>
            <a:r>
              <a:rPr lang="fr-FR" sz="1200" b="0" baseline="0" dirty="0" err="1" smtClean="0">
                <a:latin typeface="Source Han Sans SC"/>
              </a:rPr>
              <a:t>explain</a:t>
            </a:r>
            <a:r>
              <a:rPr lang="fr-FR" sz="1200" b="0" baseline="0" dirty="0" smtClean="0">
                <a:latin typeface="Source Han Sans SC"/>
              </a:rPr>
              <a:t> the figure: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baseline="0" dirty="0" smtClean="0">
                <a:latin typeface="Source Han Sans SC"/>
              </a:rPr>
              <a:t>At the global layer; </a:t>
            </a:r>
            <a:r>
              <a:rPr lang="fr-FR" sz="1200" b="0" baseline="0" dirty="0" err="1" smtClean="0">
                <a:latin typeface="Source Han Sans SC"/>
              </a:rPr>
              <a:t>we</a:t>
            </a:r>
            <a:r>
              <a:rPr lang="fr-FR" sz="1200" b="0" baseline="0" dirty="0" smtClean="0">
                <a:latin typeface="Source Han Sans SC"/>
              </a:rPr>
              <a:t> have FORT; an </a:t>
            </a:r>
            <a:r>
              <a:rPr lang="fr-FR" sz="1200" b="0" baseline="0" dirty="0" err="1" smtClean="0">
                <a:latin typeface="Source Han Sans SC"/>
              </a:rPr>
              <a:t>ontology</a:t>
            </a:r>
            <a:r>
              <a:rPr lang="fr-FR" sz="1200" b="0" baseline="0" dirty="0" smtClean="0">
                <a:latin typeface="Source Han Sans SC"/>
              </a:rPr>
              <a:t> of relations. </a:t>
            </a:r>
            <a:r>
              <a:rPr lang="fr-FR" sz="1200" b="0" baseline="0" dirty="0" err="1" smtClean="0">
                <a:latin typeface="Source Han Sans SC"/>
              </a:rPr>
              <a:t>We</a:t>
            </a:r>
            <a:r>
              <a:rPr lang="fr-FR" sz="1200" b="0" baseline="0" dirty="0" smtClean="0">
                <a:latin typeface="Source Han Sans SC"/>
              </a:rPr>
              <a:t> use </a:t>
            </a:r>
            <a:r>
              <a:rPr lang="fr-FR" sz="1200" b="0" baseline="0" dirty="0" err="1" smtClean="0">
                <a:latin typeface="Source Han Sans SC"/>
              </a:rPr>
              <a:t>only</a:t>
            </a:r>
            <a:r>
              <a:rPr lang="fr-FR" sz="1200" b="0" baseline="0" dirty="0" smtClean="0">
                <a:latin typeface="Source Han Sans SC"/>
              </a:rPr>
              <a:t> links to </a:t>
            </a:r>
            <a:r>
              <a:rPr lang="fr-FR" sz="1200" b="0" baseline="0" dirty="0" err="1" smtClean="0">
                <a:latin typeface="Source Han Sans SC"/>
              </a:rPr>
              <a:t>resemble</a:t>
            </a:r>
            <a:r>
              <a:rPr lang="fr-FR" sz="1200" b="0" baseline="0" dirty="0" smtClean="0">
                <a:latin typeface="Source Han Sans SC"/>
              </a:rPr>
              <a:t> FORT as a </a:t>
            </a:r>
            <a:r>
              <a:rPr lang="fr-FR" sz="1200" b="0" baseline="0" dirty="0" err="1" smtClean="0">
                <a:latin typeface="Source Han Sans SC"/>
              </a:rPr>
              <a:t>ontology</a:t>
            </a:r>
            <a:r>
              <a:rPr lang="fr-FR" sz="1200" b="0" baseline="0" dirty="0" smtClean="0">
                <a:latin typeface="Source Han Sans SC"/>
              </a:rPr>
              <a:t> of </a:t>
            </a:r>
            <a:r>
              <a:rPr lang="fr-FR" sz="1200" b="0" baseline="0" dirty="0" err="1" smtClean="0">
                <a:latin typeface="Source Han Sans SC"/>
              </a:rPr>
              <a:t>exclussive</a:t>
            </a:r>
            <a:r>
              <a:rPr lang="fr-FR" sz="1200" b="0" baseline="0" dirty="0" smtClean="0">
                <a:latin typeface="Source Han Sans SC"/>
              </a:rPr>
              <a:t> relations i.e. </a:t>
            </a:r>
            <a:r>
              <a:rPr lang="fr-FR" sz="1200" b="0" baseline="0" dirty="0" err="1" smtClean="0">
                <a:latin typeface="Source Han Sans SC"/>
              </a:rPr>
              <a:t>object</a:t>
            </a:r>
            <a:r>
              <a:rPr lang="fr-FR" sz="1200" b="0" baseline="0" dirty="0" smtClean="0">
                <a:latin typeface="Source Han Sans SC"/>
              </a:rPr>
              <a:t> </a:t>
            </a:r>
            <a:r>
              <a:rPr lang="fr-FR" sz="1200" b="0" baseline="0" dirty="0" err="1" smtClean="0">
                <a:latin typeface="Source Han Sans SC"/>
              </a:rPr>
              <a:t>properties</a:t>
            </a:r>
            <a:r>
              <a:rPr lang="fr-FR" sz="1200" b="0" baseline="0" dirty="0" smtClean="0">
                <a:latin typeface="Source Han Sans SC"/>
              </a:rPr>
              <a: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baseline="0" dirty="0" smtClean="0">
                <a:latin typeface="Source Han Sans SC"/>
              </a:rPr>
              <a:t>At the </a:t>
            </a:r>
            <a:r>
              <a:rPr lang="fr-FR" sz="1200" b="0" baseline="0" dirty="0" err="1" smtClean="0">
                <a:latin typeface="Source Han Sans SC"/>
              </a:rPr>
              <a:t>domain</a:t>
            </a:r>
            <a:r>
              <a:rPr lang="fr-FR" sz="1200" b="0" baseline="0" dirty="0" smtClean="0">
                <a:latin typeface="Source Han Sans SC"/>
              </a:rPr>
              <a:t> layer, </a:t>
            </a:r>
            <a:r>
              <a:rPr lang="fr-FR" sz="1200" b="0" baseline="0" dirty="0" err="1" smtClean="0">
                <a:latin typeface="Source Han Sans SC"/>
              </a:rPr>
              <a:t>we</a:t>
            </a:r>
            <a:r>
              <a:rPr lang="fr-FR" sz="1200" b="0" baseline="0" dirty="0" smtClean="0">
                <a:latin typeface="Source Han Sans SC"/>
              </a:rPr>
              <a:t> have </a:t>
            </a:r>
            <a:r>
              <a:rPr lang="fr-FR" sz="1200" b="0" baseline="0" dirty="0" err="1" smtClean="0">
                <a:latin typeface="Source Han Sans SC"/>
              </a:rPr>
              <a:t>any</a:t>
            </a:r>
            <a:r>
              <a:rPr lang="fr-FR" sz="1200" b="0" baseline="0" dirty="0" smtClean="0">
                <a:latin typeface="Source Han Sans SC"/>
              </a:rPr>
              <a:t> </a:t>
            </a:r>
            <a:r>
              <a:rPr lang="fr-FR" sz="1200" b="0" baseline="0" dirty="0" err="1" smtClean="0">
                <a:latin typeface="Source Han Sans SC"/>
              </a:rPr>
              <a:t>ontology</a:t>
            </a:r>
            <a:r>
              <a:rPr lang="fr-FR" sz="1200" b="0" baseline="0" dirty="0" smtClean="0">
                <a:latin typeface="Source Han Sans SC"/>
              </a:rPr>
              <a:t> </a:t>
            </a:r>
            <a:r>
              <a:rPr lang="fr-FR" sz="1200" b="0" baseline="0" dirty="0" err="1" smtClean="0">
                <a:latin typeface="Source Han Sans SC"/>
              </a:rPr>
              <a:t>that</a:t>
            </a:r>
            <a:r>
              <a:rPr lang="fr-FR" sz="1200" b="0" baseline="0" dirty="0" smtClean="0">
                <a:latin typeface="Source Han Sans SC"/>
              </a:rPr>
              <a:t> </a:t>
            </a:r>
            <a:r>
              <a:rPr lang="fr-FR" sz="1200" b="0" baseline="0" dirty="0" err="1" smtClean="0">
                <a:latin typeface="Source Han Sans SC"/>
              </a:rPr>
              <a:t>consists</a:t>
            </a:r>
            <a:r>
              <a:rPr lang="fr-FR" sz="1200" b="0" baseline="0" dirty="0" smtClean="0">
                <a:latin typeface="Source Han Sans SC"/>
              </a:rPr>
              <a:t> of classes and </a:t>
            </a:r>
            <a:r>
              <a:rPr lang="fr-FR" sz="1200" b="0" baseline="0" dirty="0" err="1" smtClean="0">
                <a:latin typeface="Source Han Sans SC"/>
              </a:rPr>
              <a:t>properties</a:t>
            </a:r>
            <a:endParaRPr lang="en-US" sz="1200" b="0" dirty="0" smtClean="0">
              <a:latin typeface="Source Han Sans SC"/>
            </a:endParaRPr>
          </a:p>
          <a:p>
            <a:endParaRPr lang="fr-FR" baseline="0" dirty="0" smtClean="0"/>
          </a:p>
          <a:p>
            <a:pPr marL="0" indent="0">
              <a:buNone/>
            </a:pPr>
            <a:r>
              <a:rPr lang="en-US" sz="2000" dirty="0" smtClean="0">
                <a:latin typeface="Source Han Sans SC"/>
              </a:rPr>
              <a:t>Goal: </a:t>
            </a:r>
            <a:r>
              <a:rPr lang="en-US" sz="1600" dirty="0" smtClean="0">
                <a:latin typeface="Source Han Sans SC"/>
              </a:rPr>
              <a:t>Use FORT’s relations as an expressive language to semantically enhance the domain relations of the </a:t>
            </a:r>
            <a:r>
              <a:rPr lang="en-US" sz="1600" dirty="0" smtClean="0">
                <a:solidFill>
                  <a:srgbClr val="A64C0E"/>
                </a:solidFill>
                <a:latin typeface="Source Han Sans SC"/>
              </a:rPr>
              <a:t>domain/task ontology</a:t>
            </a:r>
            <a:r>
              <a:rPr lang="en-US" sz="1600" dirty="0" smtClean="0">
                <a:latin typeface="Source Han Sans SC"/>
              </a:rPr>
              <a:t>.</a:t>
            </a:r>
          </a:p>
          <a:p>
            <a:pPr marL="0" indent="0">
              <a:buNone/>
            </a:pPr>
            <a:endParaRPr lang="en-US" sz="1600" dirty="0" smtClean="0">
              <a:latin typeface="Source Han Sans SC"/>
            </a:endParaRPr>
          </a:p>
          <a:p>
            <a:pPr marL="0" indent="0">
              <a:buNone/>
            </a:pPr>
            <a:r>
              <a:rPr lang="en-US" sz="2000" dirty="0" smtClean="0">
                <a:latin typeface="Source Han Sans SC"/>
              </a:rPr>
              <a:t>Task: </a:t>
            </a:r>
            <a:r>
              <a:rPr lang="en-US" sz="1600" dirty="0" smtClean="0">
                <a:latin typeface="Source Han Sans SC"/>
              </a:rPr>
              <a:t>Alignment between the domain’s relations (R</a:t>
            </a:r>
            <a:r>
              <a:rPr lang="en-US" sz="1600" baseline="-25000" dirty="0" smtClean="0">
                <a:latin typeface="Source Han Sans SC"/>
              </a:rPr>
              <a:t>domain</a:t>
            </a:r>
            <a:r>
              <a:rPr lang="en-US" sz="1600" dirty="0" smtClean="0">
                <a:latin typeface="Source Han Sans SC"/>
              </a:rPr>
              <a:t>) and FORT’s relations (R</a:t>
            </a:r>
            <a:r>
              <a:rPr lang="en-US" sz="1600" baseline="-25000" dirty="0" smtClean="0">
                <a:latin typeface="Source Han Sans SC"/>
              </a:rPr>
              <a:t>FORT</a:t>
            </a:r>
            <a:r>
              <a:rPr lang="en-US" sz="1600" dirty="0" smtClean="0">
                <a:latin typeface="Source Han Sans SC"/>
              </a:rPr>
              <a:t>)</a:t>
            </a:r>
            <a:r>
              <a:rPr lang="en-US" sz="1600" baseline="30000" dirty="0" smtClean="0">
                <a:latin typeface="Source Han Sans SC"/>
              </a:rPr>
              <a:t> </a:t>
            </a:r>
            <a:r>
              <a:rPr lang="en-US" sz="1600" dirty="0" smtClean="0">
                <a:latin typeface="Source Han Sans SC"/>
              </a:rPr>
              <a:t> </a:t>
            </a:r>
          </a:p>
          <a:p>
            <a:pPr marL="457200" lvl="1" indent="0">
              <a:buNone/>
            </a:pPr>
            <a:r>
              <a:rPr lang="en-US" sz="2000" dirty="0" smtClean="0">
                <a:latin typeface="Source Han Sans SC"/>
              </a:rPr>
              <a:t>&lt;R</a:t>
            </a:r>
            <a:r>
              <a:rPr lang="en-US" sz="2000" baseline="-25000" dirty="0" smtClean="0">
                <a:latin typeface="Source Han Sans SC"/>
              </a:rPr>
              <a:t>domain</a:t>
            </a:r>
            <a:r>
              <a:rPr lang="en-US" sz="2000" dirty="0" smtClean="0">
                <a:latin typeface="Source Han Sans SC"/>
              </a:rPr>
              <a:t>, (≡, ≤,≥) ,R</a:t>
            </a:r>
            <a:r>
              <a:rPr lang="en-US" sz="2000" baseline="-25000" dirty="0" smtClean="0">
                <a:latin typeface="Source Han Sans SC"/>
              </a:rPr>
              <a:t>FORT</a:t>
            </a:r>
            <a:r>
              <a:rPr lang="en-US" sz="2000" dirty="0" smtClean="0">
                <a:latin typeface="Source Han Sans SC"/>
              </a:rPr>
              <a:t> &gt;</a:t>
            </a:r>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47</a:t>
            </a:fld>
            <a:endParaRPr lang="en-US"/>
          </a:p>
        </p:txBody>
      </p:sp>
    </p:spTree>
    <p:extLst>
      <p:ext uri="{BB962C8B-B14F-4D97-AF65-F5344CB8AC3E}">
        <p14:creationId xmlns:p14="http://schemas.microsoft.com/office/powerpoint/2010/main" val="24066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mj-lt"/>
              <a:buNone/>
            </a:pPr>
            <a:r>
              <a:rPr lang="fr-FR" dirty="0" smtClean="0"/>
              <a:t>Second </a:t>
            </a:r>
            <a:r>
              <a:rPr lang="fr-FR" dirty="0" err="1" smtClean="0"/>
              <a:t>is</a:t>
            </a:r>
            <a:r>
              <a:rPr lang="fr-FR" dirty="0" smtClean="0"/>
              <a:t> the </a:t>
            </a:r>
            <a:r>
              <a:rPr lang="en-US" sz="2000" b="1" dirty="0" smtClean="0">
                <a:latin typeface="Source Han Sans SC"/>
              </a:rPr>
              <a:t>Indirect Employment</a:t>
            </a:r>
          </a:p>
          <a:p>
            <a:pPr marL="0" indent="0">
              <a:buNone/>
            </a:pPr>
            <a:endParaRPr lang="fr-FR" sz="1800" dirty="0" smtClean="0">
              <a:latin typeface="Source Han Sans SC"/>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800" b="0" dirty="0" smtClean="0">
                <a:latin typeface="Source Han Sans SC"/>
              </a:rPr>
              <a:t>To</a:t>
            </a:r>
            <a:r>
              <a:rPr lang="fr-FR" sz="1800" b="0" baseline="0" dirty="0" smtClean="0">
                <a:latin typeface="Source Han Sans SC"/>
              </a:rPr>
              <a:t> </a:t>
            </a:r>
            <a:r>
              <a:rPr lang="fr-FR" sz="1800" b="0" baseline="0" dirty="0" err="1" smtClean="0">
                <a:latin typeface="Source Han Sans SC"/>
              </a:rPr>
              <a:t>explain</a:t>
            </a:r>
            <a:r>
              <a:rPr lang="fr-FR" sz="1800" b="0" baseline="0" dirty="0" smtClean="0">
                <a:latin typeface="Source Han Sans SC"/>
              </a:rPr>
              <a:t> the figure:</a:t>
            </a:r>
          </a:p>
          <a:p>
            <a:pPr marL="0" marR="0" indent="0" algn="l" defTabSz="914400" rtl="0" eaLnBrk="1" fontAlgn="auto" latinLnBrk="0" hangingPunct="1">
              <a:lnSpc>
                <a:spcPct val="100000"/>
              </a:lnSpc>
              <a:spcBef>
                <a:spcPts val="0"/>
              </a:spcBef>
              <a:spcAft>
                <a:spcPts val="0"/>
              </a:spcAft>
              <a:buClrTx/>
              <a:buSzTx/>
              <a:buFontTx/>
              <a:buNone/>
              <a:tabLst/>
              <a:defRPr/>
            </a:pPr>
            <a:r>
              <a:rPr lang="fr-FR" sz="1800" b="0" baseline="0" dirty="0" smtClean="0">
                <a:latin typeface="Source Han Sans SC"/>
              </a:rPr>
              <a:t>At the global layer; </a:t>
            </a:r>
            <a:r>
              <a:rPr lang="fr-FR" sz="1800" b="0" baseline="0" dirty="0" err="1" smtClean="0">
                <a:latin typeface="Source Han Sans SC"/>
              </a:rPr>
              <a:t>we</a:t>
            </a:r>
            <a:r>
              <a:rPr lang="fr-FR" sz="1800" b="0" baseline="0" dirty="0" smtClean="0">
                <a:latin typeface="Source Han Sans SC"/>
              </a:rPr>
              <a:t> have FORT; an </a:t>
            </a:r>
            <a:r>
              <a:rPr lang="fr-FR" sz="1800" b="0" baseline="0" dirty="0" err="1" smtClean="0">
                <a:latin typeface="Source Han Sans SC"/>
              </a:rPr>
              <a:t>ontology</a:t>
            </a:r>
            <a:r>
              <a:rPr lang="fr-FR" sz="1800" b="0" baseline="0" dirty="0" smtClean="0">
                <a:latin typeface="Source Han Sans SC"/>
              </a:rPr>
              <a:t> of relations. </a:t>
            </a:r>
            <a:r>
              <a:rPr lang="fr-FR" sz="1800" b="0" baseline="0" dirty="0" err="1" smtClean="0">
                <a:latin typeface="Source Han Sans SC"/>
              </a:rPr>
              <a:t>We</a:t>
            </a:r>
            <a:r>
              <a:rPr lang="fr-FR" sz="1800" b="0" baseline="0" dirty="0" smtClean="0">
                <a:latin typeface="Source Han Sans SC"/>
              </a:rPr>
              <a:t> use </a:t>
            </a:r>
            <a:r>
              <a:rPr lang="fr-FR" sz="1800" b="0" baseline="0" dirty="0" err="1" smtClean="0">
                <a:latin typeface="Source Han Sans SC"/>
              </a:rPr>
              <a:t>only</a:t>
            </a:r>
            <a:r>
              <a:rPr lang="fr-FR" sz="1800" b="0" baseline="0" dirty="0" smtClean="0">
                <a:latin typeface="Source Han Sans SC"/>
              </a:rPr>
              <a:t> links to </a:t>
            </a:r>
            <a:r>
              <a:rPr lang="fr-FR" sz="1800" b="0" baseline="0" dirty="0" err="1" smtClean="0">
                <a:latin typeface="Source Han Sans SC"/>
              </a:rPr>
              <a:t>resemble</a:t>
            </a:r>
            <a:r>
              <a:rPr lang="fr-FR" sz="1800" b="0" baseline="0" dirty="0" smtClean="0">
                <a:latin typeface="Source Han Sans SC"/>
              </a:rPr>
              <a:t> FORT as a </a:t>
            </a:r>
            <a:r>
              <a:rPr lang="fr-FR" sz="1800" b="0" baseline="0" dirty="0" err="1" smtClean="0">
                <a:latin typeface="Source Han Sans SC"/>
              </a:rPr>
              <a:t>ontology</a:t>
            </a:r>
            <a:r>
              <a:rPr lang="fr-FR" sz="1800" b="0" baseline="0" dirty="0" smtClean="0">
                <a:latin typeface="Source Han Sans SC"/>
              </a:rPr>
              <a:t> of </a:t>
            </a:r>
            <a:r>
              <a:rPr lang="fr-FR" sz="1800" b="0" baseline="0" dirty="0" err="1" smtClean="0">
                <a:latin typeface="Source Han Sans SC"/>
              </a:rPr>
              <a:t>exclussive</a:t>
            </a:r>
            <a:r>
              <a:rPr lang="fr-FR" sz="1800" b="0" baseline="0" dirty="0" smtClean="0">
                <a:latin typeface="Source Han Sans SC"/>
              </a:rPr>
              <a:t> relations i.e. </a:t>
            </a:r>
            <a:r>
              <a:rPr lang="fr-FR" sz="1800" b="0" baseline="0" dirty="0" err="1" smtClean="0">
                <a:latin typeface="Source Han Sans SC"/>
              </a:rPr>
              <a:t>object</a:t>
            </a:r>
            <a:r>
              <a:rPr lang="fr-FR" sz="1800" b="0" baseline="0" dirty="0" smtClean="0">
                <a:latin typeface="Source Han Sans SC"/>
              </a:rPr>
              <a:t> </a:t>
            </a:r>
            <a:r>
              <a:rPr lang="fr-FR" sz="1800" b="0" baseline="0" dirty="0" err="1" smtClean="0">
                <a:latin typeface="Source Han Sans SC"/>
              </a:rPr>
              <a:t>properties</a:t>
            </a:r>
            <a:r>
              <a:rPr lang="fr-FR" sz="1800" b="0" baseline="0" dirty="0" smtClean="0">
                <a:latin typeface="Source Han Sans SC"/>
              </a:rPr>
              <a:t>.</a:t>
            </a:r>
          </a:p>
          <a:p>
            <a:pPr marL="0" marR="0" indent="0" algn="l" defTabSz="914400" rtl="0" eaLnBrk="1" fontAlgn="auto" latinLnBrk="0" hangingPunct="1">
              <a:lnSpc>
                <a:spcPct val="100000"/>
              </a:lnSpc>
              <a:spcBef>
                <a:spcPts val="0"/>
              </a:spcBef>
              <a:spcAft>
                <a:spcPts val="0"/>
              </a:spcAft>
              <a:buClrTx/>
              <a:buSzTx/>
              <a:buFontTx/>
              <a:buNone/>
              <a:tabLst/>
              <a:defRPr/>
            </a:pPr>
            <a:r>
              <a:rPr lang="fr-FR" sz="1800" b="0" baseline="0" dirty="0" smtClean="0">
                <a:latin typeface="Source Han Sans SC"/>
              </a:rPr>
              <a:t>At the </a:t>
            </a:r>
            <a:r>
              <a:rPr lang="fr-FR" sz="1800" b="0" baseline="0" dirty="0" err="1" smtClean="0">
                <a:latin typeface="Source Han Sans SC"/>
              </a:rPr>
              <a:t>domain</a:t>
            </a:r>
            <a:r>
              <a:rPr lang="fr-FR" sz="1800" b="0" baseline="0" dirty="0" smtClean="0">
                <a:latin typeface="Source Han Sans SC"/>
              </a:rPr>
              <a:t> layer, </a:t>
            </a:r>
            <a:r>
              <a:rPr lang="fr-FR" sz="1800" b="0" baseline="0" dirty="0" err="1" smtClean="0">
                <a:latin typeface="Source Han Sans SC"/>
              </a:rPr>
              <a:t>we</a:t>
            </a:r>
            <a:r>
              <a:rPr lang="fr-FR" sz="1800" b="0" baseline="0" dirty="0" smtClean="0">
                <a:latin typeface="Source Han Sans SC"/>
              </a:rPr>
              <a:t> have </a:t>
            </a:r>
            <a:r>
              <a:rPr lang="fr-FR" sz="1800" b="0" baseline="0" dirty="0" err="1" smtClean="0">
                <a:latin typeface="Source Han Sans SC"/>
              </a:rPr>
              <a:t>any</a:t>
            </a:r>
            <a:r>
              <a:rPr lang="fr-FR" sz="1800" b="0" baseline="0" dirty="0" smtClean="0">
                <a:latin typeface="Source Han Sans SC"/>
              </a:rPr>
              <a:t> </a:t>
            </a:r>
            <a:r>
              <a:rPr lang="fr-FR" sz="1800" b="0" baseline="0" dirty="0" err="1" smtClean="0">
                <a:latin typeface="Source Han Sans SC"/>
              </a:rPr>
              <a:t>ontology</a:t>
            </a:r>
            <a:r>
              <a:rPr lang="fr-FR" sz="1800" b="0" baseline="0" dirty="0" smtClean="0">
                <a:latin typeface="Source Han Sans SC"/>
              </a:rPr>
              <a:t> </a:t>
            </a:r>
            <a:r>
              <a:rPr lang="fr-FR" sz="1800" b="0" baseline="0" dirty="0" err="1" smtClean="0">
                <a:latin typeface="Source Han Sans SC"/>
              </a:rPr>
              <a:t>that</a:t>
            </a:r>
            <a:r>
              <a:rPr lang="fr-FR" sz="1800" b="0" baseline="0" dirty="0" smtClean="0">
                <a:latin typeface="Source Han Sans SC"/>
              </a:rPr>
              <a:t> </a:t>
            </a:r>
            <a:r>
              <a:rPr lang="fr-FR" sz="1800" b="0" baseline="0" dirty="0" err="1" smtClean="0">
                <a:latin typeface="Source Han Sans SC"/>
              </a:rPr>
              <a:t>consists</a:t>
            </a:r>
            <a:r>
              <a:rPr lang="fr-FR" sz="1800" b="0" baseline="0" dirty="0" smtClean="0">
                <a:latin typeface="Source Han Sans SC"/>
              </a:rPr>
              <a:t> of classes and </a:t>
            </a:r>
            <a:r>
              <a:rPr lang="fr-FR" sz="1800" b="0" baseline="0" dirty="0" err="1" smtClean="0">
                <a:latin typeface="Source Han Sans SC"/>
              </a:rPr>
              <a:t>properties</a:t>
            </a:r>
            <a:endParaRPr lang="en-US" sz="1800" b="0" dirty="0" smtClean="0">
              <a:latin typeface="Source Han Sans SC"/>
            </a:endParaRPr>
          </a:p>
          <a:p>
            <a:pPr marL="0" indent="0">
              <a:buNone/>
            </a:pPr>
            <a:endParaRPr lang="fr-FR" sz="1800" dirty="0" smtClean="0">
              <a:latin typeface="Source Han Sans SC"/>
            </a:endParaRPr>
          </a:p>
          <a:p>
            <a:pPr marL="0" indent="0">
              <a:buNone/>
            </a:pPr>
            <a:endParaRPr lang="en-US" sz="1800" dirty="0" smtClean="0">
              <a:latin typeface="Source Han Sans SC"/>
            </a:endParaRPr>
          </a:p>
          <a:p>
            <a:pPr marL="0" indent="0">
              <a:buNone/>
            </a:pPr>
            <a:r>
              <a:rPr lang="en-US" sz="2000" dirty="0" smtClean="0">
                <a:latin typeface="Source Han Sans SC"/>
              </a:rPr>
              <a:t>Goal: </a:t>
            </a:r>
            <a:r>
              <a:rPr lang="en-US" sz="1600" dirty="0" smtClean="0">
                <a:latin typeface="Source Han Sans SC"/>
              </a:rPr>
              <a:t>Exploit the semantics of FORT within an interdisciplinary application in which </a:t>
            </a:r>
            <a:r>
              <a:rPr lang="en-US" sz="1600" dirty="0" smtClean="0">
                <a:solidFill>
                  <a:srgbClr val="A64C0E"/>
                </a:solidFill>
                <a:latin typeface="Source Han Sans SC"/>
              </a:rPr>
              <a:t>multiple domain ontologies exist</a:t>
            </a:r>
            <a:r>
              <a:rPr lang="en-US" sz="1600" dirty="0" smtClean="0">
                <a:latin typeface="Source Han Sans SC"/>
              </a:rPr>
              <a:t>.</a:t>
            </a:r>
          </a:p>
          <a:p>
            <a:endParaRPr lang="fr-FR" dirty="0" smtClean="0"/>
          </a:p>
          <a:p>
            <a:r>
              <a:rPr lang="fr-FR" dirty="0" smtClean="0"/>
              <a:t>And </a:t>
            </a:r>
            <a:r>
              <a:rPr lang="fr-FR" dirty="0" err="1" smtClean="0"/>
              <a:t>here</a:t>
            </a:r>
            <a:r>
              <a:rPr lang="fr-FR" dirty="0" smtClean="0"/>
              <a:t> </a:t>
            </a:r>
            <a:r>
              <a:rPr lang="fr-FR" dirty="0" err="1" smtClean="0"/>
              <a:t>we</a:t>
            </a:r>
            <a:r>
              <a:rPr lang="fr-FR" dirty="0" smtClean="0"/>
              <a:t> have </a:t>
            </a:r>
            <a:r>
              <a:rPr lang="fr-FR" dirty="0" err="1" smtClean="0"/>
              <a:t>two</a:t>
            </a:r>
            <a:r>
              <a:rPr lang="fr-FR" dirty="0" smtClean="0"/>
              <a:t> scenarios</a:t>
            </a:r>
          </a:p>
          <a:p>
            <a:r>
              <a:rPr lang="fr-FR" dirty="0" smtClean="0"/>
              <a:t>First th case </a:t>
            </a:r>
          </a:p>
          <a:p>
            <a:pPr marL="0" indent="0">
              <a:buNone/>
            </a:pPr>
            <a:r>
              <a:rPr lang="en-US" sz="2000" dirty="0" smtClean="0">
                <a:latin typeface="Source Han Sans SC"/>
              </a:rPr>
              <a:t>Integration-based:</a:t>
            </a:r>
          </a:p>
          <a:p>
            <a:pPr lvl="1"/>
            <a:r>
              <a:rPr lang="en-US" sz="1600" dirty="0" smtClean="0">
                <a:latin typeface="Source Han Sans SC"/>
              </a:rPr>
              <a:t>Relations alignment</a:t>
            </a:r>
          </a:p>
          <a:p>
            <a:pPr lvl="1"/>
            <a:r>
              <a:rPr lang="en-US" sz="1600" dirty="0" smtClean="0">
                <a:latin typeface="Source Han Sans SC"/>
              </a:rPr>
              <a:t>Concepts alignment</a:t>
            </a:r>
          </a:p>
          <a:p>
            <a:pPr lvl="0"/>
            <a:r>
              <a:rPr lang="fr-FR" sz="1600" dirty="0" smtClean="0">
                <a:latin typeface="Source Han Sans SC"/>
              </a:rPr>
              <a:t>Second,</a:t>
            </a:r>
            <a:r>
              <a:rPr lang="fr-FR" sz="1600" baseline="0" dirty="0" smtClean="0">
                <a:latin typeface="Source Han Sans SC"/>
              </a:rPr>
              <a:t> the case …</a:t>
            </a:r>
            <a:endParaRPr lang="en-US" sz="1600" dirty="0" smtClean="0">
              <a:latin typeface="Source Han Sans SC"/>
            </a:endParaRPr>
          </a:p>
          <a:p>
            <a:pPr marL="0" indent="0">
              <a:buNone/>
            </a:pPr>
            <a:r>
              <a:rPr lang="en-US" sz="2000" dirty="0" smtClean="0">
                <a:latin typeface="Source Han Sans SC"/>
              </a:rPr>
              <a:t>Aggregation-based:</a:t>
            </a:r>
          </a:p>
          <a:p>
            <a:pPr lvl="1"/>
            <a:r>
              <a:rPr lang="en-US" sz="1600" dirty="0" smtClean="0">
                <a:latin typeface="Source Han Sans SC"/>
              </a:rPr>
              <a:t>Query translation </a:t>
            </a:r>
          </a:p>
          <a:p>
            <a:pPr lvl="1"/>
            <a:r>
              <a:rPr lang="en-US" sz="1600" dirty="0" smtClean="0">
                <a:latin typeface="Source Han Sans SC"/>
              </a:rPr>
              <a:t>Graph saturation </a:t>
            </a:r>
          </a:p>
          <a:p>
            <a:pPr lvl="1"/>
            <a:r>
              <a:rPr lang="en-US" sz="1600" dirty="0" smtClean="0">
                <a:latin typeface="Source Han Sans SC"/>
              </a:rPr>
              <a:t>Query translation</a:t>
            </a:r>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48</a:t>
            </a:fld>
            <a:endParaRPr lang="en-US"/>
          </a:p>
        </p:txBody>
      </p:sp>
    </p:spTree>
    <p:extLst>
      <p:ext uri="{BB962C8B-B14F-4D97-AF65-F5344CB8AC3E}">
        <p14:creationId xmlns:p14="http://schemas.microsoft.com/office/powerpoint/2010/main" val="40684605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And</a:t>
            </a:r>
            <a:r>
              <a:rPr lang="fr-FR" baseline="0" dirty="0" smtClean="0"/>
              <a:t> </a:t>
            </a:r>
            <a:r>
              <a:rPr lang="fr-FR" baseline="0" dirty="0" err="1" smtClean="0"/>
              <a:t>so</a:t>
            </a:r>
            <a:r>
              <a:rPr lang="fr-FR" baseline="0" dirty="0" smtClean="0"/>
              <a:t> </a:t>
            </a:r>
            <a:r>
              <a:rPr lang="fr-FR" baseline="0" dirty="0" err="1" smtClean="0"/>
              <a:t>with</a:t>
            </a:r>
            <a:r>
              <a:rPr lang="fr-FR" baseline="0" dirty="0" smtClean="0"/>
              <a:t> </a:t>
            </a:r>
            <a:r>
              <a:rPr lang="fr-FR" baseline="0" dirty="0" err="1" smtClean="0"/>
              <a:t>bothe</a:t>
            </a:r>
            <a:r>
              <a:rPr lang="fr-FR" baseline="0" dirty="0" smtClean="0"/>
              <a:t> </a:t>
            </a:r>
            <a:r>
              <a:rPr lang="fr-FR" baseline="0" dirty="0" err="1" smtClean="0"/>
              <a:t>steps</a:t>
            </a:r>
            <a:r>
              <a:rPr lang="fr-FR" baseline="0" dirty="0" smtClean="0"/>
              <a:t> 4 and 5 </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Source Han Sans SC"/>
              </a:rPr>
              <a:t>We have </a:t>
            </a:r>
            <a:r>
              <a:rPr lang="en-US" sz="1200" b="1" dirty="0" smtClean="0">
                <a:solidFill>
                  <a:schemeClr val="tx1"/>
                </a:solidFill>
                <a:latin typeface="Source Han Sans SC"/>
              </a:rPr>
              <a:t>provided an OWL</a:t>
            </a:r>
            <a:r>
              <a:rPr lang="en-US" sz="1200" dirty="0" smtClean="0">
                <a:solidFill>
                  <a:schemeClr val="tx1"/>
                </a:solidFill>
                <a:latin typeface="Source Han Sans SC"/>
              </a:rPr>
              <a:t> ontology and </a:t>
            </a:r>
            <a:r>
              <a:rPr lang="en-US" sz="1200" b="1" dirty="0" smtClean="0">
                <a:solidFill>
                  <a:schemeClr val="tx1"/>
                </a:solidFill>
                <a:latin typeface="Source Han Sans SC"/>
              </a:rPr>
              <a:t>designed its possible employment methods</a:t>
            </a:r>
            <a:r>
              <a:rPr lang="en-US" sz="1200" dirty="0" smtClean="0">
                <a:solidFill>
                  <a:schemeClr val="tx1"/>
                </a:solidFill>
                <a:latin typeface="Source Han Sans SC"/>
              </a:rPr>
              <a:t> to supported the practice</a:t>
            </a:r>
            <a:r>
              <a:rPr lang="en-US" sz="1200" b="1" dirty="0" smtClean="0">
                <a:solidFill>
                  <a:schemeClr val="tx1"/>
                </a:solidFill>
                <a:latin typeface="Source Han Sans SC"/>
              </a:rPr>
              <a:t> </a:t>
            </a:r>
            <a:r>
              <a:rPr lang="en-US" sz="1200" dirty="0" smtClean="0">
                <a:solidFill>
                  <a:schemeClr val="tx1"/>
                </a:solidFill>
                <a:latin typeface="Source Han Sans SC"/>
              </a:rPr>
              <a:t>of FORT in the Semantic Web </a:t>
            </a:r>
            <a:r>
              <a:rPr lang="en-US" sz="1200" b="1" dirty="0" smtClean="0">
                <a:solidFill>
                  <a:schemeClr val="tx1"/>
                </a:solidFill>
                <a:latin typeface="Source Han Sans SC"/>
              </a:rPr>
              <a:t>.</a:t>
            </a:r>
            <a:endParaRPr lang="en-US" sz="1200" b="1" dirty="0" smtClean="0">
              <a:solidFill>
                <a:schemeClr val="tx1"/>
              </a:solidFill>
              <a:latin typeface="Source Han Sans SC"/>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49</a:t>
            </a:fld>
            <a:endParaRPr lang="en-US"/>
          </a:p>
        </p:txBody>
      </p:sp>
    </p:spTree>
    <p:extLst>
      <p:ext uri="{BB962C8B-B14F-4D97-AF65-F5344CB8AC3E}">
        <p14:creationId xmlns:p14="http://schemas.microsoft.com/office/powerpoint/2010/main" val="3322239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noProof="0" dirty="0" smtClean="0"/>
              <a:t>Within rock art sites, a l</a:t>
            </a:r>
            <a:r>
              <a:rPr lang="en-US" sz="1200" kern="1200" noProof="0" dirty="0" smtClean="0">
                <a:solidFill>
                  <a:schemeClr val="tx1">
                    <a:lumMod val="85000"/>
                    <a:lumOff val="15000"/>
                  </a:schemeClr>
                </a:solidFill>
                <a:latin typeface="+mn-lt"/>
                <a:ea typeface="+mn-ea"/>
                <a:cs typeface="+mn-cs"/>
              </a:rPr>
              <a:t>arge corpus of paintings is spread in</a:t>
            </a:r>
            <a:r>
              <a:rPr lang="en-US" sz="1200" kern="1200" baseline="0" noProof="0" dirty="0" smtClean="0">
                <a:solidFill>
                  <a:schemeClr val="tx1">
                    <a:lumMod val="85000"/>
                    <a:lumOff val="15000"/>
                  </a:schemeClr>
                </a:solidFill>
                <a:latin typeface="+mn-lt"/>
                <a:ea typeface="+mn-ea"/>
                <a:cs typeface="+mn-cs"/>
              </a:rPr>
              <a:t> </a:t>
            </a:r>
            <a:r>
              <a:rPr lang="en-US" sz="1200" kern="1200" noProof="0" dirty="0" smtClean="0">
                <a:solidFill>
                  <a:schemeClr val="tx1">
                    <a:lumMod val="85000"/>
                    <a:lumOff val="15000"/>
                  </a:schemeClr>
                </a:solidFill>
                <a:latin typeface="+mn-lt"/>
                <a:ea typeface="+mn-ea"/>
                <a:cs typeface="+mn-cs"/>
              </a:rPr>
              <a:t>the western Alps attributed to the Neolithic period.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smtClean="0">
              <a:solidFill>
                <a:schemeClr val="tx1">
                  <a:lumMod val="85000"/>
                  <a:lumOff val="1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t>One of which is </a:t>
            </a:r>
            <a:r>
              <a:rPr lang="en-US" sz="1200" noProof="0" dirty="0" err="1" smtClean="0"/>
              <a:t>Rocher</a:t>
            </a:r>
            <a:r>
              <a:rPr lang="en-US" sz="1200" noProof="0" dirty="0" smtClean="0"/>
              <a:t> du Château</a:t>
            </a:r>
            <a:r>
              <a:rPr lang="en-US" sz="1200" baseline="0" noProof="0" dirty="0" smtClean="0"/>
              <a:t> </a:t>
            </a:r>
            <a:r>
              <a:rPr lang="en-US" sz="1200" noProof="0" dirty="0" smtClean="0"/>
              <a:t>site located in</a:t>
            </a:r>
            <a:r>
              <a:rPr lang="en-US" sz="1200" baseline="0" noProof="0" dirty="0" smtClean="0"/>
              <a:t> the valley of </a:t>
            </a:r>
            <a:r>
              <a:rPr lang="en-US" sz="1200" baseline="0" noProof="0" dirty="0" err="1" smtClean="0"/>
              <a:t>Bessans</a:t>
            </a:r>
            <a:r>
              <a:rPr lang="en-US" sz="1200" noProof="0" dirty="0" smtClean="0"/>
              <a:t>,</a:t>
            </a:r>
            <a:r>
              <a:rPr lang="en-US" sz="1200" baseline="0" noProof="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t>On each its two faces, the south and north, there are several rock</a:t>
            </a:r>
            <a:r>
              <a:rPr lang="en-US" sz="1200" baseline="0" noProof="0" dirty="0" smtClean="0"/>
              <a:t> art panels </a:t>
            </a:r>
            <a:r>
              <a:rPr lang="fr-FR" sz="1200" baseline="0" noProof="0" dirty="0" err="1" smtClean="0"/>
              <a:t>presenting</a:t>
            </a:r>
            <a:r>
              <a:rPr lang="fr-FR" sz="1200" baseline="0" noProof="0" dirty="0" smtClean="0"/>
              <a:t> </a:t>
            </a:r>
            <a:r>
              <a:rPr lang="en-US" sz="1200" noProof="0" dirty="0" smtClean="0"/>
              <a:t>paintings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t>&gt;&gt;&gt; 1 such as a</a:t>
            </a:r>
            <a:r>
              <a:rPr lang="en-US" sz="1200" baseline="0" noProof="0" dirty="0" smtClean="0"/>
              <a:t> grp of red dears, or schematic figures of different shapes…</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noProof="0" dirty="0" smtClean="0"/>
              <a:t>Zooming into these paintings, researchers</a:t>
            </a:r>
            <a:r>
              <a:rPr lang="en-US" sz="1000" baseline="0" noProof="0" dirty="0" smtClean="0"/>
              <a:t> take </a:t>
            </a:r>
            <a:r>
              <a:rPr lang="en-US" sz="1000" baseline="0" noProof="0" dirty="0" err="1" smtClean="0"/>
              <a:t>miscrosamples</a:t>
            </a:r>
            <a:r>
              <a:rPr lang="en-US" sz="1000" baseline="0" noProof="0" dirty="0" smtClean="0"/>
              <a:t> from each and </a:t>
            </a:r>
            <a:r>
              <a:rPr lang="en-US" sz="1000" noProof="0" dirty="0" smtClean="0"/>
              <a:t>study their composition,</a:t>
            </a:r>
            <a:r>
              <a:rPr lang="en-US" sz="1000" baseline="0" noProof="0" dirty="0" smtClean="0"/>
              <a:t> under specific procedures and analysis.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aseline="0" noProof="0" dirty="0" smtClean="0"/>
          </a:p>
          <a:p>
            <a:r>
              <a:rPr lang="en-US" sz="1000" baseline="0" noProof="0" dirty="0" smtClean="0"/>
              <a:t>This study of their composition allows them to date these figures back to certain periods, and to link their findings with findings of other archaeological sites.</a:t>
            </a:r>
          </a:p>
          <a:p>
            <a:endParaRPr lang="en-US" sz="1000"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a:t>
            </a:fld>
            <a:endParaRPr lang="en-US"/>
          </a:p>
        </p:txBody>
      </p:sp>
    </p:spTree>
    <p:extLst>
      <p:ext uri="{BB962C8B-B14F-4D97-AF65-F5344CB8AC3E}">
        <p14:creationId xmlns:p14="http://schemas.microsoft.com/office/powerpoint/2010/main" val="40192488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a:t>
            </a:r>
            <a:r>
              <a:rPr lang="en-US" baseline="0" noProof="0" dirty="0" smtClean="0"/>
              <a:t> that, I introduce first the </a:t>
            </a:r>
            <a:r>
              <a:rPr lang="en-US" noProof="0" dirty="0" smtClean="0"/>
              <a:t>Patrimalp project in the introduction</a:t>
            </a:r>
            <a:r>
              <a:rPr lang="en-US" baseline="0" noProof="0" dirty="0" smtClean="0"/>
              <a:t> section</a:t>
            </a:r>
            <a:r>
              <a:rPr lang="en-US" noProof="0" dirty="0" smtClean="0"/>
              <a:t>,</a:t>
            </a:r>
            <a:r>
              <a:rPr lang="en-US" baseline="0" noProof="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then a two-parts SOA,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followed by the contributions section,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after which I conclude.</a:t>
            </a:r>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50</a:t>
            </a:fld>
            <a:endParaRPr lang="en-US"/>
          </a:p>
        </p:txBody>
      </p:sp>
    </p:spTree>
    <p:extLst>
      <p:ext uri="{BB962C8B-B14F-4D97-AF65-F5344CB8AC3E}">
        <p14:creationId xmlns:p14="http://schemas.microsoft.com/office/powerpoint/2010/main" val="2925175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In </a:t>
            </a:r>
            <a:r>
              <a:rPr lang="fr-FR" dirty="0" err="1" smtClean="0"/>
              <a:t>this</a:t>
            </a:r>
            <a:r>
              <a:rPr lang="fr-FR" dirty="0" smtClean="0"/>
              <a:t> </a:t>
            </a:r>
            <a:r>
              <a:rPr lang="fr-FR" dirty="0" err="1" smtClean="0"/>
              <a:t>thesis</a:t>
            </a:r>
            <a:r>
              <a:rPr lang="fr-FR" dirty="0" smtClean="0"/>
              <a:t>, </a:t>
            </a:r>
            <a:r>
              <a:rPr lang="fr-FR" dirty="0" err="1" smtClean="0"/>
              <a:t>we</a:t>
            </a:r>
            <a:r>
              <a:rPr lang="fr-FR" dirty="0" smtClean="0"/>
              <a:t> have </a:t>
            </a:r>
            <a:r>
              <a:rPr lang="fr-FR" dirty="0" err="1" smtClean="0"/>
              <a:t>presented</a:t>
            </a:r>
            <a:r>
              <a:rPr lang="fr-FR" dirty="0" smtClean="0"/>
              <a:t> an </a:t>
            </a:r>
            <a:r>
              <a:rPr lang="fr-FR" dirty="0" err="1" smtClean="0"/>
              <a:t>applied</a:t>
            </a:r>
            <a:r>
              <a:rPr lang="fr-FR" dirty="0" smtClean="0"/>
              <a:t> </a:t>
            </a:r>
            <a:r>
              <a:rPr lang="fr-FR" dirty="0" err="1" smtClean="0"/>
              <a:t>ontological</a:t>
            </a:r>
            <a:r>
              <a:rPr lang="fr-FR" dirty="0" smtClean="0"/>
              <a:t> </a:t>
            </a:r>
            <a:r>
              <a:rPr lang="fr-FR" dirty="0" err="1" smtClean="0"/>
              <a:t>approach</a:t>
            </a:r>
            <a:r>
              <a:rPr lang="fr-FR" dirty="0" smtClean="0"/>
              <a:t> </a:t>
            </a:r>
            <a:r>
              <a:rPr lang="fr-FR" dirty="0" err="1" smtClean="0"/>
              <a:t>within</a:t>
            </a:r>
            <a:r>
              <a:rPr lang="fr-FR" dirty="0" smtClean="0"/>
              <a:t> an </a:t>
            </a:r>
            <a:r>
              <a:rPr lang="fr-FR" dirty="0" err="1" smtClean="0"/>
              <a:t>ontology</a:t>
            </a:r>
            <a:r>
              <a:rPr lang="fr-FR" dirty="0" smtClean="0"/>
              <a:t> engineering </a:t>
            </a:r>
            <a:r>
              <a:rPr lang="fr-FR" dirty="0" err="1" smtClean="0"/>
              <a:t>methodology</a:t>
            </a:r>
            <a:r>
              <a:rPr lang="fr-FR" dirty="0" smtClean="0"/>
              <a:t> to </a:t>
            </a:r>
            <a:r>
              <a:rPr lang="fr-FR" dirty="0" err="1" smtClean="0"/>
              <a:t>address</a:t>
            </a:r>
            <a:r>
              <a:rPr lang="fr-FR" dirty="0" smtClean="0"/>
              <a:t> the objective of </a:t>
            </a:r>
          </a:p>
          <a:p>
            <a:r>
              <a:rPr lang="fr-FR" sz="1200" dirty="0" smtClean="0">
                <a:solidFill>
                  <a:schemeClr val="tx1"/>
                </a:solidFill>
                <a:latin typeface="Source Han Sans SC"/>
                <a:cs typeface="Times New Roman" panose="02020603050405020304" pitchFamily="18" charset="0"/>
              </a:rPr>
              <a:t>« </a:t>
            </a:r>
            <a:r>
              <a:rPr lang="en-US" sz="1200" dirty="0" smtClean="0">
                <a:solidFill>
                  <a:schemeClr val="tx1"/>
                </a:solidFill>
                <a:latin typeface="Source Han Sans SC"/>
                <a:cs typeface="Times New Roman" panose="02020603050405020304" pitchFamily="18" charset="0"/>
              </a:rPr>
              <a:t>Representing and modeling the composition of a tangible entity in general, and a Cultural Heritage tangible entity in particular, </a:t>
            </a:r>
            <a:r>
              <a:rPr lang="en-US" sz="1200" b="1" dirty="0" smtClean="0">
                <a:solidFill>
                  <a:schemeClr val="tx1"/>
                </a:solidFill>
                <a:latin typeface="Source Han Sans SC"/>
                <a:cs typeface="Times New Roman" panose="02020603050405020304" pitchFamily="18" charset="0"/>
              </a:rPr>
              <a:t>using foundational ontological structural and spatial relations</a:t>
            </a:r>
            <a:r>
              <a:rPr lang="fr-FR" sz="1200" b="0" dirty="0" smtClean="0">
                <a:solidFill>
                  <a:schemeClr val="tx1"/>
                </a:solidFill>
                <a:latin typeface="+mn-lt"/>
                <a:cs typeface="+mn-cs"/>
              </a:rPr>
              <a:t> »</a:t>
            </a:r>
          </a:p>
          <a:p>
            <a:endParaRPr lang="fr-FR" sz="1200" b="0" dirty="0" smtClean="0">
              <a:solidFill>
                <a:schemeClr val="tx1"/>
              </a:solidFill>
              <a:latin typeface="+mn-lt"/>
              <a:cs typeface="+mn-cs"/>
            </a:endParaRPr>
          </a:p>
          <a:p>
            <a:r>
              <a:rPr lang="fr-FR" sz="1200" b="0" dirty="0" smtClean="0">
                <a:solidFill>
                  <a:schemeClr val="tx1"/>
                </a:solidFill>
                <a:latin typeface="+mn-lt"/>
                <a:cs typeface="+mn-cs"/>
              </a:rPr>
              <a:t>The </a:t>
            </a:r>
            <a:r>
              <a:rPr lang="fr-FR" sz="1200" b="0" dirty="0" err="1" smtClean="0">
                <a:solidFill>
                  <a:schemeClr val="tx1"/>
                </a:solidFill>
                <a:latin typeface="+mn-lt"/>
                <a:cs typeface="+mn-cs"/>
              </a:rPr>
              <a:t>methdology</a:t>
            </a:r>
            <a:r>
              <a:rPr lang="fr-FR" sz="1200" b="0" dirty="0" smtClean="0">
                <a:solidFill>
                  <a:schemeClr val="tx1"/>
                </a:solidFill>
                <a:latin typeface="+mn-lt"/>
                <a:cs typeface="+mn-cs"/>
              </a:rPr>
              <a:t> </a:t>
            </a:r>
            <a:r>
              <a:rPr lang="fr-FR" sz="1200" b="0" dirty="0" err="1" smtClean="0">
                <a:solidFill>
                  <a:schemeClr val="tx1"/>
                </a:solidFill>
                <a:latin typeface="+mn-lt"/>
                <a:cs typeface="+mn-cs"/>
              </a:rPr>
              <a:t>takes</a:t>
            </a:r>
            <a:r>
              <a:rPr lang="fr-FR" sz="1200" b="0" dirty="0" smtClean="0">
                <a:solidFill>
                  <a:schemeClr val="tx1"/>
                </a:solidFill>
                <a:latin typeface="+mn-lt"/>
                <a:cs typeface="+mn-cs"/>
              </a:rPr>
              <a:t> </a:t>
            </a:r>
            <a:r>
              <a:rPr lang="fr-FR" sz="1200" b="0" dirty="0" err="1" smtClean="0">
                <a:solidFill>
                  <a:schemeClr val="tx1"/>
                </a:solidFill>
                <a:latin typeface="+mn-lt"/>
                <a:cs typeface="+mn-cs"/>
              </a:rPr>
              <a:t>into</a:t>
            </a:r>
            <a:r>
              <a:rPr lang="fr-FR" sz="1200" b="0" dirty="0" smtClean="0">
                <a:solidFill>
                  <a:schemeClr val="tx1"/>
                </a:solidFill>
                <a:latin typeface="+mn-lt"/>
                <a:cs typeface="+mn-cs"/>
              </a:rPr>
              <a:t> </a:t>
            </a:r>
            <a:r>
              <a:rPr lang="fr-FR" sz="1200" b="0" dirty="0" err="1" smtClean="0">
                <a:solidFill>
                  <a:schemeClr val="tx1"/>
                </a:solidFill>
                <a:latin typeface="+mn-lt"/>
                <a:cs typeface="+mn-cs"/>
              </a:rPr>
              <a:t>account</a:t>
            </a:r>
            <a:r>
              <a:rPr lang="fr-FR" sz="1200" b="0" dirty="0" smtClean="0">
                <a:solidFill>
                  <a:schemeClr val="tx1"/>
                </a:solidFill>
                <a:latin typeface="+mn-lt"/>
                <a:cs typeface="+mn-cs"/>
              </a:rPr>
              <a:t> </a:t>
            </a:r>
          </a:p>
          <a:p>
            <a:r>
              <a:rPr lang="fr-FR" sz="1200" b="0" dirty="0" smtClean="0">
                <a:solidFill>
                  <a:schemeClr val="tx1"/>
                </a:solidFill>
                <a:latin typeface="+mn-lt"/>
                <a:cs typeface="+mn-cs"/>
              </a:rPr>
              <a:t>+</a:t>
            </a:r>
            <a:r>
              <a:rPr lang="fr-FR" sz="1200" b="0" baseline="0" dirty="0" smtClean="0">
                <a:solidFill>
                  <a:schemeClr val="tx1"/>
                </a:solidFill>
                <a:latin typeface="+mn-lt"/>
                <a:cs typeface="+mn-cs"/>
              </a:rPr>
              <a:t> </a:t>
            </a:r>
            <a:r>
              <a:rPr lang="en-US" sz="1800" dirty="0" smtClean="0">
                <a:latin typeface="Source Han Sans SC"/>
              </a:rPr>
              <a:t>different specification choices: Expressivity &amp; Decidability</a:t>
            </a:r>
          </a:p>
          <a:p>
            <a:r>
              <a:rPr lang="en-US" sz="1800" dirty="0" smtClean="0">
                <a:latin typeface="Source Han Sans SC"/>
              </a:rPr>
              <a:t>+</a:t>
            </a:r>
            <a:r>
              <a:rPr lang="en-US" sz="1800" baseline="0" dirty="0" smtClean="0">
                <a:latin typeface="Source Han Sans SC"/>
              </a:rPr>
              <a:t> </a:t>
            </a:r>
            <a:r>
              <a:rPr lang="en-US" sz="1800" dirty="0" smtClean="0">
                <a:latin typeface="Source Han Sans SC"/>
              </a:rPr>
              <a:t>multiple formalization levels: Theoretical &amp; Empirical </a:t>
            </a:r>
          </a:p>
          <a:p>
            <a:r>
              <a:rPr lang="en-US" sz="1800" dirty="0" smtClean="0">
                <a:latin typeface="Source Han Sans SC"/>
              </a:rPr>
              <a:t>+ Bridging the two specifications</a:t>
            </a:r>
          </a:p>
          <a:p>
            <a:endParaRPr lang="fr-FR" sz="1200" b="0" dirty="0" smtClean="0">
              <a:solidFill>
                <a:schemeClr val="tx1"/>
              </a:solidFill>
              <a:latin typeface="+mn-lt"/>
              <a:cs typeface="+mn-cs"/>
            </a:endParaRPr>
          </a:p>
          <a:p>
            <a:endParaRPr lang="fr-FR" sz="1200" b="0" dirty="0" smtClean="0">
              <a:solidFill>
                <a:schemeClr val="tx1"/>
              </a:solidFill>
              <a:latin typeface="+mn-lt"/>
              <a:cs typeface="+mn-cs"/>
            </a:endParaRPr>
          </a:p>
          <a:p>
            <a:r>
              <a:rPr lang="fr-FR" sz="1200" b="0" dirty="0" smtClean="0">
                <a:solidFill>
                  <a:schemeClr val="tx1"/>
                </a:solidFill>
                <a:latin typeface="+mn-lt"/>
                <a:cs typeface="+mn-cs"/>
              </a:rPr>
              <a:t>As </a:t>
            </a:r>
            <a:r>
              <a:rPr lang="fr-FR" sz="1200" b="0" dirty="0" err="1" smtClean="0">
                <a:solidFill>
                  <a:schemeClr val="tx1"/>
                </a:solidFill>
                <a:latin typeface="+mn-lt"/>
                <a:cs typeface="+mn-cs"/>
              </a:rPr>
              <a:t>such</a:t>
            </a:r>
            <a:r>
              <a:rPr lang="fr-FR" sz="1200" b="0" dirty="0" smtClean="0">
                <a:solidFill>
                  <a:schemeClr val="tx1"/>
                </a:solidFill>
                <a:latin typeface="+mn-lt"/>
                <a:cs typeface="+mn-cs"/>
              </a:rPr>
              <a:t>, </a:t>
            </a:r>
            <a:r>
              <a:rPr lang="fr-FR" sz="1200" b="0" dirty="0" err="1" smtClean="0">
                <a:solidFill>
                  <a:schemeClr val="tx1"/>
                </a:solidFill>
                <a:latin typeface="+mn-lt"/>
                <a:cs typeface="+mn-cs"/>
              </a:rPr>
              <a:t>our</a:t>
            </a:r>
            <a:r>
              <a:rPr lang="fr-FR" sz="1200" b="0" baseline="0" dirty="0" smtClean="0">
                <a:solidFill>
                  <a:schemeClr val="tx1"/>
                </a:solidFill>
                <a:latin typeface="+mn-lt"/>
                <a:cs typeface="+mn-cs"/>
              </a:rPr>
              <a:t> contributions are as </a:t>
            </a:r>
            <a:r>
              <a:rPr lang="fr-FR" sz="1200" b="0" baseline="0" dirty="0" err="1" smtClean="0">
                <a:solidFill>
                  <a:schemeClr val="tx1"/>
                </a:solidFill>
                <a:latin typeface="+mn-lt"/>
                <a:cs typeface="+mn-cs"/>
              </a:rPr>
              <a:t>follows</a:t>
            </a:r>
            <a:r>
              <a:rPr lang="fr-FR" sz="1200" b="0" baseline="0" dirty="0" smtClean="0">
                <a:solidFill>
                  <a:schemeClr val="tx1"/>
                </a:solidFill>
                <a:latin typeface="+mn-lt"/>
                <a:cs typeface="+mn-cs"/>
              </a:rPr>
              <a:t>:</a:t>
            </a:r>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51</a:t>
            </a:fld>
            <a:endParaRPr lang="en-US"/>
          </a:p>
        </p:txBody>
      </p:sp>
    </p:spTree>
    <p:extLst>
      <p:ext uri="{BB962C8B-B14F-4D97-AF65-F5344CB8AC3E}">
        <p14:creationId xmlns:p14="http://schemas.microsoft.com/office/powerpoint/2010/main" val="20121858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dirty="0" smtClean="0">
                <a:solidFill>
                  <a:schemeClr val="tx1"/>
                </a:solidFill>
                <a:latin typeface="+mn-lt"/>
                <a:cs typeface="+mn-cs"/>
              </a:rPr>
              <a:t>As </a:t>
            </a:r>
            <a:r>
              <a:rPr lang="fr-FR" sz="1200" b="0" dirty="0" err="1" smtClean="0">
                <a:solidFill>
                  <a:schemeClr val="tx1"/>
                </a:solidFill>
                <a:latin typeface="+mn-lt"/>
                <a:cs typeface="+mn-cs"/>
              </a:rPr>
              <a:t>such</a:t>
            </a:r>
            <a:r>
              <a:rPr lang="fr-FR" sz="1200" b="0" dirty="0" smtClean="0">
                <a:solidFill>
                  <a:schemeClr val="tx1"/>
                </a:solidFill>
                <a:latin typeface="+mn-lt"/>
                <a:cs typeface="+mn-cs"/>
              </a:rPr>
              <a:t>, </a:t>
            </a:r>
            <a:r>
              <a:rPr lang="fr-FR" sz="1200" b="0" dirty="0" err="1" smtClean="0">
                <a:solidFill>
                  <a:schemeClr val="tx1"/>
                </a:solidFill>
                <a:latin typeface="+mn-lt"/>
                <a:cs typeface="+mn-cs"/>
              </a:rPr>
              <a:t>our</a:t>
            </a:r>
            <a:r>
              <a:rPr lang="fr-FR" sz="1200" b="0" baseline="0" dirty="0" smtClean="0">
                <a:solidFill>
                  <a:schemeClr val="tx1"/>
                </a:solidFill>
                <a:latin typeface="+mn-lt"/>
                <a:cs typeface="+mn-cs"/>
              </a:rPr>
              <a:t> contributions are as </a:t>
            </a:r>
            <a:r>
              <a:rPr lang="fr-FR" sz="1200" b="0" baseline="0" dirty="0" err="1" smtClean="0">
                <a:solidFill>
                  <a:schemeClr val="tx1"/>
                </a:solidFill>
                <a:latin typeface="+mn-lt"/>
                <a:cs typeface="+mn-cs"/>
              </a:rPr>
              <a:t>follows</a:t>
            </a:r>
            <a:r>
              <a:rPr lang="fr-FR" sz="1200" b="0" baseline="0" dirty="0" smtClean="0">
                <a:solidFill>
                  <a:schemeClr val="tx1"/>
                </a:solidFill>
                <a:latin typeface="+mn-lt"/>
                <a:cs typeface="+mn-cs"/>
              </a:rPr>
              <a:t>:</a:t>
            </a:r>
          </a:p>
          <a:p>
            <a:endParaRPr lang="fr-FR" sz="1200" b="0" baseline="0" dirty="0" smtClean="0">
              <a:solidFill>
                <a:schemeClr val="tx1"/>
              </a:solidFill>
              <a:latin typeface="+mn-lt"/>
              <a:cs typeface="+mn-cs"/>
            </a:endParaRPr>
          </a:p>
          <a:p>
            <a:pPr marL="514350" indent="-514350">
              <a:buFont typeface="+mj-lt"/>
              <a:buAutoNum type="romanUcPeriod"/>
            </a:pPr>
            <a:r>
              <a:rPr lang="en-US" sz="2000" dirty="0" smtClean="0">
                <a:latin typeface="Source Han Sans SC"/>
              </a:rPr>
              <a:t>Proposed an unified and well-founded language of relations and rule constraints:              </a:t>
            </a:r>
            <a:r>
              <a:rPr lang="en-US" sz="2000" dirty="0" smtClean="0">
                <a:solidFill>
                  <a:srgbClr val="A64C0E"/>
                </a:solidFill>
                <a:latin typeface="Source Han Sans SC"/>
              </a:rPr>
              <a:t>FORT</a:t>
            </a:r>
            <a:r>
              <a:rPr lang="en-US" sz="2000" baseline="-25000" dirty="0" smtClean="0">
                <a:solidFill>
                  <a:srgbClr val="A64C0E"/>
                </a:solidFill>
                <a:latin typeface="Source Han Sans SC"/>
              </a:rPr>
              <a:t>FOL </a:t>
            </a:r>
            <a:r>
              <a:rPr lang="en-US" sz="2000" dirty="0" smtClean="0">
                <a:solidFill>
                  <a:srgbClr val="A64C0E"/>
                </a:solidFill>
                <a:latin typeface="Source Han Sans SC"/>
              </a:rPr>
              <a:t>reference ontology </a:t>
            </a:r>
            <a:r>
              <a:rPr lang="en-US" sz="2000" dirty="0" smtClean="0">
                <a:latin typeface="Source Han Sans SC"/>
              </a:rPr>
              <a:t>[methodology-step-1]</a:t>
            </a:r>
          </a:p>
          <a:p>
            <a:pPr marL="1314450" lvl="2" indent="-400050">
              <a:buFont typeface="+mj-lt"/>
              <a:buAutoNum type="romanUcPeriod"/>
            </a:pPr>
            <a:endParaRPr lang="en-US" dirty="0" smtClean="0">
              <a:solidFill>
                <a:srgbClr val="A64C0E"/>
              </a:solidFill>
              <a:latin typeface="Source Han Sans SC"/>
            </a:endParaRPr>
          </a:p>
          <a:p>
            <a:pPr marL="514350" indent="-514350">
              <a:buFont typeface="+mj-lt"/>
              <a:buAutoNum type="romanUcPeriod"/>
            </a:pPr>
            <a:r>
              <a:rPr lang="en-US" sz="2000" dirty="0" smtClean="0">
                <a:latin typeface="Source Han Sans SC"/>
              </a:rPr>
              <a:t>Demonstrated the novelty and consistency of our proposed language in view of existing theories: </a:t>
            </a:r>
            <a:r>
              <a:rPr lang="en-US" sz="2000" dirty="0" smtClean="0">
                <a:solidFill>
                  <a:srgbClr val="A64C0E"/>
                </a:solidFill>
                <a:latin typeface="Source Han Sans SC"/>
              </a:rPr>
              <a:t>FORT</a:t>
            </a:r>
            <a:r>
              <a:rPr lang="en-US" sz="2000" baseline="-25000" dirty="0" smtClean="0">
                <a:solidFill>
                  <a:srgbClr val="A64C0E"/>
                </a:solidFill>
                <a:latin typeface="Source Han Sans SC"/>
              </a:rPr>
              <a:t>CL </a:t>
            </a:r>
            <a:r>
              <a:rPr lang="en-US" sz="2000" dirty="0" smtClean="0">
                <a:solidFill>
                  <a:srgbClr val="A64C0E"/>
                </a:solidFill>
                <a:latin typeface="Source Han Sans SC"/>
              </a:rPr>
              <a:t> reference ontology </a:t>
            </a:r>
            <a:r>
              <a:rPr lang="en-US" sz="2000" dirty="0" smtClean="0">
                <a:latin typeface="Source Han Sans SC"/>
              </a:rPr>
              <a:t>[methodology-step-2]</a:t>
            </a:r>
          </a:p>
          <a:p>
            <a:pPr marL="1371600" lvl="2" indent="-457200">
              <a:buFont typeface="+mj-lt"/>
              <a:buAutoNum type="romanUcPeriod"/>
            </a:pPr>
            <a:endParaRPr lang="en-US" dirty="0" smtClean="0">
              <a:latin typeface="Source Han Sans SC"/>
            </a:endParaRPr>
          </a:p>
          <a:p>
            <a:pPr marL="514350" indent="-514350">
              <a:buFont typeface="+mj-lt"/>
              <a:buAutoNum type="romanUcPeriod"/>
            </a:pPr>
            <a:r>
              <a:rPr lang="en-US" sz="2000" dirty="0" smtClean="0">
                <a:latin typeface="Source Han Sans SC"/>
              </a:rPr>
              <a:t>Established a decidable formalization of our proposed language with a generic translation procedure: </a:t>
            </a:r>
            <a:r>
              <a:rPr lang="en-US" sz="2000" dirty="0" smtClean="0">
                <a:solidFill>
                  <a:srgbClr val="A64C0E"/>
                </a:solidFill>
                <a:latin typeface="Source Han Sans SC"/>
              </a:rPr>
              <a:t>FORT</a:t>
            </a:r>
            <a:r>
              <a:rPr lang="en-US" sz="2000" baseline="-25000" dirty="0" smtClean="0">
                <a:solidFill>
                  <a:srgbClr val="A64C0E"/>
                </a:solidFill>
                <a:latin typeface="Source Han Sans SC"/>
              </a:rPr>
              <a:t>SROIQ </a:t>
            </a:r>
            <a:r>
              <a:rPr lang="en-US" sz="2000" dirty="0" smtClean="0">
                <a:solidFill>
                  <a:srgbClr val="A64C0E"/>
                </a:solidFill>
                <a:latin typeface="Source Han Sans SC"/>
              </a:rPr>
              <a:t>lightweight ontology </a:t>
            </a:r>
            <a:r>
              <a:rPr lang="en-US" sz="2000" dirty="0" smtClean="0">
                <a:latin typeface="Source Han Sans SC"/>
              </a:rPr>
              <a:t>[methodology-step-3]</a:t>
            </a:r>
          </a:p>
          <a:p>
            <a:pPr marL="1200150" lvl="2" indent="-285750">
              <a:buFont typeface="+mj-lt"/>
              <a:buAutoNum type="romanUcPeriod"/>
            </a:pPr>
            <a:endParaRPr lang="en-US" dirty="0" smtClean="0">
              <a:latin typeface="Source Han Sans SC"/>
            </a:endParaRPr>
          </a:p>
          <a:p>
            <a:pPr marL="514350" indent="-514350">
              <a:buFont typeface="+mj-lt"/>
              <a:buAutoNum type="romanUcPeriod"/>
            </a:pPr>
            <a:r>
              <a:rPr lang="en-US" sz="2000" dirty="0" smtClean="0">
                <a:latin typeface="Source Han Sans SC"/>
              </a:rPr>
              <a:t>Supported the practice of our proposed language in the SW and designed its employment methods: </a:t>
            </a:r>
            <a:r>
              <a:rPr lang="en-US" sz="2000" dirty="0" smtClean="0">
                <a:solidFill>
                  <a:srgbClr val="A64C0E"/>
                </a:solidFill>
                <a:latin typeface="Source Han Sans SC"/>
              </a:rPr>
              <a:t>FORT</a:t>
            </a:r>
            <a:r>
              <a:rPr lang="en-US" sz="2000" baseline="-25000" dirty="0" smtClean="0">
                <a:solidFill>
                  <a:srgbClr val="A64C0E"/>
                </a:solidFill>
                <a:latin typeface="Source Han Sans SC"/>
              </a:rPr>
              <a:t>OWL</a:t>
            </a:r>
            <a:r>
              <a:rPr lang="en-US" sz="2000" dirty="0" smtClean="0">
                <a:solidFill>
                  <a:srgbClr val="A64C0E"/>
                </a:solidFill>
                <a:latin typeface="Source Han Sans SC"/>
              </a:rPr>
              <a:t> lightweight ontology + practice design </a:t>
            </a:r>
            <a:r>
              <a:rPr lang="en-US" sz="2000" dirty="0" smtClean="0">
                <a:latin typeface="Source Han Sans SC"/>
              </a:rPr>
              <a:t>[methodology-steps-4+5] </a:t>
            </a:r>
          </a:p>
          <a:p>
            <a:endParaRPr lang="fr-FR" sz="1200" b="0" baseline="0" dirty="0" smtClean="0">
              <a:solidFill>
                <a:schemeClr val="tx1"/>
              </a:solidFill>
              <a:latin typeface="+mn-lt"/>
              <a:cs typeface="+mn-cs"/>
            </a:endParaRP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52</a:t>
            </a:fld>
            <a:endParaRPr lang="en-US"/>
          </a:p>
        </p:txBody>
      </p:sp>
    </p:spTree>
    <p:extLst>
      <p:ext uri="{BB962C8B-B14F-4D97-AF65-F5344CB8AC3E}">
        <p14:creationId xmlns:p14="http://schemas.microsoft.com/office/powerpoint/2010/main" val="1720953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dirty="0" smtClean="0">
              <a:solidFill>
                <a:schemeClr val="tx1"/>
              </a:solidFill>
              <a:latin typeface="+mn-lt"/>
              <a:cs typeface="+mn-cs"/>
            </a:endParaRPr>
          </a:p>
          <a:p>
            <a:endParaRPr lang="fr-FR" sz="1200" b="0" dirty="0" smtClean="0">
              <a:solidFill>
                <a:schemeClr val="tx1"/>
              </a:solidFill>
              <a:latin typeface="+mn-lt"/>
              <a:cs typeface="+mn-cs"/>
            </a:endParaRPr>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53</a:t>
            </a:fld>
            <a:endParaRPr lang="en-US"/>
          </a:p>
        </p:txBody>
      </p:sp>
    </p:spTree>
    <p:extLst>
      <p:ext uri="{BB962C8B-B14F-4D97-AF65-F5344CB8AC3E}">
        <p14:creationId xmlns:p14="http://schemas.microsoft.com/office/powerpoint/2010/main" val="884119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Regarding</a:t>
            </a:r>
            <a:r>
              <a:rPr lang="fr-FR" dirty="0" smtClean="0"/>
              <a:t> the</a:t>
            </a:r>
            <a:r>
              <a:rPr lang="fr-FR" baseline="0" dirty="0" smtClean="0"/>
              <a:t> </a:t>
            </a:r>
            <a:r>
              <a:rPr lang="fr-FR" baseline="0" dirty="0" err="1" smtClean="0"/>
              <a:t>employment</a:t>
            </a:r>
            <a:r>
              <a:rPr lang="fr-FR" baseline="0" dirty="0" smtClean="0"/>
              <a:t> of </a:t>
            </a:r>
            <a:r>
              <a:rPr lang="fr-FR" baseline="0" dirty="0" err="1" smtClean="0"/>
              <a:t>FORt</a:t>
            </a:r>
            <a:r>
              <a:rPr lang="fr-FR" baseline="0" dirty="0" smtClean="0"/>
              <a:t> </a:t>
            </a:r>
            <a:r>
              <a:rPr lang="fr-FR" baseline="0" dirty="0" err="1" smtClean="0"/>
              <a:t>within</a:t>
            </a:r>
            <a:r>
              <a:rPr lang="fr-FR" baseline="0" dirty="0" smtClean="0"/>
              <a:t> an </a:t>
            </a:r>
            <a:r>
              <a:rPr lang="fr-FR" baseline="0" dirty="0" err="1" smtClean="0"/>
              <a:t>ontology</a:t>
            </a:r>
            <a:r>
              <a:rPr lang="fr-FR" baseline="0" dirty="0" smtClean="0"/>
              <a:t> architecture for CH, and </a:t>
            </a:r>
            <a:r>
              <a:rPr lang="fr-FR" baseline="0" dirty="0" err="1" smtClean="0"/>
              <a:t>following</a:t>
            </a:r>
            <a:r>
              <a:rPr lang="fr-FR" baseline="0" dirty="0" smtClean="0"/>
              <a:t> the </a:t>
            </a:r>
            <a:r>
              <a:rPr lang="fr-FR" baseline="0" dirty="0" err="1" smtClean="0"/>
              <a:t>synthesis</a:t>
            </a:r>
            <a:r>
              <a:rPr lang="fr-FR" baseline="0" dirty="0" smtClean="0"/>
              <a:t> of the SOA on </a:t>
            </a:r>
            <a:r>
              <a:rPr lang="fr-FR" baseline="0" dirty="0" err="1" smtClean="0"/>
              <a:t>ontology</a:t>
            </a:r>
            <a:r>
              <a:rPr lang="fr-FR" baseline="0" dirty="0" smtClean="0"/>
              <a:t> </a:t>
            </a:r>
            <a:r>
              <a:rPr lang="fr-FR" baseline="0" dirty="0" err="1" smtClean="0"/>
              <a:t>models</a:t>
            </a:r>
            <a:r>
              <a:rPr lang="fr-FR" baseline="0" dirty="0" smtClean="0"/>
              <a:t> for CH</a:t>
            </a:r>
          </a:p>
          <a:p>
            <a:r>
              <a:rPr lang="fr-FR" baseline="0" dirty="0" err="1" smtClean="0"/>
              <a:t>We</a:t>
            </a:r>
            <a:r>
              <a:rPr lang="fr-FR" baseline="0" dirty="0" smtClean="0"/>
              <a:t> </a:t>
            </a:r>
            <a:r>
              <a:rPr lang="fr-FR" baseline="0" dirty="0" err="1" smtClean="0"/>
              <a:t>could</a:t>
            </a:r>
            <a:r>
              <a:rPr lang="fr-FR" baseline="0" dirty="0" smtClean="0"/>
              <a:t> </a:t>
            </a:r>
            <a:r>
              <a:rPr lang="fr-FR" baseline="0" dirty="0" err="1" smtClean="0"/>
              <a:t>proceed</a:t>
            </a:r>
            <a:r>
              <a:rPr lang="fr-FR" baseline="0" dirty="0" smtClean="0"/>
              <a:t> </a:t>
            </a:r>
            <a:r>
              <a:rPr lang="fr-FR" baseline="0" dirty="0" err="1" smtClean="0"/>
              <a:t>with</a:t>
            </a:r>
            <a:r>
              <a:rPr lang="fr-FR" baseline="0" dirty="0" smtClean="0"/>
              <a:t> the </a:t>
            </a:r>
            <a:r>
              <a:rPr lang="fr-FR" baseline="0" dirty="0" err="1" smtClean="0"/>
              <a:t>following</a:t>
            </a:r>
            <a:r>
              <a:rPr lang="fr-FR" baseline="0" dirty="0" smtClean="0"/>
              <a:t> </a:t>
            </a:r>
            <a:r>
              <a:rPr lang="fr-FR" baseline="0" dirty="0" err="1" smtClean="0"/>
              <a:t>indeirect</a:t>
            </a:r>
            <a:r>
              <a:rPr lang="fr-FR" baseline="0" dirty="0" smtClean="0"/>
              <a:t> </a:t>
            </a:r>
            <a:r>
              <a:rPr lang="fr-FR" baseline="0" dirty="0" err="1" smtClean="0"/>
              <a:t>employment</a:t>
            </a:r>
            <a:r>
              <a:rPr lang="fr-FR" baseline="0" dirty="0" smtClean="0"/>
              <a:t> for an </a:t>
            </a:r>
            <a:r>
              <a:rPr lang="fr-FR" baseline="0" dirty="0" err="1" smtClean="0"/>
              <a:t>interdisciplinary</a:t>
            </a:r>
            <a:r>
              <a:rPr lang="fr-FR" baseline="0" dirty="0" smtClean="0"/>
              <a:t> </a:t>
            </a:r>
            <a:r>
              <a:rPr lang="fr-FR" baseline="0" dirty="0" err="1" smtClean="0"/>
              <a:t>integration</a:t>
            </a:r>
            <a:r>
              <a:rPr lang="fr-FR" baseline="0" dirty="0" smtClean="0"/>
              <a:t>.</a:t>
            </a:r>
          </a:p>
          <a:p>
            <a:r>
              <a:rPr lang="fr-FR" baseline="0" dirty="0" smtClean="0"/>
              <a:t>I.E. </a:t>
            </a:r>
            <a:r>
              <a:rPr lang="fr-FR" baseline="0" dirty="0" err="1" smtClean="0"/>
              <a:t>using</a:t>
            </a:r>
            <a:r>
              <a:rPr lang="fr-FR" baseline="0" dirty="0" smtClean="0"/>
              <a:t> </a:t>
            </a:r>
            <a:r>
              <a:rPr lang="fr-FR" baseline="0" dirty="0" err="1" smtClean="0"/>
              <a:t>three</a:t>
            </a:r>
            <a:r>
              <a:rPr lang="fr-FR" baseline="0" dirty="0" smtClean="0"/>
              <a:t> a </a:t>
            </a:r>
            <a:r>
              <a:rPr lang="fr-FR" baseline="0" dirty="0" err="1" smtClean="0"/>
              <a:t>ontology</a:t>
            </a:r>
            <a:r>
              <a:rPr lang="fr-FR" baseline="0" dirty="0" smtClean="0"/>
              <a:t> </a:t>
            </a:r>
            <a:r>
              <a:rPr lang="fr-FR" baseline="0" dirty="0" err="1" smtClean="0"/>
              <a:t>layers</a:t>
            </a:r>
            <a:r>
              <a:rPr lang="fr-FR" baseline="0" dirty="0" smtClean="0"/>
              <a:t> architecture</a:t>
            </a:r>
          </a:p>
          <a:p>
            <a:endParaRPr lang="fr-FR" baseline="0" dirty="0" smtClean="0"/>
          </a:p>
          <a:p>
            <a:r>
              <a:rPr lang="fr-FR" baseline="0" dirty="0" smtClean="0"/>
              <a:t>FORT at the global </a:t>
            </a:r>
            <a:r>
              <a:rPr lang="fr-FR" baseline="0" dirty="0" err="1" smtClean="0"/>
              <a:t>ontology</a:t>
            </a:r>
            <a:r>
              <a:rPr lang="fr-FR" baseline="0" dirty="0" smtClean="0"/>
              <a:t> layer as the </a:t>
            </a:r>
            <a:r>
              <a:rPr lang="fr-FR" baseline="0" dirty="0" err="1" smtClean="0"/>
              <a:t>ontology</a:t>
            </a:r>
            <a:r>
              <a:rPr lang="fr-FR" baseline="0" dirty="0" smtClean="0"/>
              <a:t> of relations</a:t>
            </a:r>
          </a:p>
          <a:p>
            <a:r>
              <a:rPr lang="fr-FR" baseline="0" dirty="0" smtClean="0"/>
              <a:t>CIDOC CRM at the </a:t>
            </a:r>
            <a:r>
              <a:rPr lang="fr-FR" baseline="0" dirty="0" err="1" smtClean="0"/>
              <a:t>core</a:t>
            </a:r>
            <a:r>
              <a:rPr lang="fr-FR" baseline="0" dirty="0" smtClean="0"/>
              <a:t> </a:t>
            </a:r>
            <a:r>
              <a:rPr lang="fr-FR" baseline="0" dirty="0" err="1" smtClean="0"/>
              <a:t>ontology</a:t>
            </a:r>
            <a:r>
              <a:rPr lang="fr-FR" baseline="0" dirty="0" smtClean="0"/>
              <a:t> layer for </a:t>
            </a:r>
            <a:r>
              <a:rPr lang="fr-FR" baseline="0" dirty="0" err="1" smtClean="0"/>
              <a:t>ontological</a:t>
            </a:r>
            <a:r>
              <a:rPr lang="fr-FR" baseline="0" dirty="0" smtClean="0"/>
              <a:t> </a:t>
            </a:r>
            <a:r>
              <a:rPr lang="fr-FR" baseline="0" dirty="0" err="1" smtClean="0"/>
              <a:t>catgeories</a:t>
            </a:r>
            <a:r>
              <a:rPr lang="fr-FR" baseline="0" dirty="0" smtClean="0"/>
              <a:t> about CH </a:t>
            </a:r>
            <a:r>
              <a:rPr lang="fr-FR" baseline="0" dirty="0" err="1" smtClean="0"/>
              <a:t>entities</a:t>
            </a:r>
            <a:r>
              <a:rPr lang="fr-FR" baseline="0" dirty="0" smtClean="0"/>
              <a:t> + </a:t>
            </a:r>
            <a:r>
              <a:rPr lang="fr-FR" baseline="0" dirty="0" err="1" smtClean="0"/>
              <a:t>spatiotemporal</a:t>
            </a:r>
            <a:r>
              <a:rPr lang="fr-FR" baseline="0" dirty="0" smtClean="0"/>
              <a:t> aspects</a:t>
            </a:r>
          </a:p>
          <a:p>
            <a:r>
              <a:rPr lang="fr-FR" baseline="0" dirty="0" smtClean="0"/>
              <a:t>EDM </a:t>
            </a:r>
            <a:r>
              <a:rPr lang="fr-FR" baseline="0" dirty="0" err="1" smtClean="0"/>
              <a:t>also</a:t>
            </a:r>
            <a:r>
              <a:rPr lang="fr-FR" baseline="0" dirty="0" smtClean="0"/>
              <a:t> the </a:t>
            </a:r>
            <a:r>
              <a:rPr lang="fr-FR" baseline="0" dirty="0" err="1" smtClean="0"/>
              <a:t>core</a:t>
            </a:r>
            <a:r>
              <a:rPr lang="fr-FR" baseline="0" dirty="0" smtClean="0"/>
              <a:t>/</a:t>
            </a:r>
            <a:r>
              <a:rPr lang="fr-FR" baseline="0" dirty="0" err="1" smtClean="0"/>
              <a:t>mid-level</a:t>
            </a:r>
            <a:r>
              <a:rPr lang="fr-FR" baseline="0" dirty="0" smtClean="0"/>
              <a:t> </a:t>
            </a:r>
            <a:r>
              <a:rPr lang="fr-FR" baseline="0" dirty="0" err="1" smtClean="0"/>
              <a:t>ontology</a:t>
            </a:r>
            <a:r>
              <a:rPr lang="fr-FR" baseline="0" dirty="0" smtClean="0"/>
              <a:t> layer for descriptive aspects about </a:t>
            </a:r>
            <a:r>
              <a:rPr lang="fr-FR" baseline="0" dirty="0" err="1" smtClean="0"/>
              <a:t>entities</a:t>
            </a:r>
            <a:endParaRPr lang="fr-FR" baseline="0" dirty="0" smtClean="0"/>
          </a:p>
          <a:p>
            <a:r>
              <a:rPr lang="fr-FR" baseline="0" dirty="0" smtClean="0"/>
              <a:t>And </a:t>
            </a:r>
            <a:r>
              <a:rPr lang="fr-FR" baseline="0" dirty="0" err="1" smtClean="0"/>
              <a:t>some</a:t>
            </a:r>
            <a:r>
              <a:rPr lang="fr-FR" baseline="0" dirty="0" smtClean="0"/>
              <a:t> possible </a:t>
            </a:r>
            <a:r>
              <a:rPr lang="fr-FR" baseline="0" dirty="0" err="1" smtClean="0"/>
              <a:t>domain</a:t>
            </a:r>
            <a:r>
              <a:rPr lang="fr-FR" baseline="0" dirty="0" smtClean="0"/>
              <a:t> ontologies for </a:t>
            </a:r>
            <a:r>
              <a:rPr lang="fr-FR" baseline="0" dirty="0" err="1" smtClean="0"/>
              <a:t>each</a:t>
            </a:r>
            <a:r>
              <a:rPr lang="fr-FR" baseline="0" dirty="0" smtClean="0"/>
              <a:t> discipline </a:t>
            </a:r>
            <a:r>
              <a:rPr lang="fr-FR" baseline="0" dirty="0" err="1" smtClean="0"/>
              <a:t>e.g</a:t>
            </a:r>
            <a:r>
              <a:rPr lang="fr-FR" baseline="0" dirty="0" smtClean="0"/>
              <a:t>. CHARM for </a:t>
            </a:r>
            <a:r>
              <a:rPr lang="fr-FR" baseline="0" dirty="0" err="1" smtClean="0"/>
              <a:t>archeaological</a:t>
            </a:r>
            <a:r>
              <a:rPr lang="fr-FR" baseline="0" dirty="0" smtClean="0"/>
              <a:t> sites, </a:t>
            </a:r>
            <a:r>
              <a:rPr lang="fr-FR" baseline="0" dirty="0" err="1" smtClean="0"/>
              <a:t>another</a:t>
            </a:r>
            <a:r>
              <a:rPr lang="fr-FR" baseline="0" dirty="0" smtClean="0"/>
              <a:t> part of CHARM for </a:t>
            </a:r>
            <a:r>
              <a:rPr lang="fr-FR" baseline="0" dirty="0" err="1" smtClean="0"/>
              <a:t>geology</a:t>
            </a:r>
            <a:r>
              <a:rPr lang="fr-FR" baseline="0" dirty="0" smtClean="0"/>
              <a:t>, </a:t>
            </a:r>
            <a:r>
              <a:rPr lang="fr-FR" baseline="0" dirty="0" err="1" smtClean="0"/>
              <a:t>another</a:t>
            </a:r>
            <a:r>
              <a:rPr lang="fr-FR" baseline="0" dirty="0" smtClean="0"/>
              <a:t> </a:t>
            </a:r>
            <a:r>
              <a:rPr lang="fr-FR" baseline="0" dirty="0" err="1" smtClean="0"/>
              <a:t>ontology</a:t>
            </a:r>
            <a:r>
              <a:rPr lang="fr-FR" baseline="0" dirty="0" smtClean="0"/>
              <a:t> of </a:t>
            </a:r>
            <a:r>
              <a:rPr lang="fr-FR" baseline="0" dirty="0" err="1" smtClean="0"/>
              <a:t>colors</a:t>
            </a:r>
            <a:r>
              <a:rPr lang="fr-FR" baseline="0" dirty="0" smtClean="0"/>
              <a:t> and </a:t>
            </a:r>
            <a:r>
              <a:rPr lang="fr-FR" baseline="0" dirty="0" err="1" smtClean="0"/>
              <a:t>materials</a:t>
            </a:r>
            <a:r>
              <a:rPr lang="fr-FR" baseline="0" dirty="0" smtClean="0"/>
              <a:t>, etc.</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54</a:t>
            </a:fld>
            <a:endParaRPr lang="en-US"/>
          </a:p>
        </p:txBody>
      </p:sp>
    </p:spTree>
    <p:extLst>
      <p:ext uri="{BB962C8B-B14F-4D97-AF65-F5344CB8AC3E}">
        <p14:creationId xmlns:p14="http://schemas.microsoft.com/office/powerpoint/2010/main" val="15295002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Regarding</a:t>
            </a:r>
            <a:r>
              <a:rPr lang="fr-FR" dirty="0" smtClean="0"/>
              <a:t> the</a:t>
            </a:r>
            <a:r>
              <a:rPr lang="fr-FR" baseline="0" dirty="0" smtClean="0"/>
              <a:t> </a:t>
            </a:r>
            <a:r>
              <a:rPr lang="fr-FR" baseline="0" dirty="0" err="1" smtClean="0"/>
              <a:t>employment</a:t>
            </a:r>
            <a:r>
              <a:rPr lang="fr-FR" baseline="0" dirty="0" smtClean="0"/>
              <a:t> of </a:t>
            </a:r>
            <a:r>
              <a:rPr lang="fr-FR" baseline="0" dirty="0" err="1" smtClean="0"/>
              <a:t>FORt</a:t>
            </a:r>
            <a:r>
              <a:rPr lang="fr-FR" baseline="0" dirty="0" smtClean="0"/>
              <a:t> </a:t>
            </a:r>
            <a:r>
              <a:rPr lang="fr-FR" baseline="0" dirty="0" err="1" smtClean="0"/>
              <a:t>within</a:t>
            </a:r>
            <a:r>
              <a:rPr lang="fr-FR" baseline="0" dirty="0" smtClean="0"/>
              <a:t> an </a:t>
            </a:r>
            <a:r>
              <a:rPr lang="fr-FR" baseline="0" dirty="0" err="1" smtClean="0"/>
              <a:t>ontology</a:t>
            </a:r>
            <a:r>
              <a:rPr lang="fr-FR" baseline="0" dirty="0" smtClean="0"/>
              <a:t> architecture for CH, and </a:t>
            </a:r>
            <a:r>
              <a:rPr lang="fr-FR" baseline="0" dirty="0" err="1" smtClean="0"/>
              <a:t>following</a:t>
            </a:r>
            <a:r>
              <a:rPr lang="fr-FR" baseline="0" dirty="0" smtClean="0"/>
              <a:t> the </a:t>
            </a:r>
            <a:r>
              <a:rPr lang="fr-FR" baseline="0" dirty="0" err="1" smtClean="0"/>
              <a:t>synthesis</a:t>
            </a:r>
            <a:r>
              <a:rPr lang="fr-FR" baseline="0" dirty="0" smtClean="0"/>
              <a:t> of the SOA on </a:t>
            </a:r>
            <a:r>
              <a:rPr lang="fr-FR" baseline="0" dirty="0" err="1" smtClean="0"/>
              <a:t>ontology</a:t>
            </a:r>
            <a:r>
              <a:rPr lang="fr-FR" baseline="0" dirty="0" smtClean="0"/>
              <a:t> </a:t>
            </a:r>
            <a:r>
              <a:rPr lang="fr-FR" baseline="0" dirty="0" err="1" smtClean="0"/>
              <a:t>models</a:t>
            </a:r>
            <a:r>
              <a:rPr lang="fr-FR" baseline="0" dirty="0" smtClean="0"/>
              <a:t> for CH</a:t>
            </a:r>
          </a:p>
          <a:p>
            <a:r>
              <a:rPr lang="fr-FR" baseline="0" dirty="0" err="1" smtClean="0"/>
              <a:t>We</a:t>
            </a:r>
            <a:r>
              <a:rPr lang="fr-FR" baseline="0" dirty="0" smtClean="0"/>
              <a:t> </a:t>
            </a:r>
            <a:r>
              <a:rPr lang="fr-FR" baseline="0" dirty="0" err="1" smtClean="0"/>
              <a:t>could</a:t>
            </a:r>
            <a:r>
              <a:rPr lang="fr-FR" baseline="0" dirty="0" smtClean="0"/>
              <a:t> </a:t>
            </a:r>
            <a:r>
              <a:rPr lang="fr-FR" baseline="0" dirty="0" err="1" smtClean="0"/>
              <a:t>proceed</a:t>
            </a:r>
            <a:r>
              <a:rPr lang="fr-FR" baseline="0" dirty="0" smtClean="0"/>
              <a:t> </a:t>
            </a:r>
            <a:r>
              <a:rPr lang="fr-FR" baseline="0" dirty="0" err="1" smtClean="0"/>
              <a:t>with</a:t>
            </a:r>
            <a:r>
              <a:rPr lang="fr-FR" baseline="0" dirty="0" smtClean="0"/>
              <a:t> the </a:t>
            </a:r>
            <a:r>
              <a:rPr lang="fr-FR" baseline="0" dirty="0" err="1" smtClean="0"/>
              <a:t>following</a:t>
            </a:r>
            <a:r>
              <a:rPr lang="fr-FR" baseline="0" dirty="0" smtClean="0"/>
              <a:t> </a:t>
            </a:r>
            <a:r>
              <a:rPr lang="fr-FR" baseline="0" dirty="0" err="1" smtClean="0"/>
              <a:t>indeirect</a:t>
            </a:r>
            <a:r>
              <a:rPr lang="fr-FR" baseline="0" dirty="0" smtClean="0"/>
              <a:t> </a:t>
            </a:r>
            <a:r>
              <a:rPr lang="fr-FR" baseline="0" dirty="0" err="1" smtClean="0"/>
              <a:t>employment</a:t>
            </a:r>
            <a:r>
              <a:rPr lang="fr-FR" baseline="0" dirty="0" smtClean="0"/>
              <a:t> for an </a:t>
            </a:r>
            <a:r>
              <a:rPr lang="fr-FR" baseline="0" dirty="0" err="1" smtClean="0"/>
              <a:t>interdisciplinary</a:t>
            </a:r>
            <a:r>
              <a:rPr lang="fr-FR" baseline="0" dirty="0" smtClean="0"/>
              <a:t> </a:t>
            </a:r>
            <a:r>
              <a:rPr lang="fr-FR" baseline="0" dirty="0" err="1" smtClean="0"/>
              <a:t>integration</a:t>
            </a:r>
            <a:r>
              <a:rPr lang="fr-FR" baseline="0" dirty="0" smtClean="0"/>
              <a:t>.</a:t>
            </a:r>
          </a:p>
          <a:p>
            <a:r>
              <a:rPr lang="fr-FR" baseline="0" dirty="0" smtClean="0"/>
              <a:t>I.E. </a:t>
            </a:r>
            <a:r>
              <a:rPr lang="fr-FR" baseline="0" dirty="0" err="1" smtClean="0"/>
              <a:t>using</a:t>
            </a:r>
            <a:r>
              <a:rPr lang="fr-FR" baseline="0" dirty="0" smtClean="0"/>
              <a:t> </a:t>
            </a:r>
            <a:r>
              <a:rPr lang="fr-FR" baseline="0" dirty="0" err="1" smtClean="0"/>
              <a:t>three</a:t>
            </a:r>
            <a:r>
              <a:rPr lang="fr-FR" baseline="0" dirty="0" smtClean="0"/>
              <a:t> a </a:t>
            </a:r>
            <a:r>
              <a:rPr lang="fr-FR" baseline="0" dirty="0" err="1" smtClean="0"/>
              <a:t>ontology</a:t>
            </a:r>
            <a:r>
              <a:rPr lang="fr-FR" baseline="0" dirty="0" smtClean="0"/>
              <a:t> </a:t>
            </a:r>
            <a:r>
              <a:rPr lang="fr-FR" baseline="0" dirty="0" err="1" smtClean="0"/>
              <a:t>layers</a:t>
            </a:r>
            <a:r>
              <a:rPr lang="fr-FR" baseline="0" dirty="0" smtClean="0"/>
              <a:t> architecture</a:t>
            </a:r>
          </a:p>
          <a:p>
            <a:endParaRPr lang="fr-FR" baseline="0" dirty="0" smtClean="0"/>
          </a:p>
          <a:p>
            <a:r>
              <a:rPr lang="fr-FR" baseline="0" dirty="0" smtClean="0"/>
              <a:t>FORT at the global </a:t>
            </a:r>
            <a:r>
              <a:rPr lang="fr-FR" baseline="0" dirty="0" err="1" smtClean="0"/>
              <a:t>ontology</a:t>
            </a:r>
            <a:r>
              <a:rPr lang="fr-FR" baseline="0" dirty="0" smtClean="0"/>
              <a:t> layer as the </a:t>
            </a:r>
            <a:r>
              <a:rPr lang="fr-FR" baseline="0" dirty="0" err="1" smtClean="0"/>
              <a:t>ontology</a:t>
            </a:r>
            <a:r>
              <a:rPr lang="fr-FR" baseline="0" dirty="0" smtClean="0"/>
              <a:t> of relations</a:t>
            </a:r>
          </a:p>
          <a:p>
            <a:r>
              <a:rPr lang="fr-FR" baseline="0" dirty="0" smtClean="0"/>
              <a:t>CIDOC CRM at the </a:t>
            </a:r>
            <a:r>
              <a:rPr lang="fr-FR" baseline="0" dirty="0" err="1" smtClean="0"/>
              <a:t>core</a:t>
            </a:r>
            <a:r>
              <a:rPr lang="fr-FR" baseline="0" dirty="0" smtClean="0"/>
              <a:t> </a:t>
            </a:r>
            <a:r>
              <a:rPr lang="fr-FR" baseline="0" dirty="0" err="1" smtClean="0"/>
              <a:t>ontology</a:t>
            </a:r>
            <a:r>
              <a:rPr lang="fr-FR" baseline="0" dirty="0" smtClean="0"/>
              <a:t> layer for </a:t>
            </a:r>
            <a:r>
              <a:rPr lang="fr-FR" baseline="0" dirty="0" err="1" smtClean="0"/>
              <a:t>ontological</a:t>
            </a:r>
            <a:r>
              <a:rPr lang="fr-FR" baseline="0" dirty="0" smtClean="0"/>
              <a:t> </a:t>
            </a:r>
            <a:r>
              <a:rPr lang="fr-FR" baseline="0" dirty="0" err="1" smtClean="0"/>
              <a:t>catgeories</a:t>
            </a:r>
            <a:r>
              <a:rPr lang="fr-FR" baseline="0" dirty="0" smtClean="0"/>
              <a:t> about CH </a:t>
            </a:r>
            <a:r>
              <a:rPr lang="fr-FR" baseline="0" dirty="0" err="1" smtClean="0"/>
              <a:t>entities</a:t>
            </a:r>
            <a:r>
              <a:rPr lang="fr-FR" baseline="0" dirty="0" smtClean="0"/>
              <a:t> + </a:t>
            </a:r>
            <a:r>
              <a:rPr lang="fr-FR" baseline="0" dirty="0" err="1" smtClean="0"/>
              <a:t>spatiotemporal</a:t>
            </a:r>
            <a:r>
              <a:rPr lang="fr-FR" baseline="0" dirty="0" smtClean="0"/>
              <a:t> aspects</a:t>
            </a:r>
          </a:p>
          <a:p>
            <a:r>
              <a:rPr lang="fr-FR" baseline="0" dirty="0" smtClean="0"/>
              <a:t>EDM </a:t>
            </a:r>
            <a:r>
              <a:rPr lang="fr-FR" baseline="0" dirty="0" err="1" smtClean="0"/>
              <a:t>also</a:t>
            </a:r>
            <a:r>
              <a:rPr lang="fr-FR" baseline="0" dirty="0" smtClean="0"/>
              <a:t> the </a:t>
            </a:r>
            <a:r>
              <a:rPr lang="fr-FR" baseline="0" dirty="0" err="1" smtClean="0"/>
              <a:t>core</a:t>
            </a:r>
            <a:r>
              <a:rPr lang="fr-FR" baseline="0" dirty="0" smtClean="0"/>
              <a:t>/</a:t>
            </a:r>
            <a:r>
              <a:rPr lang="fr-FR" baseline="0" dirty="0" err="1" smtClean="0"/>
              <a:t>mid-level</a:t>
            </a:r>
            <a:r>
              <a:rPr lang="fr-FR" baseline="0" dirty="0" smtClean="0"/>
              <a:t> </a:t>
            </a:r>
            <a:r>
              <a:rPr lang="fr-FR" baseline="0" dirty="0" err="1" smtClean="0"/>
              <a:t>ontology</a:t>
            </a:r>
            <a:r>
              <a:rPr lang="fr-FR" baseline="0" dirty="0" smtClean="0"/>
              <a:t> layer for descriptive aspects about </a:t>
            </a:r>
            <a:r>
              <a:rPr lang="fr-FR" baseline="0" dirty="0" err="1" smtClean="0"/>
              <a:t>entities</a:t>
            </a:r>
            <a:endParaRPr lang="fr-FR" baseline="0" dirty="0" smtClean="0"/>
          </a:p>
          <a:p>
            <a:r>
              <a:rPr lang="fr-FR" baseline="0" dirty="0" smtClean="0"/>
              <a:t>And </a:t>
            </a:r>
            <a:r>
              <a:rPr lang="fr-FR" baseline="0" dirty="0" err="1" smtClean="0"/>
              <a:t>some</a:t>
            </a:r>
            <a:r>
              <a:rPr lang="fr-FR" baseline="0" dirty="0" smtClean="0"/>
              <a:t> possible </a:t>
            </a:r>
            <a:r>
              <a:rPr lang="fr-FR" baseline="0" dirty="0" err="1" smtClean="0"/>
              <a:t>domain</a:t>
            </a:r>
            <a:r>
              <a:rPr lang="fr-FR" baseline="0" dirty="0" smtClean="0"/>
              <a:t> ontologies for </a:t>
            </a:r>
            <a:r>
              <a:rPr lang="fr-FR" baseline="0" dirty="0" err="1" smtClean="0"/>
              <a:t>each</a:t>
            </a:r>
            <a:r>
              <a:rPr lang="fr-FR" baseline="0" dirty="0" smtClean="0"/>
              <a:t> discipline </a:t>
            </a:r>
            <a:r>
              <a:rPr lang="fr-FR" baseline="0" dirty="0" err="1" smtClean="0"/>
              <a:t>e.g</a:t>
            </a:r>
            <a:r>
              <a:rPr lang="fr-FR" baseline="0" dirty="0" smtClean="0"/>
              <a:t>. CHARM for </a:t>
            </a:r>
            <a:r>
              <a:rPr lang="fr-FR" baseline="0" dirty="0" err="1" smtClean="0"/>
              <a:t>archeaological</a:t>
            </a:r>
            <a:r>
              <a:rPr lang="fr-FR" baseline="0" dirty="0" smtClean="0"/>
              <a:t> sites, </a:t>
            </a:r>
            <a:r>
              <a:rPr lang="fr-FR" baseline="0" dirty="0" err="1" smtClean="0"/>
              <a:t>another</a:t>
            </a:r>
            <a:r>
              <a:rPr lang="fr-FR" baseline="0" dirty="0" smtClean="0"/>
              <a:t> part of CHARM for </a:t>
            </a:r>
            <a:r>
              <a:rPr lang="fr-FR" baseline="0" dirty="0" err="1" smtClean="0"/>
              <a:t>geology</a:t>
            </a:r>
            <a:r>
              <a:rPr lang="fr-FR" baseline="0" dirty="0" smtClean="0"/>
              <a:t>, </a:t>
            </a:r>
            <a:r>
              <a:rPr lang="fr-FR" baseline="0" dirty="0" err="1" smtClean="0"/>
              <a:t>another</a:t>
            </a:r>
            <a:r>
              <a:rPr lang="fr-FR" baseline="0" dirty="0" smtClean="0"/>
              <a:t> </a:t>
            </a:r>
            <a:r>
              <a:rPr lang="fr-FR" baseline="0" dirty="0" err="1" smtClean="0"/>
              <a:t>ontology</a:t>
            </a:r>
            <a:r>
              <a:rPr lang="fr-FR" baseline="0" dirty="0" smtClean="0"/>
              <a:t> of </a:t>
            </a:r>
            <a:r>
              <a:rPr lang="fr-FR" baseline="0" dirty="0" err="1" smtClean="0"/>
              <a:t>colors</a:t>
            </a:r>
            <a:r>
              <a:rPr lang="fr-FR" baseline="0" dirty="0" smtClean="0"/>
              <a:t> and </a:t>
            </a:r>
            <a:r>
              <a:rPr lang="fr-FR" baseline="0" dirty="0" err="1" smtClean="0"/>
              <a:t>materials</a:t>
            </a:r>
            <a:r>
              <a:rPr lang="fr-FR" baseline="0" dirty="0" smtClean="0"/>
              <a:t>, etc.</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55</a:t>
            </a:fld>
            <a:endParaRPr lang="en-US"/>
          </a:p>
        </p:txBody>
      </p:sp>
    </p:spTree>
    <p:extLst>
      <p:ext uri="{BB962C8B-B14F-4D97-AF65-F5344CB8AC3E}">
        <p14:creationId xmlns:p14="http://schemas.microsoft.com/office/powerpoint/2010/main" val="1600880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smtClean="0"/>
              <a:t>Show</a:t>
            </a:r>
            <a:r>
              <a:rPr lang="en-US" baseline="0" noProof="0" dirty="0" smtClean="0"/>
              <a:t> the convenience of FORT in achieving the objective of representing the materiality.</a:t>
            </a:r>
            <a:endParaRPr lang="en-US"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noProof="0" dirty="0" smtClean="0"/>
              <a:t>At</a:t>
            </a:r>
            <a:r>
              <a:rPr lang="en-US" baseline="0" noProof="0" dirty="0" smtClean="0"/>
              <a:t> the beginning of the presentation, when I talked about the shared goal, </a:t>
            </a:r>
            <a:r>
              <a:rPr lang="en-US" baseline="0" noProof="0" dirty="0" smtClean="0">
                <a:latin typeface="Source Han Sans SC"/>
                <a:cs typeface="Times New Roman" panose="02020603050405020304" pitchFamily="18" charset="0"/>
              </a:rPr>
              <a:t>I mentioned one its consequence that this study of materiality will allow the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noProof="0" dirty="0" smtClean="0">
                <a:latin typeface="Source Han Sans SC"/>
                <a:cs typeface="Times New Roman" panose="02020603050405020304" pitchFamily="18" charset="0"/>
              </a:rPr>
              <a:t>“Understand the materiality of the tangible entity &amp; link entities that have similar composition“</a:t>
            </a:r>
            <a:endParaRPr lang="en-US" noProof="0" dirty="0" smtClean="0">
              <a:latin typeface="Source Han Sans SC"/>
            </a:endParaRPr>
          </a:p>
          <a:p>
            <a:endParaRPr lang="en-US" baseline="0" noProof="0" dirty="0" smtClean="0"/>
          </a:p>
          <a:p>
            <a:r>
              <a:rPr lang="en-US" noProof="0" dirty="0" smtClean="0"/>
              <a:t>To do so, let’s consider some queries : </a:t>
            </a:r>
            <a:r>
              <a:rPr lang="en-US" baseline="0" noProof="0" dirty="0" smtClean="0"/>
              <a:t>u</a:t>
            </a:r>
            <a:r>
              <a:rPr lang="en-US" noProof="0" dirty="0" smtClean="0"/>
              <a:t>sing real data from the Patrimalp project and not only theoretical examples.</a:t>
            </a:r>
          </a:p>
          <a:p>
            <a:endParaRPr lang="en-US"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noProof="0" dirty="0" smtClean="0">
                <a:latin typeface="Source Han Sans SC"/>
              </a:rPr>
              <a:t>------------------------------------------------------------------------------------------------------------------</a:t>
            </a:r>
            <a:endParaRPr lang="en-US" noProof="0" dirty="0" smtClean="0">
              <a:latin typeface="Source Han Sans SC"/>
            </a:endParaRPr>
          </a:p>
          <a:p>
            <a:r>
              <a:rPr lang="fr-FR" noProof="0" dirty="0" err="1" smtClean="0"/>
              <a:t>Let’s</a:t>
            </a:r>
            <a:r>
              <a:rPr lang="fr-FR" noProof="0" dirty="0" smtClean="0"/>
              <a:t> </a:t>
            </a:r>
            <a:r>
              <a:rPr lang="fr-FR" noProof="0" dirty="0" err="1" smtClean="0"/>
              <a:t>consider</a:t>
            </a:r>
            <a:r>
              <a:rPr lang="fr-FR" noProof="0" dirty="0" smtClean="0"/>
              <a:t> </a:t>
            </a:r>
            <a:r>
              <a:rPr lang="fr-FR" noProof="0" dirty="0" err="1" smtClean="0"/>
              <a:t>there</a:t>
            </a:r>
            <a:r>
              <a:rPr lang="fr-FR" noProof="0" dirty="0" smtClean="0"/>
              <a:t> </a:t>
            </a:r>
            <a:r>
              <a:rPr lang="fr-FR" noProof="0" dirty="0" err="1" smtClean="0"/>
              <a:t>is</a:t>
            </a:r>
            <a:r>
              <a:rPr lang="fr-FR" noProof="0" dirty="0" smtClean="0"/>
              <a:t> </a:t>
            </a:r>
            <a:r>
              <a:rPr lang="fr-FR" noProof="0" dirty="0" err="1" smtClean="0"/>
              <a:t>database</a:t>
            </a:r>
            <a:r>
              <a:rPr lang="fr-FR" baseline="0" noProof="0" dirty="0" smtClean="0"/>
              <a:t> </a:t>
            </a:r>
            <a:r>
              <a:rPr lang="fr-FR" baseline="0" noProof="0" dirty="0" err="1" smtClean="0"/>
              <a:t>concerning</a:t>
            </a:r>
            <a:r>
              <a:rPr lang="fr-FR" noProof="0" dirty="0" smtClean="0"/>
              <a:t> the </a:t>
            </a:r>
            <a:r>
              <a:rPr lang="fr-FR" noProof="0" dirty="0" err="1" smtClean="0"/>
              <a:t>archeology</a:t>
            </a:r>
            <a:r>
              <a:rPr lang="fr-FR" noProof="0" dirty="0" smtClean="0"/>
              <a:t> </a:t>
            </a:r>
            <a:r>
              <a:rPr lang="fr-FR" noProof="0" dirty="0" err="1" smtClean="0"/>
              <a:t>domain</a:t>
            </a:r>
            <a:r>
              <a:rPr lang="fr-FR" noProof="0" dirty="0" smtClean="0"/>
              <a:t>,</a:t>
            </a:r>
            <a:r>
              <a:rPr lang="fr-FR" baseline="0" noProof="0" dirty="0" smtClean="0"/>
              <a:t> </a:t>
            </a:r>
            <a:r>
              <a:rPr lang="fr-FR" baseline="0" noProof="0" dirty="0" err="1" smtClean="0"/>
              <a:t>very</a:t>
            </a:r>
            <a:r>
              <a:rPr lang="fr-FR" baseline="0" noProof="0" dirty="0" smtClean="0"/>
              <a:t> simple one </a:t>
            </a:r>
            <a:r>
              <a:rPr lang="fr-FR" baseline="0" noProof="0" dirty="0" err="1" smtClean="0"/>
              <a:t>which</a:t>
            </a:r>
            <a:r>
              <a:rPr lang="fr-FR" baseline="0" noProof="0" dirty="0" smtClean="0"/>
              <a:t> </a:t>
            </a:r>
            <a:r>
              <a:rPr lang="fr-FR" baseline="0" noProof="0" dirty="0" err="1" smtClean="0"/>
              <a:t>describes</a:t>
            </a:r>
            <a:r>
              <a:rPr lang="fr-FR" baseline="0" noProof="0" dirty="0" smtClean="0"/>
              <a:t> an </a:t>
            </a:r>
            <a:r>
              <a:rPr lang="fr-FR" baseline="0" noProof="0" dirty="0" err="1" smtClean="0"/>
              <a:t>archeaological</a:t>
            </a:r>
            <a:r>
              <a:rPr lang="fr-FR" baseline="0" noProof="0" dirty="0" smtClean="0"/>
              <a:t> site</a:t>
            </a:r>
          </a:p>
          <a:p>
            <a:r>
              <a:rPr lang="fr-FR" baseline="0" noProof="0" dirty="0" err="1" smtClean="0"/>
              <a:t>Using</a:t>
            </a:r>
            <a:r>
              <a:rPr lang="fr-FR" baseline="0" noProof="0" dirty="0" smtClean="0"/>
              <a:t> </a:t>
            </a:r>
            <a:r>
              <a:rPr lang="fr-FR" baseline="0" noProof="0" dirty="0" err="1" smtClean="0"/>
              <a:t>FORT’s</a:t>
            </a:r>
            <a:r>
              <a:rPr lang="fr-FR" baseline="0" noProof="0" dirty="0" smtClean="0"/>
              <a:t> relations, </a:t>
            </a:r>
            <a:r>
              <a:rPr lang="fr-FR" baseline="0" noProof="0" dirty="0" err="1" smtClean="0"/>
              <a:t>we</a:t>
            </a:r>
            <a:r>
              <a:rPr lang="fr-FR" baseline="0" noProof="0" dirty="0" smtClean="0"/>
              <a:t> </a:t>
            </a:r>
            <a:r>
              <a:rPr lang="fr-FR" baseline="0" noProof="0" dirty="0" err="1" smtClean="0"/>
              <a:t>want</a:t>
            </a:r>
            <a:r>
              <a:rPr lang="fr-FR" baseline="0" noProof="0" dirty="0" smtClean="0"/>
              <a:t> to </a:t>
            </a:r>
          </a:p>
          <a:p>
            <a:r>
              <a:rPr lang="en-US" sz="1400" b="1" dirty="0" smtClean="0">
                <a:latin typeface="Source Han Sans SC"/>
                <a:cs typeface="Calibri Light" panose="020F0302020204030204" pitchFamily="34" charset="0"/>
              </a:rPr>
              <a:t>Query 1: </a:t>
            </a:r>
            <a:r>
              <a:rPr lang="en-US" sz="1400" dirty="0" smtClean="0">
                <a:latin typeface="Source Han Sans SC"/>
                <a:cs typeface="Calibri Light" panose="020F0302020204030204" pitchFamily="34" charset="0"/>
              </a:rPr>
              <a:t>Find the red dears on panels of the north face of RDC. </a:t>
            </a:r>
          </a:p>
          <a:p>
            <a:pPr lvl="0">
              <a:buClr>
                <a:srgbClr val="00B050"/>
              </a:buClr>
            </a:pPr>
            <a:endParaRPr lang="en-US" dirty="0" smtClean="0">
              <a:latin typeface="Source Han Sans SC"/>
              <a:cs typeface="Calibri Light" panose="020F0302020204030204" pitchFamily="34" charset="0"/>
            </a:endParaRPr>
          </a:p>
          <a:p>
            <a:pPr lvl="0">
              <a:buClr>
                <a:srgbClr val="00B050"/>
              </a:buClr>
            </a:pPr>
            <a:r>
              <a:rPr lang="en-US" dirty="0" smtClean="0">
                <a:latin typeface="Courier New" panose="02070309020205020404" pitchFamily="49" charset="0"/>
                <a:cs typeface="Courier New" panose="02070309020205020404" pitchFamily="49" charset="0"/>
              </a:rPr>
              <a:t>Select distinct ?figure</a:t>
            </a:r>
          </a:p>
          <a:p>
            <a:pPr lvl="0">
              <a:buClr>
                <a:srgbClr val="00B050"/>
              </a:buClr>
            </a:pPr>
            <a:r>
              <a:rPr lang="en-US" dirty="0" smtClean="0">
                <a:latin typeface="Courier New" panose="02070309020205020404" pitchFamily="49" charset="0"/>
                <a:cs typeface="Courier New" panose="02070309020205020404" pitchFamily="49" charset="0"/>
              </a:rPr>
              <a:t>Where </a:t>
            </a:r>
          </a:p>
          <a:p>
            <a:pPr lvl="0">
              <a:buClr>
                <a:srgbClr val="00B050"/>
              </a:buClr>
            </a:pPr>
            <a:r>
              <a:rPr lang="en-US" dirty="0" smtClean="0">
                <a:latin typeface="Courier New" panose="02070309020205020404" pitchFamily="49" charset="0"/>
                <a:cs typeface="Courier New" panose="02070309020205020404" pitchFamily="49" charset="0"/>
              </a:rPr>
              <a:t>{</a:t>
            </a:r>
          </a:p>
          <a:p>
            <a:pPr lvl="0">
              <a:buClr>
                <a:srgbClr val="00B050"/>
              </a:buClr>
            </a:pPr>
            <a:r>
              <a:rPr lang="en-US" dirty="0" smtClean="0">
                <a:latin typeface="Courier New" panose="02070309020205020404" pitchFamily="49" charset="0"/>
                <a:cs typeface="Courier New" panose="02070309020205020404" pitchFamily="49" charset="0"/>
              </a:rPr>
              <a:t>?RDC	</a:t>
            </a:r>
            <a:r>
              <a:rPr lang="en-US" dirty="0" err="1" smtClean="0">
                <a:latin typeface="Courier New" panose="02070309020205020404" pitchFamily="49" charset="0"/>
                <a:cs typeface="Courier New" panose="02070309020205020404" pitchFamily="49" charset="0"/>
              </a:rPr>
              <a:t>rdf:type</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domain:ArchaeologicalSite</a:t>
            </a:r>
            <a:endParaRPr lang="en-US" dirty="0" smtClean="0">
              <a:latin typeface="Courier New" panose="02070309020205020404" pitchFamily="49" charset="0"/>
              <a:cs typeface="Courier New" panose="02070309020205020404" pitchFamily="49" charset="0"/>
            </a:endParaRPr>
          </a:p>
          <a:p>
            <a:pPr lvl="0">
              <a:buClr>
                <a:srgbClr val="00B050"/>
              </a:buClr>
            </a:pPr>
            <a:r>
              <a:rPr lang="en-US" dirty="0" smtClean="0">
                <a:latin typeface="Courier New" panose="02070309020205020404" pitchFamily="49" charset="0"/>
                <a:cs typeface="Courier New" panose="02070309020205020404" pitchFamily="49" charset="0"/>
              </a:rPr>
              <a:t>?RDC	</a:t>
            </a:r>
            <a:r>
              <a:rPr lang="en-US" dirty="0" err="1" smtClean="0">
                <a:solidFill>
                  <a:srgbClr val="0000FF"/>
                </a:solidFill>
                <a:latin typeface="Courier New" panose="02070309020205020404" pitchFamily="49" charset="0"/>
                <a:cs typeface="Courier New" panose="02070309020205020404" pitchFamily="49" charset="0"/>
              </a:rPr>
              <a:t>fort:hasTPP</a:t>
            </a:r>
            <a:r>
              <a:rPr lang="en-US" dirty="0" smtClean="0">
                <a:latin typeface="Courier New" panose="02070309020205020404" pitchFamily="49" charset="0"/>
                <a:cs typeface="Courier New" panose="02070309020205020404" pitchFamily="49" charset="0"/>
              </a:rPr>
              <a:t>	?NF</a:t>
            </a:r>
          </a:p>
          <a:p>
            <a:pPr lvl="0">
              <a:buClr>
                <a:srgbClr val="00B050"/>
              </a:buClr>
            </a:pPr>
            <a:r>
              <a:rPr lang="en-US" dirty="0" smtClean="0">
                <a:latin typeface="Courier New" panose="02070309020205020404" pitchFamily="49" charset="0"/>
                <a:cs typeface="Courier New" panose="02070309020205020404" pitchFamily="49" charset="0"/>
              </a:rPr>
              <a:t>?NF	</a:t>
            </a:r>
            <a:r>
              <a:rPr lang="en-US" dirty="0" err="1" smtClean="0">
                <a:solidFill>
                  <a:srgbClr val="0000FF"/>
                </a:solidFill>
                <a:latin typeface="Courier New" panose="02070309020205020404" pitchFamily="49" charset="0"/>
                <a:cs typeface="Courier New" panose="02070309020205020404" pitchFamily="49" charset="0"/>
              </a:rPr>
              <a:t>fort:hasPP</a:t>
            </a:r>
            <a:r>
              <a:rPr lang="en-US" dirty="0" smtClean="0">
                <a:latin typeface="Courier New" panose="02070309020205020404" pitchFamily="49" charset="0"/>
                <a:cs typeface="Courier New" panose="02070309020205020404" pitchFamily="49" charset="0"/>
              </a:rPr>
              <a:t>	?panel</a:t>
            </a:r>
          </a:p>
          <a:p>
            <a:pPr lvl="0">
              <a:buClr>
                <a:srgbClr val="00B050"/>
              </a:buClr>
            </a:pPr>
            <a:r>
              <a:rPr lang="en-US" dirty="0" smtClean="0">
                <a:latin typeface="Courier New" panose="02070309020205020404" pitchFamily="49" charset="0"/>
                <a:cs typeface="Courier New" panose="02070309020205020404" pitchFamily="49" charset="0"/>
              </a:rPr>
              <a:t>?panel	</a:t>
            </a:r>
            <a:r>
              <a:rPr lang="en-US" dirty="0" err="1" smtClean="0">
                <a:solidFill>
                  <a:srgbClr val="0000FF"/>
                </a:solidFill>
                <a:latin typeface="Courier New" panose="02070309020205020404" pitchFamily="49" charset="0"/>
                <a:cs typeface="Courier New" panose="02070309020205020404" pitchFamily="49" charset="0"/>
              </a:rPr>
              <a:t>fort:hasEL</a:t>
            </a:r>
            <a:r>
              <a:rPr lang="en-US" dirty="0" smtClean="0">
                <a:latin typeface="Courier New" panose="02070309020205020404" pitchFamily="49" charset="0"/>
                <a:cs typeface="Courier New" panose="02070309020205020404" pitchFamily="49" charset="0"/>
              </a:rPr>
              <a:t>	?fig</a:t>
            </a:r>
          </a:p>
          <a:p>
            <a:pPr lvl="0">
              <a:buClr>
                <a:srgbClr val="00B050"/>
              </a:buClr>
            </a:pPr>
            <a:r>
              <a:rPr lang="en-US" dirty="0" smtClean="0">
                <a:latin typeface="Courier New" panose="02070309020205020404" pitchFamily="49" charset="0"/>
                <a:cs typeface="Courier New" panose="02070309020205020404" pitchFamily="49" charset="0"/>
              </a:rPr>
              <a:t>?fig	</a:t>
            </a:r>
            <a:r>
              <a:rPr lang="en-US" dirty="0" err="1" smtClean="0">
                <a:solidFill>
                  <a:srgbClr val="0000FF"/>
                </a:solidFill>
                <a:latin typeface="Courier New" panose="02070309020205020404" pitchFamily="49" charset="0"/>
                <a:cs typeface="Courier New" panose="02070309020205020404" pitchFamily="49" charset="0"/>
              </a:rPr>
              <a:t>fort:memberOf</a:t>
            </a:r>
            <a:r>
              <a:rPr lang="en-US" dirty="0" smtClean="0">
                <a:latin typeface="Courier New" panose="02070309020205020404" pitchFamily="49" charset="0"/>
                <a:cs typeface="Courier New" panose="02070309020205020404" pitchFamily="49" charset="0"/>
              </a:rPr>
              <a:t>	    ?c1</a:t>
            </a:r>
          </a:p>
          <a:p>
            <a:pPr lvl="0">
              <a:buClr>
                <a:srgbClr val="00B050"/>
              </a:buClr>
            </a:pPr>
            <a:r>
              <a:rPr lang="en-US" dirty="0" smtClean="0">
                <a:latin typeface="Courier New" panose="02070309020205020404" pitchFamily="49" charset="0"/>
                <a:cs typeface="Courier New" panose="02070309020205020404" pitchFamily="49" charset="0"/>
              </a:rPr>
              <a:t>?c1	</a:t>
            </a:r>
            <a:r>
              <a:rPr lang="en-US" dirty="0" err="1" smtClean="0">
                <a:solidFill>
                  <a:srgbClr val="0000FF"/>
                </a:solidFill>
                <a:latin typeface="Courier New" panose="02070309020205020404" pitchFamily="49" charset="0"/>
                <a:cs typeface="Courier New" panose="02070309020205020404" pitchFamily="49" charset="0"/>
              </a:rPr>
              <a:t>fort:unifiedBy</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domain:hasShape</a:t>
            </a:r>
            <a:r>
              <a:rPr lang="en-US" dirty="0" smtClean="0">
                <a:latin typeface="Courier New" panose="02070309020205020404" pitchFamily="49" charset="0"/>
                <a:cs typeface="Courier New" panose="02070309020205020404" pitchFamily="49" charset="0"/>
              </a:rPr>
              <a:t> “dear”}</a:t>
            </a:r>
          </a:p>
          <a:p>
            <a:pPr lvl="0">
              <a:buClr>
                <a:srgbClr val="00B050"/>
              </a:buClr>
            </a:pPr>
            <a:r>
              <a:rPr lang="en-US" dirty="0" smtClean="0">
                <a:latin typeface="Courier New" panose="02070309020205020404" pitchFamily="49" charset="0"/>
                <a:cs typeface="Courier New" panose="02070309020205020404" pitchFamily="49" charset="0"/>
              </a:rPr>
              <a:t>?fig 	</a:t>
            </a:r>
            <a:r>
              <a:rPr lang="en-US" dirty="0" err="1" smtClean="0">
                <a:solidFill>
                  <a:srgbClr val="0000FF"/>
                </a:solidFill>
                <a:latin typeface="Courier New" panose="02070309020205020404" pitchFamily="49" charset="0"/>
                <a:cs typeface="Courier New" panose="02070309020205020404" pitchFamily="49" charset="0"/>
              </a:rPr>
              <a:t>fort:memberOf</a:t>
            </a:r>
            <a:r>
              <a:rPr lang="en-US" dirty="0" smtClean="0">
                <a:latin typeface="Courier New" panose="02070309020205020404" pitchFamily="49" charset="0"/>
                <a:cs typeface="Courier New" panose="02070309020205020404" pitchFamily="49" charset="0"/>
              </a:rPr>
              <a:t>	    ?c2</a:t>
            </a:r>
          </a:p>
          <a:p>
            <a:pPr lvl="0">
              <a:buClr>
                <a:srgbClr val="00B050"/>
              </a:buClr>
            </a:pPr>
            <a:r>
              <a:rPr lang="en-US" dirty="0" smtClean="0">
                <a:latin typeface="Courier New" panose="02070309020205020404" pitchFamily="49" charset="0"/>
                <a:cs typeface="Courier New" panose="02070309020205020404" pitchFamily="49" charset="0"/>
              </a:rPr>
              <a:t>?c2	</a:t>
            </a:r>
            <a:r>
              <a:rPr lang="en-US" dirty="0" err="1" smtClean="0">
                <a:solidFill>
                  <a:srgbClr val="0000FF"/>
                </a:solidFill>
                <a:latin typeface="Courier New" panose="02070309020205020404" pitchFamily="49" charset="0"/>
                <a:cs typeface="Courier New" panose="02070309020205020404" pitchFamily="49" charset="0"/>
              </a:rPr>
              <a:t>fort:unifiedBy</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domain:hasColor</a:t>
            </a:r>
            <a:r>
              <a:rPr lang="en-US" dirty="0" smtClean="0">
                <a:latin typeface="Courier New" panose="02070309020205020404" pitchFamily="49" charset="0"/>
                <a:cs typeface="Courier New" panose="02070309020205020404" pitchFamily="49" charset="0"/>
              </a:rPr>
              <a:t> “red”}</a:t>
            </a:r>
          </a:p>
          <a:p>
            <a:pPr lvl="0">
              <a:buClr>
                <a:srgbClr val="00B050"/>
              </a:buClr>
            </a:pPr>
            <a:r>
              <a:rPr lang="en-US" dirty="0" smtClean="0">
                <a:latin typeface="Courier New" panose="02070309020205020404" pitchFamily="49" charset="0"/>
                <a:cs typeface="Courier New" panose="02070309020205020404" pitchFamily="49" charset="0"/>
              </a:rPr>
              <a:t>}</a:t>
            </a:r>
          </a:p>
          <a:p>
            <a:r>
              <a:rPr lang="fr-FR" noProof="0" dirty="0" smtClean="0">
                <a:latin typeface="Source Han Sans SC"/>
              </a:rPr>
              <a:t>------------------------------------------------------------------------------------------------------------------</a:t>
            </a:r>
            <a:endParaRPr lang="en-US" noProof="0" dirty="0" smtClean="0">
              <a:latin typeface="Source Han Sans SC"/>
            </a:endParaRPr>
          </a:p>
          <a:p>
            <a:r>
              <a:rPr lang="fr-FR" noProof="0" dirty="0" err="1" smtClean="0"/>
              <a:t>Now</a:t>
            </a:r>
            <a:r>
              <a:rPr lang="fr-FR" baseline="0" noProof="0" dirty="0" smtClean="0"/>
              <a:t> </a:t>
            </a:r>
            <a:r>
              <a:rPr lang="fr-FR" baseline="0" noProof="0" dirty="0" err="1" smtClean="0"/>
              <a:t>l</a:t>
            </a:r>
            <a:r>
              <a:rPr lang="fr-FR" noProof="0" dirty="0" err="1" smtClean="0"/>
              <a:t>et’s</a:t>
            </a:r>
            <a:r>
              <a:rPr lang="fr-FR" noProof="0" dirty="0" smtClean="0"/>
              <a:t> </a:t>
            </a:r>
            <a:r>
              <a:rPr lang="fr-FR" noProof="0" dirty="0" err="1" smtClean="0"/>
              <a:t>consider</a:t>
            </a:r>
            <a:r>
              <a:rPr lang="fr-FR" noProof="0" dirty="0" smtClean="0"/>
              <a:t> </a:t>
            </a:r>
            <a:r>
              <a:rPr lang="fr-FR" noProof="0" dirty="0" err="1" smtClean="0"/>
              <a:t>there</a:t>
            </a:r>
            <a:r>
              <a:rPr lang="fr-FR" noProof="0" dirty="0" smtClean="0"/>
              <a:t> </a:t>
            </a:r>
            <a:r>
              <a:rPr lang="fr-FR" noProof="0" dirty="0" err="1" smtClean="0"/>
              <a:t>is</a:t>
            </a:r>
            <a:r>
              <a:rPr lang="fr-FR" noProof="0" dirty="0" smtClean="0"/>
              <a:t> </a:t>
            </a:r>
            <a:r>
              <a:rPr lang="fr-FR" noProof="0" dirty="0" err="1" smtClean="0"/>
              <a:t>database</a:t>
            </a:r>
            <a:r>
              <a:rPr lang="fr-FR" baseline="0" noProof="0" dirty="0" smtClean="0"/>
              <a:t> </a:t>
            </a:r>
            <a:r>
              <a:rPr lang="fr-FR" baseline="0" noProof="0" dirty="0" err="1" smtClean="0"/>
              <a:t>concerning</a:t>
            </a:r>
            <a:r>
              <a:rPr lang="fr-FR" noProof="0" dirty="0" smtClean="0"/>
              <a:t> the </a:t>
            </a:r>
            <a:r>
              <a:rPr lang="fr-FR" noProof="0" dirty="0" err="1" smtClean="0"/>
              <a:t>brocades</a:t>
            </a:r>
            <a:r>
              <a:rPr lang="fr-FR" noProof="0" dirty="0" smtClean="0"/>
              <a:t>,</a:t>
            </a:r>
            <a:r>
              <a:rPr lang="fr-FR" baseline="0" noProof="0" dirty="0" smtClean="0"/>
              <a:t> </a:t>
            </a:r>
            <a:r>
              <a:rPr lang="fr-FR" baseline="0" noProof="0" dirty="0" err="1" smtClean="0"/>
              <a:t>very</a:t>
            </a:r>
            <a:r>
              <a:rPr lang="fr-FR" baseline="0" noProof="0" dirty="0" smtClean="0"/>
              <a:t> simple one </a:t>
            </a:r>
            <a:r>
              <a:rPr lang="fr-FR" baseline="0" noProof="0" dirty="0" err="1" smtClean="0"/>
              <a:t>which</a:t>
            </a:r>
            <a:r>
              <a:rPr lang="fr-FR" baseline="0" noProof="0" dirty="0" smtClean="0"/>
              <a:t> </a:t>
            </a:r>
            <a:r>
              <a:rPr lang="fr-FR" baseline="0" noProof="0" dirty="0" err="1" smtClean="0"/>
              <a:t>describes</a:t>
            </a:r>
            <a:r>
              <a:rPr lang="fr-FR" baseline="0" noProof="0" dirty="0" smtClean="0"/>
              <a:t> </a:t>
            </a:r>
            <a:r>
              <a:rPr lang="fr-FR" baseline="0" noProof="0" dirty="0" err="1" smtClean="0"/>
              <a:t>there</a:t>
            </a:r>
            <a:r>
              <a:rPr lang="fr-FR" baseline="0" noProof="0" dirty="0" smtClean="0"/>
              <a:t> </a:t>
            </a:r>
            <a:r>
              <a:rPr lang="fr-FR" baseline="0" noProof="0" dirty="0" err="1" smtClean="0"/>
              <a:t>analysis</a:t>
            </a:r>
            <a:endParaRPr lang="fr-FR" baseline="0" noProof="0" dirty="0" smtClean="0"/>
          </a:p>
          <a:p>
            <a:r>
              <a:rPr lang="fr-FR" baseline="0" noProof="0" dirty="0" err="1" smtClean="0"/>
              <a:t>Using</a:t>
            </a:r>
            <a:r>
              <a:rPr lang="fr-FR" baseline="0" noProof="0" dirty="0" smtClean="0"/>
              <a:t> </a:t>
            </a:r>
            <a:r>
              <a:rPr lang="fr-FR" baseline="0" noProof="0" dirty="0" err="1" smtClean="0"/>
              <a:t>FORT’s</a:t>
            </a:r>
            <a:r>
              <a:rPr lang="fr-FR" baseline="0" noProof="0" dirty="0" smtClean="0"/>
              <a:t> relations, </a:t>
            </a:r>
            <a:r>
              <a:rPr lang="fr-FR" baseline="0" noProof="0" dirty="0" err="1" smtClean="0"/>
              <a:t>we</a:t>
            </a:r>
            <a:r>
              <a:rPr lang="fr-FR" baseline="0" noProof="0" dirty="0" smtClean="0"/>
              <a:t> </a:t>
            </a:r>
            <a:r>
              <a:rPr lang="fr-FR" baseline="0" noProof="0" dirty="0" err="1" smtClean="0"/>
              <a:t>want</a:t>
            </a:r>
            <a:r>
              <a:rPr lang="fr-FR" baseline="0" noProof="0" dirty="0" smtClean="0"/>
              <a:t> to </a:t>
            </a:r>
          </a:p>
          <a:p>
            <a:r>
              <a:rPr lang="en-US" sz="1400" b="1" dirty="0" smtClean="0">
                <a:latin typeface="Source Han Sans SC"/>
                <a:cs typeface="Calibri Light" panose="020F0302020204030204" pitchFamily="34" charset="0"/>
              </a:rPr>
              <a:t>Query 2: </a:t>
            </a:r>
            <a:r>
              <a:rPr lang="en-US" sz="1400" dirty="0" smtClean="0">
                <a:latin typeface="Source Han Sans SC"/>
                <a:cs typeface="Calibri Light" panose="020F0302020204030204" pitchFamily="34" charset="0"/>
              </a:rPr>
              <a:t>Find the brocades which are located on the “Saint Jean” personage of the “</a:t>
            </a:r>
            <a:r>
              <a:rPr lang="en-US" sz="1400" dirty="0" err="1" smtClean="0">
                <a:latin typeface="Source Han Sans SC"/>
                <a:cs typeface="Calibri Light" panose="020F0302020204030204" pitchFamily="34" charset="0"/>
              </a:rPr>
              <a:t>Vierge</a:t>
            </a:r>
            <a:r>
              <a:rPr lang="en-US" sz="1400" dirty="0" smtClean="0">
                <a:latin typeface="Source Han Sans SC"/>
                <a:cs typeface="Calibri Light" panose="020F0302020204030204" pitchFamily="34" charset="0"/>
              </a:rPr>
              <a:t> de </a:t>
            </a:r>
            <a:r>
              <a:rPr lang="en-US" sz="1400" dirty="0" err="1" smtClean="0">
                <a:latin typeface="Source Han Sans SC"/>
                <a:cs typeface="Calibri Light" panose="020F0302020204030204" pitchFamily="34" charset="0"/>
              </a:rPr>
              <a:t>Pitié</a:t>
            </a:r>
            <a:r>
              <a:rPr lang="en-US" sz="1400" dirty="0" smtClean="0">
                <a:latin typeface="Source Han Sans SC"/>
                <a:cs typeface="Calibri Light" panose="020F0302020204030204" pitchFamily="34" charset="0"/>
              </a:rPr>
              <a:t>” statue and have “CL” in the tin layer. </a:t>
            </a:r>
          </a:p>
          <a:p>
            <a:pPr lvl="0">
              <a:buClr>
                <a:srgbClr val="00B050"/>
              </a:buClr>
            </a:pPr>
            <a:endParaRPr lang="en-US" sz="1400" dirty="0" smtClean="0">
              <a:latin typeface="Source Han Sans SC"/>
              <a:cs typeface="Calibri Light" panose="020F0302020204030204" pitchFamily="34" charset="0"/>
            </a:endParaRPr>
          </a:p>
          <a:p>
            <a:pPr lvl="0">
              <a:buClr>
                <a:srgbClr val="00B050"/>
              </a:buClr>
            </a:pPr>
            <a:r>
              <a:rPr lang="en-US" sz="1400" dirty="0" smtClean="0">
                <a:latin typeface="Courier New" panose="02070309020205020404" pitchFamily="49" charset="0"/>
                <a:cs typeface="Courier New" panose="02070309020205020404" pitchFamily="49" charset="0"/>
              </a:rPr>
              <a:t>Select distinct ?brocade</a:t>
            </a:r>
          </a:p>
          <a:p>
            <a:pPr lvl="0">
              <a:buClr>
                <a:srgbClr val="00B050"/>
              </a:buClr>
            </a:pPr>
            <a:r>
              <a:rPr lang="en-US" sz="1400" dirty="0" smtClean="0">
                <a:latin typeface="Courier New" panose="02070309020205020404" pitchFamily="49" charset="0"/>
                <a:cs typeface="Courier New" panose="02070309020205020404" pitchFamily="49" charset="0"/>
              </a:rPr>
              <a:t>Where {</a:t>
            </a:r>
          </a:p>
          <a:p>
            <a:pPr lvl="0">
              <a:buClr>
                <a:srgbClr val="00B050"/>
              </a:buClr>
            </a:pPr>
            <a:r>
              <a:rPr lang="en-US" sz="1400" dirty="0" smtClean="0">
                <a:latin typeface="Courier New" panose="02070309020205020404" pitchFamily="49" charset="0"/>
                <a:cs typeface="Courier New" panose="02070309020205020404" pitchFamily="49" charset="0"/>
              </a:rPr>
              <a:t>?brocade	</a:t>
            </a:r>
            <a:r>
              <a:rPr lang="en-US" sz="1400" dirty="0" err="1" smtClean="0">
                <a:solidFill>
                  <a:srgbClr val="0000FF"/>
                </a:solidFill>
                <a:latin typeface="Courier New" panose="02070309020205020404" pitchFamily="49" charset="0"/>
                <a:cs typeface="Courier New" panose="02070309020205020404" pitchFamily="49" charset="0"/>
              </a:rPr>
              <a:t>fort:EL</a:t>
            </a:r>
            <a:r>
              <a:rPr lang="en-US" sz="1400" dirty="0" smtClean="0">
                <a:latin typeface="Courier New" panose="02070309020205020404" pitchFamily="49" charset="0"/>
                <a:cs typeface="Courier New" panose="02070309020205020404" pitchFamily="49" charset="0"/>
              </a:rPr>
              <a:t>		?S</a:t>
            </a:r>
          </a:p>
          <a:p>
            <a:pPr lvl="0">
              <a:buClr>
                <a:srgbClr val="00B050"/>
              </a:buClr>
            </a:pPr>
            <a:r>
              <a:rPr lang="en-US" sz="1400" dirty="0" smtClean="0">
                <a:latin typeface="Courier New" panose="02070309020205020404" pitchFamily="49" charset="0"/>
                <a:cs typeface="Courier New" panose="02070309020205020404" pitchFamily="49" charset="0"/>
              </a:rPr>
              <a:t>?s		</a:t>
            </a:r>
            <a:r>
              <a:rPr lang="en-US" sz="1400" dirty="0" err="1" smtClean="0">
                <a:latin typeface="Courier New" panose="02070309020205020404" pitchFamily="49" charset="0"/>
                <a:cs typeface="Courier New" panose="02070309020205020404" pitchFamily="49" charset="0"/>
              </a:rPr>
              <a:t>domain:Name</a:t>
            </a:r>
            <a:r>
              <a:rPr lang="en-US" sz="1400" dirty="0" smtClean="0">
                <a:latin typeface="Courier New" panose="02070309020205020404" pitchFamily="49" charset="0"/>
                <a:cs typeface="Courier New" panose="02070309020205020404" pitchFamily="49" charset="0"/>
              </a:rPr>
              <a:t> 	   	“Saint Jean”</a:t>
            </a:r>
          </a:p>
          <a:p>
            <a:pPr lvl="0">
              <a:buClr>
                <a:srgbClr val="00B050"/>
              </a:buClr>
            </a:pPr>
            <a:r>
              <a:rPr lang="en-US" sz="1400" dirty="0" smtClean="0">
                <a:latin typeface="Courier New" panose="02070309020205020404" pitchFamily="49" charset="0"/>
                <a:cs typeface="Courier New" panose="02070309020205020404" pitchFamily="49" charset="0"/>
              </a:rPr>
              <a:t>?s 		</a:t>
            </a:r>
            <a:r>
              <a:rPr lang="en-US" sz="1400" dirty="0" err="1" smtClean="0">
                <a:solidFill>
                  <a:srgbClr val="0000FF"/>
                </a:solidFill>
                <a:latin typeface="Courier New" panose="02070309020205020404" pitchFamily="49" charset="0"/>
                <a:cs typeface="Courier New" panose="02070309020205020404" pitchFamily="49" charset="0"/>
              </a:rPr>
              <a:t>fort:PartOf</a:t>
            </a:r>
            <a:r>
              <a:rPr lang="en-US" sz="1400" dirty="0" smtClean="0">
                <a:latin typeface="Courier New" panose="02070309020205020404" pitchFamily="49" charset="0"/>
                <a:cs typeface="Courier New" panose="02070309020205020404" pitchFamily="49" charset="0"/>
              </a:rPr>
              <a:t>	   	?SS</a:t>
            </a:r>
          </a:p>
          <a:p>
            <a:pPr lvl="0">
              <a:buClr>
                <a:srgbClr val="00B050"/>
              </a:buClr>
            </a:pP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ss</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domain:Name</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Vierge</a:t>
            </a:r>
            <a:r>
              <a:rPr lang="en-US" sz="1400" dirty="0" smtClean="0">
                <a:latin typeface="Courier New" panose="02070309020205020404" pitchFamily="49" charset="0"/>
                <a:cs typeface="Courier New" panose="02070309020205020404" pitchFamily="49" charset="0"/>
              </a:rPr>
              <a:t> de </a:t>
            </a:r>
            <a:r>
              <a:rPr lang="en-US" sz="1400" dirty="0" err="1" smtClean="0">
                <a:latin typeface="Courier New" panose="02070309020205020404" pitchFamily="49" charset="0"/>
                <a:cs typeface="Courier New" panose="02070309020205020404" pitchFamily="49" charset="0"/>
              </a:rPr>
              <a:t>Pitié</a:t>
            </a:r>
            <a:r>
              <a:rPr lang="en-US" sz="1400" dirty="0" smtClean="0">
                <a:latin typeface="Courier New" panose="02070309020205020404" pitchFamily="49" charset="0"/>
                <a:cs typeface="Courier New" panose="02070309020205020404" pitchFamily="49" charset="0"/>
              </a:rPr>
              <a:t>”</a:t>
            </a:r>
          </a:p>
          <a:p>
            <a:pPr lvl="0">
              <a:buClr>
                <a:srgbClr val="00B050"/>
              </a:buClr>
            </a:pPr>
            <a:r>
              <a:rPr lang="fr-FR" sz="1400" dirty="0" smtClean="0">
                <a:latin typeface="Courier New" panose="02070309020205020404" pitchFamily="49" charset="0"/>
                <a:cs typeface="Courier New" panose="02070309020205020404" pitchFamily="49" charset="0"/>
              </a:rPr>
              <a:t>?</a:t>
            </a:r>
            <a:r>
              <a:rPr lang="fr-FR" sz="1400" dirty="0" err="1" smtClean="0">
                <a:latin typeface="Courier New" panose="02070309020205020404" pitchFamily="49" charset="0"/>
                <a:cs typeface="Courier New" panose="02070309020205020404" pitchFamily="49" charset="0"/>
              </a:rPr>
              <a:t>microsample</a:t>
            </a:r>
            <a:r>
              <a:rPr lang="fr-FR" sz="1400" dirty="0" smtClean="0">
                <a:latin typeface="Courier New" panose="02070309020205020404" pitchFamily="49" charset="0"/>
                <a:cs typeface="Courier New" panose="02070309020205020404" pitchFamily="49" charset="0"/>
              </a:rPr>
              <a:t>	</a:t>
            </a:r>
            <a:r>
              <a:rPr lang="fr-FR" sz="1400" dirty="0" err="1" smtClean="0">
                <a:solidFill>
                  <a:srgbClr val="0000FF"/>
                </a:solidFill>
                <a:latin typeface="Courier New" panose="02070309020205020404" pitchFamily="49" charset="0"/>
                <a:cs typeface="Courier New" panose="02070309020205020404" pitchFamily="49" charset="0"/>
              </a:rPr>
              <a:t>fort:PartOf</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brocade</a:t>
            </a:r>
            <a:endParaRPr lang="fr-FR" sz="1400" dirty="0" smtClean="0">
              <a:latin typeface="Courier New" panose="02070309020205020404" pitchFamily="49" charset="0"/>
              <a:cs typeface="Courier New" panose="02070309020205020404" pitchFamily="49" charset="0"/>
            </a:endParaRPr>
          </a:p>
          <a:p>
            <a:pPr lvl="0">
              <a:buClr>
                <a:srgbClr val="00B050"/>
              </a:buClr>
            </a:pPr>
            <a:r>
              <a:rPr lang="fr-FR" sz="1400" dirty="0" smtClean="0">
                <a:latin typeface="Courier New" panose="02070309020205020404" pitchFamily="49" charset="0"/>
                <a:cs typeface="Courier New" panose="02070309020205020404" pitchFamily="49" charset="0"/>
              </a:rPr>
              <a:t>?</a:t>
            </a:r>
            <a:r>
              <a:rPr lang="fr-FR" sz="1400" dirty="0" err="1" smtClean="0">
                <a:latin typeface="Courier New" panose="02070309020205020404" pitchFamily="49" charset="0"/>
                <a:cs typeface="Courier New" panose="02070309020205020404" pitchFamily="49" charset="0"/>
              </a:rPr>
              <a:t>microsample</a:t>
            </a:r>
            <a:r>
              <a:rPr lang="fr-FR" sz="1400" dirty="0" smtClean="0">
                <a:latin typeface="Courier New" panose="02070309020205020404" pitchFamily="49" charset="0"/>
                <a:cs typeface="Courier New" panose="02070309020205020404" pitchFamily="49" charset="0"/>
              </a:rPr>
              <a:t>	</a:t>
            </a:r>
            <a:r>
              <a:rPr lang="fr-FR" sz="1400" dirty="0" err="1" smtClean="0">
                <a:solidFill>
                  <a:srgbClr val="0000FF"/>
                </a:solidFill>
                <a:latin typeface="Courier New" panose="02070309020205020404" pitchFamily="49" charset="0"/>
                <a:cs typeface="Courier New" panose="02070309020205020404" pitchFamily="49" charset="0"/>
              </a:rPr>
              <a:t>fort:hasMember</a:t>
            </a:r>
            <a:r>
              <a:rPr lang="fr-FR" sz="1400" dirty="0" smtClean="0">
                <a:latin typeface="Courier New" panose="02070309020205020404" pitchFamily="49" charset="0"/>
                <a:cs typeface="Courier New" panose="02070309020205020404" pitchFamily="49" charset="0"/>
              </a:rPr>
              <a:t>	?layer</a:t>
            </a:r>
          </a:p>
          <a:p>
            <a:pPr lvl="0">
              <a:buClr>
                <a:srgbClr val="00B050"/>
              </a:buClr>
            </a:pPr>
            <a:r>
              <a:rPr lang="fr-FR" sz="1400" dirty="0" smtClean="0">
                <a:latin typeface="Courier New" panose="02070309020205020404" pitchFamily="49" charset="0"/>
                <a:cs typeface="Courier New" panose="02070309020205020404" pitchFamily="49" charset="0"/>
              </a:rPr>
              <a:t>?layer		</a:t>
            </a:r>
            <a:r>
              <a:rPr lang="fr-FR" sz="1400" dirty="0" err="1" smtClean="0">
                <a:solidFill>
                  <a:srgbClr val="0000FF"/>
                </a:solidFill>
                <a:latin typeface="Courier New" panose="02070309020205020404" pitchFamily="49" charset="0"/>
                <a:cs typeface="Courier New" panose="02070309020205020404" pitchFamily="49" charset="0"/>
              </a:rPr>
              <a:t>fort:constitutedBy</a:t>
            </a:r>
            <a:r>
              <a:rPr lang="fr-FR" sz="1400" dirty="0" smtClean="0">
                <a:latin typeface="Courier New" panose="02070309020205020404" pitchFamily="49" charset="0"/>
                <a:cs typeface="Courier New" panose="02070309020205020404" pitchFamily="49" charset="0"/>
              </a:rPr>
              <a:t>	?m</a:t>
            </a:r>
          </a:p>
          <a:p>
            <a:pPr lvl="0">
              <a:buClr>
                <a:srgbClr val="00B050"/>
              </a:buClr>
            </a:pPr>
            <a:r>
              <a:rPr lang="fr-FR" sz="1400" dirty="0" smtClean="0">
                <a:latin typeface="Courier New" panose="02070309020205020404" pitchFamily="49" charset="0"/>
                <a:cs typeface="Courier New" panose="02070309020205020404" pitchFamily="49" charset="0"/>
              </a:rPr>
              <a:t>?m		</a:t>
            </a:r>
            <a:r>
              <a:rPr lang="fr-FR" sz="1400" dirty="0" err="1" smtClean="0">
                <a:latin typeface="Courier New" panose="02070309020205020404" pitchFamily="49" charset="0"/>
                <a:cs typeface="Courier New" panose="02070309020205020404" pitchFamily="49" charset="0"/>
              </a:rPr>
              <a:t>domain:name</a:t>
            </a:r>
            <a:r>
              <a:rPr lang="fr-FR" sz="1400" dirty="0" smtClean="0">
                <a:latin typeface="Courier New" panose="02070309020205020404" pitchFamily="49" charset="0"/>
                <a:cs typeface="Courier New" panose="02070309020205020404" pitchFamily="49" charset="0"/>
              </a:rPr>
              <a:t>		« tin layer »</a:t>
            </a:r>
          </a:p>
          <a:p>
            <a:pPr lvl="0">
              <a:buClr>
                <a:srgbClr val="00B050"/>
              </a:buClr>
            </a:pPr>
            <a:r>
              <a:rPr lang="fr-FR" sz="1400" dirty="0" smtClean="0">
                <a:latin typeface="Courier New" panose="02070309020205020404" pitchFamily="49" charset="0"/>
                <a:cs typeface="Courier New" panose="02070309020205020404" pitchFamily="49" charset="0"/>
              </a:rPr>
              <a:t>?m		</a:t>
            </a:r>
            <a:r>
              <a:rPr lang="fr-FR" sz="1400" dirty="0" err="1" smtClean="0">
                <a:solidFill>
                  <a:srgbClr val="0000FF"/>
                </a:solidFill>
                <a:latin typeface="Courier New" panose="02070309020205020404" pitchFamily="49" charset="0"/>
                <a:cs typeface="Courier New" panose="02070309020205020404" pitchFamily="49" charset="0"/>
              </a:rPr>
              <a:t>fort:hasElement</a:t>
            </a:r>
            <a:r>
              <a:rPr lang="fr-FR" sz="1400" dirty="0" smtClean="0">
                <a:latin typeface="Courier New" panose="02070309020205020404" pitchFamily="49" charset="0"/>
                <a:cs typeface="Courier New" panose="02070309020205020404" pitchFamily="49" charset="0"/>
              </a:rPr>
              <a:t>	« CL »</a:t>
            </a:r>
            <a:r>
              <a:rPr lang="en-US" sz="1400" dirty="0" smtClean="0">
                <a:latin typeface="Courier New" panose="02070309020205020404" pitchFamily="49" charset="0"/>
                <a:cs typeface="Courier New" panose="02070309020205020404" pitchFamily="49" charset="0"/>
              </a:rPr>
              <a:t>}</a:t>
            </a: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56</a:t>
            </a:fld>
            <a:endParaRPr lang="en-US"/>
          </a:p>
        </p:txBody>
      </p:sp>
    </p:spTree>
    <p:extLst>
      <p:ext uri="{BB962C8B-B14F-4D97-AF65-F5344CB8AC3E}">
        <p14:creationId xmlns:p14="http://schemas.microsoft.com/office/powerpoint/2010/main" val="9870726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smtClean="0"/>
              <a:t>Show</a:t>
            </a:r>
            <a:r>
              <a:rPr lang="en-US" baseline="0" noProof="0" dirty="0" smtClean="0"/>
              <a:t> the convenience of FORT in achieving the objective of representing the materiality.</a:t>
            </a:r>
            <a:endParaRPr lang="en-US"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noProof="0" dirty="0" smtClean="0"/>
              <a:t>At</a:t>
            </a:r>
            <a:r>
              <a:rPr lang="en-US" baseline="0" noProof="0" dirty="0" smtClean="0"/>
              <a:t> the beginning of the presentation, when I talked about the shared goal, </a:t>
            </a:r>
            <a:r>
              <a:rPr lang="en-US" baseline="0" noProof="0" dirty="0" smtClean="0">
                <a:latin typeface="Source Han Sans SC"/>
                <a:cs typeface="Times New Roman" panose="02020603050405020304" pitchFamily="18" charset="0"/>
              </a:rPr>
              <a:t>I mentioned one its consequence that this study of materiality will allow the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noProof="0" dirty="0" smtClean="0">
                <a:latin typeface="Source Han Sans SC"/>
                <a:cs typeface="Times New Roman" panose="02020603050405020304" pitchFamily="18" charset="0"/>
              </a:rPr>
              <a:t>“Understand the materiality of the tangible entity &amp; link entities that have similar composition“</a:t>
            </a:r>
            <a:endParaRPr lang="en-US" noProof="0" dirty="0" smtClean="0">
              <a:latin typeface="Source Han Sans SC"/>
            </a:endParaRPr>
          </a:p>
          <a:p>
            <a:endParaRPr lang="en-US" baseline="0" noProof="0" dirty="0" smtClean="0"/>
          </a:p>
          <a:p>
            <a:r>
              <a:rPr lang="en-US" noProof="0" dirty="0" smtClean="0"/>
              <a:t>To do so, let’s consider some queries : </a:t>
            </a:r>
            <a:r>
              <a:rPr lang="en-US" baseline="0" noProof="0" dirty="0" smtClean="0"/>
              <a:t>u</a:t>
            </a:r>
            <a:r>
              <a:rPr lang="en-US" noProof="0" dirty="0" smtClean="0"/>
              <a:t>sing real data from the Patrimalp project and not only theoretical examples.</a:t>
            </a:r>
          </a:p>
          <a:p>
            <a:endParaRPr lang="en-US"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noProof="0" dirty="0" smtClean="0">
                <a:latin typeface="Source Han Sans SC"/>
              </a:rPr>
              <a:t>------------------------------------------------------------------------------------------------------------------</a:t>
            </a:r>
            <a:endParaRPr lang="en-US" noProof="0" dirty="0" smtClean="0">
              <a:latin typeface="Source Han Sans SC"/>
            </a:endParaRPr>
          </a:p>
          <a:p>
            <a:r>
              <a:rPr lang="fr-FR" noProof="0" dirty="0" err="1" smtClean="0"/>
              <a:t>Let’s</a:t>
            </a:r>
            <a:r>
              <a:rPr lang="fr-FR" noProof="0" dirty="0" smtClean="0"/>
              <a:t> </a:t>
            </a:r>
            <a:r>
              <a:rPr lang="fr-FR" noProof="0" dirty="0" err="1" smtClean="0"/>
              <a:t>consider</a:t>
            </a:r>
            <a:r>
              <a:rPr lang="fr-FR" noProof="0" dirty="0" smtClean="0"/>
              <a:t> </a:t>
            </a:r>
            <a:r>
              <a:rPr lang="fr-FR" noProof="0" dirty="0" err="1" smtClean="0"/>
              <a:t>there</a:t>
            </a:r>
            <a:r>
              <a:rPr lang="fr-FR" noProof="0" dirty="0" smtClean="0"/>
              <a:t> </a:t>
            </a:r>
            <a:r>
              <a:rPr lang="fr-FR" noProof="0" dirty="0" err="1" smtClean="0"/>
              <a:t>is</a:t>
            </a:r>
            <a:r>
              <a:rPr lang="fr-FR" noProof="0" dirty="0" smtClean="0"/>
              <a:t> </a:t>
            </a:r>
            <a:r>
              <a:rPr lang="fr-FR" noProof="0" dirty="0" err="1" smtClean="0"/>
              <a:t>database</a:t>
            </a:r>
            <a:r>
              <a:rPr lang="fr-FR" baseline="0" noProof="0" dirty="0" smtClean="0"/>
              <a:t> </a:t>
            </a:r>
            <a:r>
              <a:rPr lang="fr-FR" baseline="0" noProof="0" dirty="0" err="1" smtClean="0"/>
              <a:t>concerning</a:t>
            </a:r>
            <a:r>
              <a:rPr lang="fr-FR" noProof="0" dirty="0" smtClean="0"/>
              <a:t> the </a:t>
            </a:r>
            <a:r>
              <a:rPr lang="fr-FR" noProof="0" dirty="0" err="1" smtClean="0"/>
              <a:t>archeology</a:t>
            </a:r>
            <a:r>
              <a:rPr lang="fr-FR" noProof="0" dirty="0" smtClean="0"/>
              <a:t> </a:t>
            </a:r>
            <a:r>
              <a:rPr lang="fr-FR" noProof="0" dirty="0" err="1" smtClean="0"/>
              <a:t>domain</a:t>
            </a:r>
            <a:r>
              <a:rPr lang="fr-FR" noProof="0" dirty="0" smtClean="0"/>
              <a:t>,</a:t>
            </a:r>
            <a:r>
              <a:rPr lang="fr-FR" baseline="0" noProof="0" dirty="0" smtClean="0"/>
              <a:t> </a:t>
            </a:r>
            <a:r>
              <a:rPr lang="fr-FR" baseline="0" noProof="0" dirty="0" err="1" smtClean="0"/>
              <a:t>very</a:t>
            </a:r>
            <a:r>
              <a:rPr lang="fr-FR" baseline="0" noProof="0" dirty="0" smtClean="0"/>
              <a:t> simple one </a:t>
            </a:r>
            <a:r>
              <a:rPr lang="fr-FR" baseline="0" noProof="0" dirty="0" err="1" smtClean="0"/>
              <a:t>which</a:t>
            </a:r>
            <a:r>
              <a:rPr lang="fr-FR" baseline="0" noProof="0" dirty="0" smtClean="0"/>
              <a:t> </a:t>
            </a:r>
            <a:r>
              <a:rPr lang="fr-FR" baseline="0" noProof="0" dirty="0" err="1" smtClean="0"/>
              <a:t>describes</a:t>
            </a:r>
            <a:r>
              <a:rPr lang="fr-FR" baseline="0" noProof="0" dirty="0" smtClean="0"/>
              <a:t> an </a:t>
            </a:r>
            <a:r>
              <a:rPr lang="fr-FR" baseline="0" noProof="0" dirty="0" err="1" smtClean="0"/>
              <a:t>archeaological</a:t>
            </a:r>
            <a:r>
              <a:rPr lang="fr-FR" baseline="0" noProof="0" dirty="0" smtClean="0"/>
              <a:t> site</a:t>
            </a:r>
          </a:p>
          <a:p>
            <a:r>
              <a:rPr lang="fr-FR" baseline="0" noProof="0" dirty="0" err="1" smtClean="0"/>
              <a:t>Using</a:t>
            </a:r>
            <a:r>
              <a:rPr lang="fr-FR" baseline="0" noProof="0" dirty="0" smtClean="0"/>
              <a:t> </a:t>
            </a:r>
            <a:r>
              <a:rPr lang="fr-FR" baseline="0" noProof="0" dirty="0" err="1" smtClean="0"/>
              <a:t>FORT’s</a:t>
            </a:r>
            <a:r>
              <a:rPr lang="fr-FR" baseline="0" noProof="0" dirty="0" smtClean="0"/>
              <a:t> relations, </a:t>
            </a:r>
            <a:r>
              <a:rPr lang="fr-FR" baseline="0" noProof="0" dirty="0" err="1" smtClean="0"/>
              <a:t>we</a:t>
            </a:r>
            <a:r>
              <a:rPr lang="fr-FR" baseline="0" noProof="0" dirty="0" smtClean="0"/>
              <a:t> </a:t>
            </a:r>
            <a:r>
              <a:rPr lang="fr-FR" baseline="0" noProof="0" dirty="0" err="1" smtClean="0"/>
              <a:t>want</a:t>
            </a:r>
            <a:r>
              <a:rPr lang="fr-FR" baseline="0" noProof="0" dirty="0" smtClean="0"/>
              <a:t> to </a:t>
            </a:r>
          </a:p>
          <a:p>
            <a:r>
              <a:rPr lang="en-US" sz="1400" b="1" dirty="0" smtClean="0">
                <a:latin typeface="Source Han Sans SC"/>
                <a:cs typeface="Calibri Light" panose="020F0302020204030204" pitchFamily="34" charset="0"/>
              </a:rPr>
              <a:t>Query 1: </a:t>
            </a:r>
            <a:r>
              <a:rPr lang="en-US" sz="1400" dirty="0" smtClean="0">
                <a:latin typeface="Source Han Sans SC"/>
                <a:cs typeface="Calibri Light" panose="020F0302020204030204" pitchFamily="34" charset="0"/>
              </a:rPr>
              <a:t>Find the red dears on panels of the north face of RDC. </a:t>
            </a:r>
          </a:p>
          <a:p>
            <a:pPr lvl="0">
              <a:buClr>
                <a:srgbClr val="00B050"/>
              </a:buClr>
            </a:pPr>
            <a:endParaRPr lang="en-US" dirty="0" smtClean="0">
              <a:latin typeface="Source Han Sans SC"/>
              <a:cs typeface="Calibri Light" panose="020F0302020204030204" pitchFamily="34" charset="0"/>
            </a:endParaRPr>
          </a:p>
          <a:p>
            <a:pPr lvl="0">
              <a:buClr>
                <a:srgbClr val="00B050"/>
              </a:buClr>
            </a:pPr>
            <a:r>
              <a:rPr lang="en-US" dirty="0" smtClean="0">
                <a:latin typeface="Courier New" panose="02070309020205020404" pitchFamily="49" charset="0"/>
                <a:cs typeface="Courier New" panose="02070309020205020404" pitchFamily="49" charset="0"/>
              </a:rPr>
              <a:t>Select distinct ?figure</a:t>
            </a:r>
          </a:p>
          <a:p>
            <a:pPr lvl="0">
              <a:buClr>
                <a:srgbClr val="00B050"/>
              </a:buClr>
            </a:pPr>
            <a:r>
              <a:rPr lang="en-US" dirty="0" smtClean="0">
                <a:latin typeface="Courier New" panose="02070309020205020404" pitchFamily="49" charset="0"/>
                <a:cs typeface="Courier New" panose="02070309020205020404" pitchFamily="49" charset="0"/>
              </a:rPr>
              <a:t>Where </a:t>
            </a:r>
          </a:p>
          <a:p>
            <a:pPr lvl="0">
              <a:buClr>
                <a:srgbClr val="00B050"/>
              </a:buClr>
            </a:pPr>
            <a:r>
              <a:rPr lang="en-US" dirty="0" smtClean="0">
                <a:latin typeface="Courier New" panose="02070309020205020404" pitchFamily="49" charset="0"/>
                <a:cs typeface="Courier New" panose="02070309020205020404" pitchFamily="49" charset="0"/>
              </a:rPr>
              <a:t>{</a:t>
            </a:r>
          </a:p>
          <a:p>
            <a:pPr lvl="0">
              <a:buClr>
                <a:srgbClr val="00B050"/>
              </a:buClr>
            </a:pPr>
            <a:r>
              <a:rPr lang="en-US" dirty="0" smtClean="0">
                <a:latin typeface="Courier New" panose="02070309020205020404" pitchFamily="49" charset="0"/>
                <a:cs typeface="Courier New" panose="02070309020205020404" pitchFamily="49" charset="0"/>
              </a:rPr>
              <a:t>?RDC	</a:t>
            </a:r>
            <a:r>
              <a:rPr lang="en-US" dirty="0" err="1" smtClean="0">
                <a:latin typeface="Courier New" panose="02070309020205020404" pitchFamily="49" charset="0"/>
                <a:cs typeface="Courier New" panose="02070309020205020404" pitchFamily="49" charset="0"/>
              </a:rPr>
              <a:t>rdf:type</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domain:ArchaeologicalSite</a:t>
            </a:r>
            <a:endParaRPr lang="en-US" dirty="0" smtClean="0">
              <a:latin typeface="Courier New" panose="02070309020205020404" pitchFamily="49" charset="0"/>
              <a:cs typeface="Courier New" panose="02070309020205020404" pitchFamily="49" charset="0"/>
            </a:endParaRPr>
          </a:p>
          <a:p>
            <a:pPr lvl="0">
              <a:buClr>
                <a:srgbClr val="00B050"/>
              </a:buClr>
            </a:pPr>
            <a:r>
              <a:rPr lang="en-US" dirty="0" smtClean="0">
                <a:latin typeface="Courier New" panose="02070309020205020404" pitchFamily="49" charset="0"/>
                <a:cs typeface="Courier New" panose="02070309020205020404" pitchFamily="49" charset="0"/>
              </a:rPr>
              <a:t>?RDC	</a:t>
            </a:r>
            <a:r>
              <a:rPr lang="en-US" dirty="0" err="1" smtClean="0">
                <a:solidFill>
                  <a:srgbClr val="0000FF"/>
                </a:solidFill>
                <a:latin typeface="Courier New" panose="02070309020205020404" pitchFamily="49" charset="0"/>
                <a:cs typeface="Courier New" panose="02070309020205020404" pitchFamily="49" charset="0"/>
              </a:rPr>
              <a:t>fort:hasTPP</a:t>
            </a:r>
            <a:r>
              <a:rPr lang="en-US" dirty="0" smtClean="0">
                <a:latin typeface="Courier New" panose="02070309020205020404" pitchFamily="49" charset="0"/>
                <a:cs typeface="Courier New" panose="02070309020205020404" pitchFamily="49" charset="0"/>
              </a:rPr>
              <a:t>	?NF</a:t>
            </a:r>
          </a:p>
          <a:p>
            <a:pPr lvl="0">
              <a:buClr>
                <a:srgbClr val="00B050"/>
              </a:buClr>
            </a:pPr>
            <a:r>
              <a:rPr lang="en-US" dirty="0" smtClean="0">
                <a:latin typeface="Courier New" panose="02070309020205020404" pitchFamily="49" charset="0"/>
                <a:cs typeface="Courier New" panose="02070309020205020404" pitchFamily="49" charset="0"/>
              </a:rPr>
              <a:t>?NF	</a:t>
            </a:r>
            <a:r>
              <a:rPr lang="en-US" dirty="0" err="1" smtClean="0">
                <a:solidFill>
                  <a:srgbClr val="0000FF"/>
                </a:solidFill>
                <a:latin typeface="Courier New" panose="02070309020205020404" pitchFamily="49" charset="0"/>
                <a:cs typeface="Courier New" panose="02070309020205020404" pitchFamily="49" charset="0"/>
              </a:rPr>
              <a:t>fort:hasPP</a:t>
            </a:r>
            <a:r>
              <a:rPr lang="en-US" dirty="0" smtClean="0">
                <a:latin typeface="Courier New" panose="02070309020205020404" pitchFamily="49" charset="0"/>
                <a:cs typeface="Courier New" panose="02070309020205020404" pitchFamily="49" charset="0"/>
              </a:rPr>
              <a:t>	?panel</a:t>
            </a:r>
          </a:p>
          <a:p>
            <a:pPr lvl="0">
              <a:buClr>
                <a:srgbClr val="00B050"/>
              </a:buClr>
            </a:pPr>
            <a:r>
              <a:rPr lang="en-US" dirty="0" smtClean="0">
                <a:latin typeface="Courier New" panose="02070309020205020404" pitchFamily="49" charset="0"/>
                <a:cs typeface="Courier New" panose="02070309020205020404" pitchFamily="49" charset="0"/>
              </a:rPr>
              <a:t>?panel	</a:t>
            </a:r>
            <a:r>
              <a:rPr lang="en-US" dirty="0" err="1" smtClean="0">
                <a:solidFill>
                  <a:srgbClr val="0000FF"/>
                </a:solidFill>
                <a:latin typeface="Courier New" panose="02070309020205020404" pitchFamily="49" charset="0"/>
                <a:cs typeface="Courier New" panose="02070309020205020404" pitchFamily="49" charset="0"/>
              </a:rPr>
              <a:t>fort:hasEL</a:t>
            </a:r>
            <a:r>
              <a:rPr lang="en-US" dirty="0" smtClean="0">
                <a:latin typeface="Courier New" panose="02070309020205020404" pitchFamily="49" charset="0"/>
                <a:cs typeface="Courier New" panose="02070309020205020404" pitchFamily="49" charset="0"/>
              </a:rPr>
              <a:t>	?fig</a:t>
            </a:r>
          </a:p>
          <a:p>
            <a:pPr lvl="0">
              <a:buClr>
                <a:srgbClr val="00B050"/>
              </a:buClr>
            </a:pPr>
            <a:r>
              <a:rPr lang="en-US" dirty="0" smtClean="0">
                <a:latin typeface="Courier New" panose="02070309020205020404" pitchFamily="49" charset="0"/>
                <a:cs typeface="Courier New" panose="02070309020205020404" pitchFamily="49" charset="0"/>
              </a:rPr>
              <a:t>?fig	</a:t>
            </a:r>
            <a:r>
              <a:rPr lang="en-US" dirty="0" err="1" smtClean="0">
                <a:solidFill>
                  <a:srgbClr val="0000FF"/>
                </a:solidFill>
                <a:latin typeface="Courier New" panose="02070309020205020404" pitchFamily="49" charset="0"/>
                <a:cs typeface="Courier New" panose="02070309020205020404" pitchFamily="49" charset="0"/>
              </a:rPr>
              <a:t>fort:memberOf</a:t>
            </a:r>
            <a:r>
              <a:rPr lang="en-US" dirty="0" smtClean="0">
                <a:latin typeface="Courier New" panose="02070309020205020404" pitchFamily="49" charset="0"/>
                <a:cs typeface="Courier New" panose="02070309020205020404" pitchFamily="49" charset="0"/>
              </a:rPr>
              <a:t>	    ?c1</a:t>
            </a:r>
          </a:p>
          <a:p>
            <a:pPr lvl="0">
              <a:buClr>
                <a:srgbClr val="00B050"/>
              </a:buClr>
            </a:pPr>
            <a:r>
              <a:rPr lang="en-US" dirty="0" smtClean="0">
                <a:latin typeface="Courier New" panose="02070309020205020404" pitchFamily="49" charset="0"/>
                <a:cs typeface="Courier New" panose="02070309020205020404" pitchFamily="49" charset="0"/>
              </a:rPr>
              <a:t>?c1	</a:t>
            </a:r>
            <a:r>
              <a:rPr lang="en-US" dirty="0" err="1" smtClean="0">
                <a:solidFill>
                  <a:srgbClr val="0000FF"/>
                </a:solidFill>
                <a:latin typeface="Courier New" panose="02070309020205020404" pitchFamily="49" charset="0"/>
                <a:cs typeface="Courier New" panose="02070309020205020404" pitchFamily="49" charset="0"/>
              </a:rPr>
              <a:t>fort:unifiedBy</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domain:hasShape</a:t>
            </a:r>
            <a:r>
              <a:rPr lang="en-US" dirty="0" smtClean="0">
                <a:latin typeface="Courier New" panose="02070309020205020404" pitchFamily="49" charset="0"/>
                <a:cs typeface="Courier New" panose="02070309020205020404" pitchFamily="49" charset="0"/>
              </a:rPr>
              <a:t> “dear”}</a:t>
            </a:r>
          </a:p>
          <a:p>
            <a:pPr lvl="0">
              <a:buClr>
                <a:srgbClr val="00B050"/>
              </a:buClr>
            </a:pPr>
            <a:r>
              <a:rPr lang="en-US" dirty="0" smtClean="0">
                <a:latin typeface="Courier New" panose="02070309020205020404" pitchFamily="49" charset="0"/>
                <a:cs typeface="Courier New" panose="02070309020205020404" pitchFamily="49" charset="0"/>
              </a:rPr>
              <a:t>?fig 	</a:t>
            </a:r>
            <a:r>
              <a:rPr lang="en-US" dirty="0" err="1" smtClean="0">
                <a:solidFill>
                  <a:srgbClr val="0000FF"/>
                </a:solidFill>
                <a:latin typeface="Courier New" panose="02070309020205020404" pitchFamily="49" charset="0"/>
                <a:cs typeface="Courier New" panose="02070309020205020404" pitchFamily="49" charset="0"/>
              </a:rPr>
              <a:t>fort:memberOf</a:t>
            </a:r>
            <a:r>
              <a:rPr lang="en-US" dirty="0" smtClean="0">
                <a:latin typeface="Courier New" panose="02070309020205020404" pitchFamily="49" charset="0"/>
                <a:cs typeface="Courier New" panose="02070309020205020404" pitchFamily="49" charset="0"/>
              </a:rPr>
              <a:t>	    ?c2</a:t>
            </a:r>
          </a:p>
          <a:p>
            <a:pPr lvl="0">
              <a:buClr>
                <a:srgbClr val="00B050"/>
              </a:buClr>
            </a:pPr>
            <a:r>
              <a:rPr lang="en-US" dirty="0" smtClean="0">
                <a:latin typeface="Courier New" panose="02070309020205020404" pitchFamily="49" charset="0"/>
                <a:cs typeface="Courier New" panose="02070309020205020404" pitchFamily="49" charset="0"/>
              </a:rPr>
              <a:t>?c2	</a:t>
            </a:r>
            <a:r>
              <a:rPr lang="en-US" dirty="0" err="1" smtClean="0">
                <a:solidFill>
                  <a:srgbClr val="0000FF"/>
                </a:solidFill>
                <a:latin typeface="Courier New" panose="02070309020205020404" pitchFamily="49" charset="0"/>
                <a:cs typeface="Courier New" panose="02070309020205020404" pitchFamily="49" charset="0"/>
              </a:rPr>
              <a:t>fort:unifiedBy</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domain:hasColor</a:t>
            </a:r>
            <a:r>
              <a:rPr lang="en-US" dirty="0" smtClean="0">
                <a:latin typeface="Courier New" panose="02070309020205020404" pitchFamily="49" charset="0"/>
                <a:cs typeface="Courier New" panose="02070309020205020404" pitchFamily="49" charset="0"/>
              </a:rPr>
              <a:t> “red”}</a:t>
            </a:r>
          </a:p>
          <a:p>
            <a:pPr lvl="0">
              <a:buClr>
                <a:srgbClr val="00B050"/>
              </a:buClr>
            </a:pPr>
            <a:r>
              <a:rPr lang="en-US" dirty="0" smtClean="0">
                <a:latin typeface="Courier New" panose="02070309020205020404" pitchFamily="49" charset="0"/>
                <a:cs typeface="Courier New" panose="02070309020205020404" pitchFamily="49" charset="0"/>
              </a:rPr>
              <a:t>}</a:t>
            </a:r>
          </a:p>
          <a:p>
            <a:r>
              <a:rPr lang="fr-FR" noProof="0" dirty="0" smtClean="0">
                <a:latin typeface="Source Han Sans SC"/>
              </a:rPr>
              <a:t>------------------------------------------------------------------------------------------------------------------</a:t>
            </a:r>
            <a:endParaRPr lang="en-US" noProof="0" dirty="0" smtClean="0">
              <a:latin typeface="Source Han Sans SC"/>
            </a:endParaRPr>
          </a:p>
          <a:p>
            <a:r>
              <a:rPr lang="fr-FR" noProof="0" dirty="0" err="1" smtClean="0"/>
              <a:t>Now</a:t>
            </a:r>
            <a:r>
              <a:rPr lang="fr-FR" baseline="0" noProof="0" dirty="0" smtClean="0"/>
              <a:t> </a:t>
            </a:r>
            <a:r>
              <a:rPr lang="fr-FR" baseline="0" noProof="0" dirty="0" err="1" smtClean="0"/>
              <a:t>l</a:t>
            </a:r>
            <a:r>
              <a:rPr lang="fr-FR" noProof="0" dirty="0" err="1" smtClean="0"/>
              <a:t>et’s</a:t>
            </a:r>
            <a:r>
              <a:rPr lang="fr-FR" noProof="0" dirty="0" smtClean="0"/>
              <a:t> </a:t>
            </a:r>
            <a:r>
              <a:rPr lang="fr-FR" noProof="0" dirty="0" err="1" smtClean="0"/>
              <a:t>consider</a:t>
            </a:r>
            <a:r>
              <a:rPr lang="fr-FR" noProof="0" dirty="0" smtClean="0"/>
              <a:t> </a:t>
            </a:r>
            <a:r>
              <a:rPr lang="fr-FR" noProof="0" dirty="0" err="1" smtClean="0"/>
              <a:t>there</a:t>
            </a:r>
            <a:r>
              <a:rPr lang="fr-FR" noProof="0" dirty="0" smtClean="0"/>
              <a:t> </a:t>
            </a:r>
            <a:r>
              <a:rPr lang="fr-FR" noProof="0" dirty="0" err="1" smtClean="0"/>
              <a:t>is</a:t>
            </a:r>
            <a:r>
              <a:rPr lang="fr-FR" noProof="0" dirty="0" smtClean="0"/>
              <a:t> </a:t>
            </a:r>
            <a:r>
              <a:rPr lang="fr-FR" noProof="0" dirty="0" err="1" smtClean="0"/>
              <a:t>database</a:t>
            </a:r>
            <a:r>
              <a:rPr lang="fr-FR" baseline="0" noProof="0" dirty="0" smtClean="0"/>
              <a:t> </a:t>
            </a:r>
            <a:r>
              <a:rPr lang="fr-FR" baseline="0" noProof="0" dirty="0" err="1" smtClean="0"/>
              <a:t>concerning</a:t>
            </a:r>
            <a:r>
              <a:rPr lang="fr-FR" noProof="0" dirty="0" smtClean="0"/>
              <a:t> the </a:t>
            </a:r>
            <a:r>
              <a:rPr lang="fr-FR" noProof="0" dirty="0" err="1" smtClean="0"/>
              <a:t>brocades</a:t>
            </a:r>
            <a:r>
              <a:rPr lang="fr-FR" noProof="0" dirty="0" smtClean="0"/>
              <a:t>,</a:t>
            </a:r>
            <a:r>
              <a:rPr lang="fr-FR" baseline="0" noProof="0" dirty="0" smtClean="0"/>
              <a:t> </a:t>
            </a:r>
            <a:r>
              <a:rPr lang="fr-FR" baseline="0" noProof="0" dirty="0" err="1" smtClean="0"/>
              <a:t>very</a:t>
            </a:r>
            <a:r>
              <a:rPr lang="fr-FR" baseline="0" noProof="0" dirty="0" smtClean="0"/>
              <a:t> simple one </a:t>
            </a:r>
            <a:r>
              <a:rPr lang="fr-FR" baseline="0" noProof="0" dirty="0" err="1" smtClean="0"/>
              <a:t>which</a:t>
            </a:r>
            <a:r>
              <a:rPr lang="fr-FR" baseline="0" noProof="0" dirty="0" smtClean="0"/>
              <a:t> </a:t>
            </a:r>
            <a:r>
              <a:rPr lang="fr-FR" baseline="0" noProof="0" dirty="0" err="1" smtClean="0"/>
              <a:t>describes</a:t>
            </a:r>
            <a:r>
              <a:rPr lang="fr-FR" baseline="0" noProof="0" dirty="0" smtClean="0"/>
              <a:t> </a:t>
            </a:r>
            <a:r>
              <a:rPr lang="fr-FR" baseline="0" noProof="0" dirty="0" err="1" smtClean="0"/>
              <a:t>there</a:t>
            </a:r>
            <a:r>
              <a:rPr lang="fr-FR" baseline="0" noProof="0" dirty="0" smtClean="0"/>
              <a:t> </a:t>
            </a:r>
            <a:r>
              <a:rPr lang="fr-FR" baseline="0" noProof="0" dirty="0" err="1" smtClean="0"/>
              <a:t>analysis</a:t>
            </a:r>
            <a:endParaRPr lang="fr-FR" baseline="0" noProof="0" dirty="0" smtClean="0"/>
          </a:p>
          <a:p>
            <a:r>
              <a:rPr lang="fr-FR" baseline="0" noProof="0" dirty="0" err="1" smtClean="0"/>
              <a:t>Using</a:t>
            </a:r>
            <a:r>
              <a:rPr lang="fr-FR" baseline="0" noProof="0" dirty="0" smtClean="0"/>
              <a:t> </a:t>
            </a:r>
            <a:r>
              <a:rPr lang="fr-FR" baseline="0" noProof="0" dirty="0" err="1" smtClean="0"/>
              <a:t>FORT’s</a:t>
            </a:r>
            <a:r>
              <a:rPr lang="fr-FR" baseline="0" noProof="0" dirty="0" smtClean="0"/>
              <a:t> relations, </a:t>
            </a:r>
            <a:r>
              <a:rPr lang="fr-FR" baseline="0" noProof="0" dirty="0" err="1" smtClean="0"/>
              <a:t>we</a:t>
            </a:r>
            <a:r>
              <a:rPr lang="fr-FR" baseline="0" noProof="0" dirty="0" smtClean="0"/>
              <a:t> </a:t>
            </a:r>
            <a:r>
              <a:rPr lang="fr-FR" baseline="0" noProof="0" dirty="0" err="1" smtClean="0"/>
              <a:t>want</a:t>
            </a:r>
            <a:r>
              <a:rPr lang="fr-FR" baseline="0" noProof="0" dirty="0" smtClean="0"/>
              <a:t> to </a:t>
            </a:r>
          </a:p>
          <a:p>
            <a:r>
              <a:rPr lang="en-US" sz="1400" b="1" dirty="0" smtClean="0">
                <a:latin typeface="Source Han Sans SC"/>
                <a:cs typeface="Calibri Light" panose="020F0302020204030204" pitchFamily="34" charset="0"/>
              </a:rPr>
              <a:t>Query 2: </a:t>
            </a:r>
            <a:r>
              <a:rPr lang="en-US" sz="1400" dirty="0" smtClean="0">
                <a:latin typeface="Source Han Sans SC"/>
                <a:cs typeface="Calibri Light" panose="020F0302020204030204" pitchFamily="34" charset="0"/>
              </a:rPr>
              <a:t>Find the brocades which are located on the “Saint Jean” personage of the “</a:t>
            </a:r>
            <a:r>
              <a:rPr lang="en-US" sz="1400" dirty="0" err="1" smtClean="0">
                <a:latin typeface="Source Han Sans SC"/>
                <a:cs typeface="Calibri Light" panose="020F0302020204030204" pitchFamily="34" charset="0"/>
              </a:rPr>
              <a:t>Vierge</a:t>
            </a:r>
            <a:r>
              <a:rPr lang="en-US" sz="1400" dirty="0" smtClean="0">
                <a:latin typeface="Source Han Sans SC"/>
                <a:cs typeface="Calibri Light" panose="020F0302020204030204" pitchFamily="34" charset="0"/>
              </a:rPr>
              <a:t> de </a:t>
            </a:r>
            <a:r>
              <a:rPr lang="en-US" sz="1400" dirty="0" err="1" smtClean="0">
                <a:latin typeface="Source Han Sans SC"/>
                <a:cs typeface="Calibri Light" panose="020F0302020204030204" pitchFamily="34" charset="0"/>
              </a:rPr>
              <a:t>Pitié</a:t>
            </a:r>
            <a:r>
              <a:rPr lang="en-US" sz="1400" dirty="0" smtClean="0">
                <a:latin typeface="Source Han Sans SC"/>
                <a:cs typeface="Calibri Light" panose="020F0302020204030204" pitchFamily="34" charset="0"/>
              </a:rPr>
              <a:t>” statue and have “CL” in the tin layer. </a:t>
            </a:r>
          </a:p>
          <a:p>
            <a:pPr lvl="0">
              <a:buClr>
                <a:srgbClr val="00B050"/>
              </a:buClr>
            </a:pPr>
            <a:endParaRPr lang="en-US" sz="1400" dirty="0" smtClean="0">
              <a:latin typeface="Source Han Sans SC"/>
              <a:cs typeface="Calibri Light" panose="020F0302020204030204" pitchFamily="34" charset="0"/>
            </a:endParaRPr>
          </a:p>
          <a:p>
            <a:pPr lvl="0">
              <a:buClr>
                <a:srgbClr val="00B050"/>
              </a:buClr>
            </a:pPr>
            <a:r>
              <a:rPr lang="en-US" sz="1400" dirty="0" smtClean="0">
                <a:latin typeface="Courier New" panose="02070309020205020404" pitchFamily="49" charset="0"/>
                <a:cs typeface="Courier New" panose="02070309020205020404" pitchFamily="49" charset="0"/>
              </a:rPr>
              <a:t>Select distinct ?brocade</a:t>
            </a:r>
          </a:p>
          <a:p>
            <a:pPr lvl="0">
              <a:buClr>
                <a:srgbClr val="00B050"/>
              </a:buClr>
            </a:pPr>
            <a:r>
              <a:rPr lang="en-US" sz="1400" dirty="0" smtClean="0">
                <a:latin typeface="Courier New" panose="02070309020205020404" pitchFamily="49" charset="0"/>
                <a:cs typeface="Courier New" panose="02070309020205020404" pitchFamily="49" charset="0"/>
              </a:rPr>
              <a:t>Where {</a:t>
            </a:r>
          </a:p>
          <a:p>
            <a:pPr lvl="0">
              <a:buClr>
                <a:srgbClr val="00B050"/>
              </a:buClr>
            </a:pPr>
            <a:r>
              <a:rPr lang="en-US" sz="1400" dirty="0" smtClean="0">
                <a:latin typeface="Courier New" panose="02070309020205020404" pitchFamily="49" charset="0"/>
                <a:cs typeface="Courier New" panose="02070309020205020404" pitchFamily="49" charset="0"/>
              </a:rPr>
              <a:t>?brocade	</a:t>
            </a:r>
            <a:r>
              <a:rPr lang="en-US" sz="1400" dirty="0" err="1" smtClean="0">
                <a:solidFill>
                  <a:srgbClr val="0000FF"/>
                </a:solidFill>
                <a:latin typeface="Courier New" panose="02070309020205020404" pitchFamily="49" charset="0"/>
                <a:cs typeface="Courier New" panose="02070309020205020404" pitchFamily="49" charset="0"/>
              </a:rPr>
              <a:t>fort:EL</a:t>
            </a:r>
            <a:r>
              <a:rPr lang="en-US" sz="1400" dirty="0" smtClean="0">
                <a:latin typeface="Courier New" panose="02070309020205020404" pitchFamily="49" charset="0"/>
                <a:cs typeface="Courier New" panose="02070309020205020404" pitchFamily="49" charset="0"/>
              </a:rPr>
              <a:t>		?S</a:t>
            </a:r>
          </a:p>
          <a:p>
            <a:pPr lvl="0">
              <a:buClr>
                <a:srgbClr val="00B050"/>
              </a:buClr>
            </a:pPr>
            <a:r>
              <a:rPr lang="en-US" sz="1400" dirty="0" smtClean="0">
                <a:latin typeface="Courier New" panose="02070309020205020404" pitchFamily="49" charset="0"/>
                <a:cs typeface="Courier New" panose="02070309020205020404" pitchFamily="49" charset="0"/>
              </a:rPr>
              <a:t>?s		</a:t>
            </a:r>
            <a:r>
              <a:rPr lang="en-US" sz="1400" dirty="0" err="1" smtClean="0">
                <a:latin typeface="Courier New" panose="02070309020205020404" pitchFamily="49" charset="0"/>
                <a:cs typeface="Courier New" panose="02070309020205020404" pitchFamily="49" charset="0"/>
              </a:rPr>
              <a:t>domain:Name</a:t>
            </a:r>
            <a:r>
              <a:rPr lang="en-US" sz="1400" dirty="0" smtClean="0">
                <a:latin typeface="Courier New" panose="02070309020205020404" pitchFamily="49" charset="0"/>
                <a:cs typeface="Courier New" panose="02070309020205020404" pitchFamily="49" charset="0"/>
              </a:rPr>
              <a:t> 	   	“Saint Jean”</a:t>
            </a:r>
          </a:p>
          <a:p>
            <a:pPr lvl="0">
              <a:buClr>
                <a:srgbClr val="00B050"/>
              </a:buClr>
            </a:pPr>
            <a:r>
              <a:rPr lang="en-US" sz="1400" dirty="0" smtClean="0">
                <a:latin typeface="Courier New" panose="02070309020205020404" pitchFamily="49" charset="0"/>
                <a:cs typeface="Courier New" panose="02070309020205020404" pitchFamily="49" charset="0"/>
              </a:rPr>
              <a:t>?s 		</a:t>
            </a:r>
            <a:r>
              <a:rPr lang="en-US" sz="1400" dirty="0" err="1" smtClean="0">
                <a:solidFill>
                  <a:srgbClr val="0000FF"/>
                </a:solidFill>
                <a:latin typeface="Courier New" panose="02070309020205020404" pitchFamily="49" charset="0"/>
                <a:cs typeface="Courier New" panose="02070309020205020404" pitchFamily="49" charset="0"/>
              </a:rPr>
              <a:t>fort:PartOf</a:t>
            </a:r>
            <a:r>
              <a:rPr lang="en-US" sz="1400" dirty="0" smtClean="0">
                <a:latin typeface="Courier New" panose="02070309020205020404" pitchFamily="49" charset="0"/>
                <a:cs typeface="Courier New" panose="02070309020205020404" pitchFamily="49" charset="0"/>
              </a:rPr>
              <a:t>	   	?SS</a:t>
            </a:r>
          </a:p>
          <a:p>
            <a:pPr lvl="0">
              <a:buClr>
                <a:srgbClr val="00B050"/>
              </a:buClr>
            </a:pP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ss</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domain:Name</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Vierge</a:t>
            </a:r>
            <a:r>
              <a:rPr lang="en-US" sz="1400" dirty="0" smtClean="0">
                <a:latin typeface="Courier New" panose="02070309020205020404" pitchFamily="49" charset="0"/>
                <a:cs typeface="Courier New" panose="02070309020205020404" pitchFamily="49" charset="0"/>
              </a:rPr>
              <a:t> de </a:t>
            </a:r>
            <a:r>
              <a:rPr lang="en-US" sz="1400" dirty="0" err="1" smtClean="0">
                <a:latin typeface="Courier New" panose="02070309020205020404" pitchFamily="49" charset="0"/>
                <a:cs typeface="Courier New" panose="02070309020205020404" pitchFamily="49" charset="0"/>
              </a:rPr>
              <a:t>Pitié</a:t>
            </a:r>
            <a:r>
              <a:rPr lang="en-US" sz="1400" dirty="0" smtClean="0">
                <a:latin typeface="Courier New" panose="02070309020205020404" pitchFamily="49" charset="0"/>
                <a:cs typeface="Courier New" panose="02070309020205020404" pitchFamily="49" charset="0"/>
              </a:rPr>
              <a:t>”</a:t>
            </a:r>
          </a:p>
          <a:p>
            <a:pPr lvl="0">
              <a:buClr>
                <a:srgbClr val="00B050"/>
              </a:buClr>
            </a:pPr>
            <a:r>
              <a:rPr lang="fr-FR" sz="1400" dirty="0" smtClean="0">
                <a:latin typeface="Courier New" panose="02070309020205020404" pitchFamily="49" charset="0"/>
                <a:cs typeface="Courier New" panose="02070309020205020404" pitchFamily="49" charset="0"/>
              </a:rPr>
              <a:t>?</a:t>
            </a:r>
            <a:r>
              <a:rPr lang="fr-FR" sz="1400" dirty="0" err="1" smtClean="0">
                <a:latin typeface="Courier New" panose="02070309020205020404" pitchFamily="49" charset="0"/>
                <a:cs typeface="Courier New" panose="02070309020205020404" pitchFamily="49" charset="0"/>
              </a:rPr>
              <a:t>microsample</a:t>
            </a:r>
            <a:r>
              <a:rPr lang="fr-FR" sz="1400" dirty="0" smtClean="0">
                <a:latin typeface="Courier New" panose="02070309020205020404" pitchFamily="49" charset="0"/>
                <a:cs typeface="Courier New" panose="02070309020205020404" pitchFamily="49" charset="0"/>
              </a:rPr>
              <a:t>	</a:t>
            </a:r>
            <a:r>
              <a:rPr lang="fr-FR" sz="1400" dirty="0" err="1" smtClean="0">
                <a:solidFill>
                  <a:srgbClr val="0000FF"/>
                </a:solidFill>
                <a:latin typeface="Courier New" panose="02070309020205020404" pitchFamily="49" charset="0"/>
                <a:cs typeface="Courier New" panose="02070309020205020404" pitchFamily="49" charset="0"/>
              </a:rPr>
              <a:t>fort:PartOf</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brocade</a:t>
            </a:r>
            <a:endParaRPr lang="fr-FR" sz="1400" dirty="0" smtClean="0">
              <a:latin typeface="Courier New" panose="02070309020205020404" pitchFamily="49" charset="0"/>
              <a:cs typeface="Courier New" panose="02070309020205020404" pitchFamily="49" charset="0"/>
            </a:endParaRPr>
          </a:p>
          <a:p>
            <a:pPr lvl="0">
              <a:buClr>
                <a:srgbClr val="00B050"/>
              </a:buClr>
            </a:pPr>
            <a:r>
              <a:rPr lang="fr-FR" sz="1400" dirty="0" smtClean="0">
                <a:latin typeface="Courier New" panose="02070309020205020404" pitchFamily="49" charset="0"/>
                <a:cs typeface="Courier New" panose="02070309020205020404" pitchFamily="49" charset="0"/>
              </a:rPr>
              <a:t>?</a:t>
            </a:r>
            <a:r>
              <a:rPr lang="fr-FR" sz="1400" dirty="0" err="1" smtClean="0">
                <a:latin typeface="Courier New" panose="02070309020205020404" pitchFamily="49" charset="0"/>
                <a:cs typeface="Courier New" panose="02070309020205020404" pitchFamily="49" charset="0"/>
              </a:rPr>
              <a:t>microsample</a:t>
            </a:r>
            <a:r>
              <a:rPr lang="fr-FR" sz="1400" dirty="0" smtClean="0">
                <a:latin typeface="Courier New" panose="02070309020205020404" pitchFamily="49" charset="0"/>
                <a:cs typeface="Courier New" panose="02070309020205020404" pitchFamily="49" charset="0"/>
              </a:rPr>
              <a:t>	</a:t>
            </a:r>
            <a:r>
              <a:rPr lang="fr-FR" sz="1400" dirty="0" err="1" smtClean="0">
                <a:solidFill>
                  <a:srgbClr val="0000FF"/>
                </a:solidFill>
                <a:latin typeface="Courier New" panose="02070309020205020404" pitchFamily="49" charset="0"/>
                <a:cs typeface="Courier New" panose="02070309020205020404" pitchFamily="49" charset="0"/>
              </a:rPr>
              <a:t>fort:hasMember</a:t>
            </a:r>
            <a:r>
              <a:rPr lang="fr-FR" sz="1400" dirty="0" smtClean="0">
                <a:latin typeface="Courier New" panose="02070309020205020404" pitchFamily="49" charset="0"/>
                <a:cs typeface="Courier New" panose="02070309020205020404" pitchFamily="49" charset="0"/>
              </a:rPr>
              <a:t>	?layer</a:t>
            </a:r>
          </a:p>
          <a:p>
            <a:pPr lvl="0">
              <a:buClr>
                <a:srgbClr val="00B050"/>
              </a:buClr>
            </a:pPr>
            <a:r>
              <a:rPr lang="fr-FR" sz="1400" dirty="0" smtClean="0">
                <a:latin typeface="Courier New" panose="02070309020205020404" pitchFamily="49" charset="0"/>
                <a:cs typeface="Courier New" panose="02070309020205020404" pitchFamily="49" charset="0"/>
              </a:rPr>
              <a:t>?layer		</a:t>
            </a:r>
            <a:r>
              <a:rPr lang="fr-FR" sz="1400" dirty="0" err="1" smtClean="0">
                <a:solidFill>
                  <a:srgbClr val="0000FF"/>
                </a:solidFill>
                <a:latin typeface="Courier New" panose="02070309020205020404" pitchFamily="49" charset="0"/>
                <a:cs typeface="Courier New" panose="02070309020205020404" pitchFamily="49" charset="0"/>
              </a:rPr>
              <a:t>fort:constitutedBy</a:t>
            </a:r>
            <a:r>
              <a:rPr lang="fr-FR" sz="1400" dirty="0" smtClean="0">
                <a:latin typeface="Courier New" panose="02070309020205020404" pitchFamily="49" charset="0"/>
                <a:cs typeface="Courier New" panose="02070309020205020404" pitchFamily="49" charset="0"/>
              </a:rPr>
              <a:t>	?m</a:t>
            </a:r>
          </a:p>
          <a:p>
            <a:pPr lvl="0">
              <a:buClr>
                <a:srgbClr val="00B050"/>
              </a:buClr>
            </a:pPr>
            <a:r>
              <a:rPr lang="fr-FR" sz="1400" dirty="0" smtClean="0">
                <a:latin typeface="Courier New" panose="02070309020205020404" pitchFamily="49" charset="0"/>
                <a:cs typeface="Courier New" panose="02070309020205020404" pitchFamily="49" charset="0"/>
              </a:rPr>
              <a:t>?m		</a:t>
            </a:r>
            <a:r>
              <a:rPr lang="fr-FR" sz="1400" dirty="0" err="1" smtClean="0">
                <a:latin typeface="Courier New" panose="02070309020205020404" pitchFamily="49" charset="0"/>
                <a:cs typeface="Courier New" panose="02070309020205020404" pitchFamily="49" charset="0"/>
              </a:rPr>
              <a:t>domain:name</a:t>
            </a:r>
            <a:r>
              <a:rPr lang="fr-FR" sz="1400" dirty="0" smtClean="0">
                <a:latin typeface="Courier New" panose="02070309020205020404" pitchFamily="49" charset="0"/>
                <a:cs typeface="Courier New" panose="02070309020205020404" pitchFamily="49" charset="0"/>
              </a:rPr>
              <a:t>		« tin layer »</a:t>
            </a:r>
          </a:p>
          <a:p>
            <a:pPr lvl="0">
              <a:buClr>
                <a:srgbClr val="00B050"/>
              </a:buClr>
            </a:pPr>
            <a:r>
              <a:rPr lang="fr-FR" sz="1400" dirty="0" smtClean="0">
                <a:latin typeface="Courier New" panose="02070309020205020404" pitchFamily="49" charset="0"/>
                <a:cs typeface="Courier New" panose="02070309020205020404" pitchFamily="49" charset="0"/>
              </a:rPr>
              <a:t>?m		</a:t>
            </a:r>
            <a:r>
              <a:rPr lang="fr-FR" sz="1400" dirty="0" err="1" smtClean="0">
                <a:solidFill>
                  <a:srgbClr val="0000FF"/>
                </a:solidFill>
                <a:latin typeface="Courier New" panose="02070309020205020404" pitchFamily="49" charset="0"/>
                <a:cs typeface="Courier New" panose="02070309020205020404" pitchFamily="49" charset="0"/>
              </a:rPr>
              <a:t>fort:hasElement</a:t>
            </a:r>
            <a:r>
              <a:rPr lang="fr-FR" sz="1400" dirty="0" smtClean="0">
                <a:latin typeface="Courier New" panose="02070309020205020404" pitchFamily="49" charset="0"/>
                <a:cs typeface="Courier New" panose="02070309020205020404" pitchFamily="49" charset="0"/>
              </a:rPr>
              <a:t>	« CL »</a:t>
            </a:r>
            <a:r>
              <a:rPr lang="en-US" sz="1400" dirty="0" smtClean="0">
                <a:latin typeface="Courier New" panose="02070309020205020404" pitchFamily="49" charset="0"/>
                <a:cs typeface="Courier New" panose="02070309020205020404" pitchFamily="49" charset="0"/>
              </a:rPr>
              <a:t>}</a:t>
            </a: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57</a:t>
            </a:fld>
            <a:endParaRPr lang="en-US"/>
          </a:p>
        </p:txBody>
      </p:sp>
    </p:spTree>
    <p:extLst>
      <p:ext uri="{BB962C8B-B14F-4D97-AF65-F5344CB8AC3E}">
        <p14:creationId xmlns:p14="http://schemas.microsoft.com/office/powerpoint/2010/main" val="18943809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dirty="0" smtClean="0">
                <a:solidFill>
                  <a:schemeClr val="tx1"/>
                </a:solidFill>
                <a:latin typeface="+mn-lt"/>
                <a:cs typeface="+mn-cs"/>
              </a:rPr>
              <a:t>Is </a:t>
            </a:r>
            <a:r>
              <a:rPr lang="fr-FR" sz="1200" b="0" dirty="0" err="1" smtClean="0">
                <a:solidFill>
                  <a:schemeClr val="tx1"/>
                </a:solidFill>
                <a:latin typeface="+mn-lt"/>
                <a:cs typeface="+mn-cs"/>
              </a:rPr>
              <a:t>Regarding</a:t>
            </a:r>
            <a:r>
              <a:rPr lang="fr-FR" sz="1200" b="0" dirty="0" smtClean="0">
                <a:solidFill>
                  <a:schemeClr val="tx1"/>
                </a:solidFill>
                <a:latin typeface="+mn-lt"/>
                <a:cs typeface="+mn-cs"/>
              </a:rPr>
              <a:t> the FORT </a:t>
            </a:r>
            <a:r>
              <a:rPr lang="fr-FR" sz="1200" b="0" dirty="0" err="1" smtClean="0">
                <a:solidFill>
                  <a:schemeClr val="tx1"/>
                </a:solidFill>
                <a:latin typeface="+mn-lt"/>
                <a:cs typeface="+mn-cs"/>
              </a:rPr>
              <a:t>reference</a:t>
            </a:r>
            <a:r>
              <a:rPr lang="fr-FR" sz="1200" b="0" dirty="0" smtClean="0">
                <a:solidFill>
                  <a:schemeClr val="tx1"/>
                </a:solidFill>
                <a:latin typeface="+mn-lt"/>
                <a:cs typeface="+mn-cs"/>
              </a:rPr>
              <a:t> </a:t>
            </a:r>
            <a:r>
              <a:rPr lang="fr-FR" sz="1200" b="0" dirty="0" err="1" smtClean="0">
                <a:solidFill>
                  <a:schemeClr val="tx1"/>
                </a:solidFill>
                <a:latin typeface="+mn-lt"/>
                <a:cs typeface="+mn-cs"/>
              </a:rPr>
              <a:t>ontology</a:t>
            </a:r>
            <a:r>
              <a:rPr lang="fr-FR" sz="1200" b="0" dirty="0" smtClean="0">
                <a:solidFill>
                  <a:schemeClr val="tx1"/>
                </a:solidFill>
                <a:latin typeface="+mn-lt"/>
                <a:cs typeface="+mn-cs"/>
              </a:rPr>
              <a:t>, to go </a:t>
            </a:r>
            <a:r>
              <a:rPr lang="fr-FR" sz="1200" b="0" dirty="0" err="1" smtClean="0">
                <a:solidFill>
                  <a:schemeClr val="tx1"/>
                </a:solidFill>
                <a:latin typeface="+mn-lt"/>
                <a:cs typeface="+mn-cs"/>
              </a:rPr>
              <a:t>with</a:t>
            </a:r>
            <a:r>
              <a:rPr lang="fr-FR" sz="1200" b="0" dirty="0" smtClean="0">
                <a:solidFill>
                  <a:schemeClr val="tx1"/>
                </a:solidFill>
                <a:latin typeface="+mn-lt"/>
                <a:cs typeface="+mn-cs"/>
              </a:rPr>
              <a:t> </a:t>
            </a:r>
            <a:r>
              <a:rPr lang="en-US" sz="1200" dirty="0" smtClean="0">
                <a:latin typeface="Source Han Sans SC"/>
                <a:sym typeface="Wingdings" panose="05000000000000000000" pitchFamily="2" charset="2"/>
              </a:rPr>
              <a:t>Further </a:t>
            </a:r>
            <a:r>
              <a:rPr lang="en-US" sz="1200" dirty="0" smtClean="0">
                <a:solidFill>
                  <a:srgbClr val="A64C0E"/>
                </a:solidFill>
                <a:latin typeface="Source Han Sans SC"/>
                <a:sym typeface="Wingdings" panose="05000000000000000000" pitchFamily="2" charset="2"/>
              </a:rPr>
              <a:t>extensions of FORT’s relations </a:t>
            </a:r>
            <a:r>
              <a:rPr lang="en-US" sz="1200" dirty="0" smtClean="0">
                <a:latin typeface="Source Han Sans SC"/>
                <a:sym typeface="Wingdings" panose="05000000000000000000" pitchFamily="2" charset="2"/>
              </a:rPr>
              <a:t>in the Applied ontology field </a:t>
            </a:r>
            <a:endParaRPr lang="en-US" sz="1200" b="0" dirty="0" smtClean="0">
              <a:solidFill>
                <a:schemeClr val="tx1"/>
              </a:solidFill>
              <a:latin typeface="+mn-lt"/>
              <a:cs typeface="+mn-cs"/>
            </a:endParaRPr>
          </a:p>
          <a:p>
            <a:endParaRPr lang="fr-FR" sz="1200" b="0" baseline="0" dirty="0" smtClean="0">
              <a:solidFill>
                <a:schemeClr val="tx1"/>
              </a:solidFill>
              <a:latin typeface="+mn-lt"/>
              <a:cs typeface="+mn-cs"/>
            </a:endParaRPr>
          </a:p>
          <a:p>
            <a:r>
              <a:rPr lang="fr-FR" sz="1200" b="0" baseline="0" dirty="0" smtClean="0">
                <a:solidFill>
                  <a:schemeClr val="tx1"/>
                </a:solidFill>
                <a:latin typeface="+mn-lt"/>
                <a:cs typeface="+mn-cs"/>
              </a:rPr>
              <a:t>&gt;&gt;&gt;&gt;&gt; ADD </a:t>
            </a:r>
            <a:r>
              <a:rPr lang="fr-FR" sz="1200" b="0" baseline="0" dirty="0" err="1" smtClean="0">
                <a:solidFill>
                  <a:schemeClr val="tx1"/>
                </a:solidFill>
                <a:latin typeface="+mn-lt"/>
                <a:cs typeface="+mn-cs"/>
              </a:rPr>
              <a:t>link</a:t>
            </a:r>
            <a:r>
              <a:rPr lang="fr-FR" sz="1200" b="0" baseline="0" dirty="0" smtClean="0">
                <a:solidFill>
                  <a:schemeClr val="tx1"/>
                </a:solidFill>
                <a:latin typeface="+mn-lt"/>
                <a:cs typeface="+mn-cs"/>
              </a:rPr>
              <a:t> of time to CH </a:t>
            </a:r>
            <a:r>
              <a:rPr lang="fr-FR" sz="1200" b="0" baseline="0" dirty="0" err="1" smtClean="0">
                <a:solidFill>
                  <a:schemeClr val="tx1"/>
                </a:solidFill>
                <a:latin typeface="+mn-lt"/>
                <a:cs typeface="+mn-cs"/>
              </a:rPr>
              <a:t>entities</a:t>
            </a:r>
            <a:endParaRPr lang="fr-FR" sz="1200" b="0" baseline="0" dirty="0" smtClean="0">
              <a:solidFill>
                <a:schemeClr val="tx1"/>
              </a:solidFill>
              <a:latin typeface="+mn-lt"/>
              <a:cs typeface="+mn-cs"/>
            </a:endParaRPr>
          </a:p>
          <a:p>
            <a:r>
              <a:rPr lang="en-US" dirty="0" smtClean="0"/>
              <a:t>One notable simplification made in Chapter 5 is the treatment of time, which is not explicitly addressed in FORT. This decision has been made for that the ontological choices regarding time should be approached after establishing framework for the theory’s fundamental elements : foundational ontological relations. Additionally, temporal considerations are complex and need to be taken in a separate step. Thus, a perspective to our work is to extend FORT to a temporal framework.</a:t>
            </a:r>
          </a:p>
          <a:p>
            <a:endParaRPr lang="fr-FR" sz="1200" b="0" baseline="0" dirty="0" smtClean="0">
              <a:solidFill>
                <a:schemeClr val="tx1"/>
              </a:solidFill>
              <a:latin typeface="+mn-lt"/>
              <a:cs typeface="+mn-cs"/>
            </a:endParaRPr>
          </a:p>
          <a:p>
            <a:r>
              <a:rPr lang="fr-FR" sz="1200" b="0" baseline="0" dirty="0" smtClean="0">
                <a:solidFill>
                  <a:schemeClr val="tx1"/>
                </a:solidFill>
                <a:latin typeface="+mn-lt"/>
                <a:cs typeface="+mn-cs"/>
              </a:rPr>
              <a:t>This </a:t>
            </a:r>
            <a:r>
              <a:rPr lang="fr-FR" sz="1200" b="0" baseline="0" dirty="0" err="1" smtClean="0">
                <a:solidFill>
                  <a:schemeClr val="tx1"/>
                </a:solidFill>
                <a:latin typeface="+mn-lt"/>
                <a:cs typeface="+mn-cs"/>
              </a:rPr>
              <a:t>will</a:t>
            </a:r>
            <a:r>
              <a:rPr lang="fr-FR" sz="1200" b="0" baseline="0" dirty="0" smtClean="0">
                <a:solidFill>
                  <a:schemeClr val="tx1"/>
                </a:solidFill>
                <a:latin typeface="+mn-lt"/>
                <a:cs typeface="+mn-cs"/>
              </a:rPr>
              <a:t> </a:t>
            </a:r>
            <a:r>
              <a:rPr lang="fr-FR" sz="1200" b="0" baseline="0" dirty="0" err="1" smtClean="0">
                <a:solidFill>
                  <a:schemeClr val="tx1"/>
                </a:solidFill>
                <a:latin typeface="+mn-lt"/>
                <a:cs typeface="+mn-cs"/>
              </a:rPr>
              <a:t>allow</a:t>
            </a:r>
            <a:r>
              <a:rPr lang="fr-FR" sz="1200" b="0" baseline="0" dirty="0" smtClean="0">
                <a:solidFill>
                  <a:schemeClr val="tx1"/>
                </a:solidFill>
                <a:latin typeface="+mn-lt"/>
                <a:cs typeface="+mn-cs"/>
              </a:rPr>
              <a:t> to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study the behavior of each of FORT’s relations upon events that alter tangible structures. Thus, drawing insights on the evolution of relations upon changes with time.</a:t>
            </a:r>
            <a:endParaRPr lang="fr-FR" sz="1200" b="0" baseline="0" dirty="0" smtClean="0">
              <a:solidFill>
                <a:schemeClr val="tx1"/>
              </a:solidFill>
              <a:latin typeface="+mn-lt"/>
              <a:cs typeface="+mn-cs"/>
            </a:endParaRPr>
          </a:p>
          <a:p>
            <a:r>
              <a:rPr lang="en-US" dirty="0" smtClean="0"/>
              <a:t>+ extend its capabilities from representing the composition of a tangible entity to representing the spatiotemporal evolution of this composition with time. And thus, to draw insights on the lifeline of tangible structures. </a:t>
            </a:r>
          </a:p>
          <a:p>
            <a:endParaRPr lang="fr-FR" sz="1200" b="0" baseline="0" dirty="0" smtClean="0">
              <a:solidFill>
                <a:schemeClr val="tx1"/>
              </a:solidFill>
              <a:latin typeface="+mn-lt"/>
              <a:cs typeface="+mn-cs"/>
            </a:endParaRPr>
          </a:p>
          <a:p>
            <a:r>
              <a:rPr lang="fr-FR" sz="1200" b="0" baseline="0" dirty="0" smtClean="0">
                <a:solidFill>
                  <a:schemeClr val="tx1"/>
                </a:solidFill>
                <a:latin typeface="+mn-lt"/>
                <a:cs typeface="+mn-cs"/>
              </a:rPr>
              <a:t>How?</a:t>
            </a:r>
          </a:p>
          <a:p>
            <a:r>
              <a:rPr lang="fr-FR" sz="1200" b="0" baseline="0" dirty="0" smtClean="0">
                <a:solidFill>
                  <a:schemeClr val="tx1"/>
                </a:solidFill>
                <a:latin typeface="+mn-lt"/>
                <a:cs typeface="+mn-cs"/>
              </a:rPr>
              <a:t>a- </a:t>
            </a:r>
            <a:r>
              <a:rPr lang="fr-FR" sz="1200" b="0" baseline="0" dirty="0" err="1" smtClean="0">
                <a:solidFill>
                  <a:schemeClr val="tx1"/>
                </a:solidFill>
                <a:latin typeface="+mn-lt"/>
                <a:cs typeface="+mn-cs"/>
              </a:rPr>
              <a:t>incorporating</a:t>
            </a:r>
            <a:r>
              <a:rPr lang="fr-FR" sz="1200" b="0" baseline="0" dirty="0" smtClean="0">
                <a:solidFill>
                  <a:schemeClr val="tx1"/>
                </a:solidFill>
                <a:latin typeface="+mn-lt"/>
                <a:cs typeface="+mn-cs"/>
              </a:rPr>
              <a:t> time …. </a:t>
            </a:r>
            <a:r>
              <a:rPr lang="en-US" dirty="0" smtClean="0"/>
              <a:t>These will allow for the representation of entities, and the relation holding between them at different time points (e.g. t1, t2, etc.), providing a snapshot of their state at each scenario.</a:t>
            </a:r>
          </a:p>
          <a:p>
            <a:r>
              <a:rPr lang="fr-FR" dirty="0" smtClean="0"/>
              <a:t>b-  </a:t>
            </a:r>
            <a:r>
              <a:rPr lang="en-US" dirty="0" smtClean="0"/>
              <a:t>This enables the representation of the continuous lifeline of an entity, demonstrating the changes that have influenced its structural and spatial aspects.</a:t>
            </a:r>
          </a:p>
          <a:p>
            <a:r>
              <a:rPr lang="fr-FR" sz="1200" b="0" baseline="0" dirty="0" smtClean="0">
                <a:solidFill>
                  <a:schemeClr val="tx1"/>
                </a:solidFill>
                <a:latin typeface="+mn-lt"/>
                <a:cs typeface="+mn-cs"/>
              </a:rPr>
              <a:t>C- </a:t>
            </a:r>
            <a:r>
              <a:rPr lang="en-US" dirty="0" smtClean="0"/>
              <a:t>attention should be given to the behavior of entities linked by relation R at time t1 in response to a change event E. Some valuable insights can be derived from the work of </a:t>
            </a:r>
            <a:r>
              <a:rPr lang="en-US" dirty="0" err="1" smtClean="0"/>
              <a:t>Artale</a:t>
            </a:r>
            <a:r>
              <a:rPr lang="en-US" dirty="0" smtClean="0"/>
              <a:t> et al. [Artale2008]. This analysis allows for reasoning about the evolution of relations over time and predicting the nature of relation R2 at time t2 following the occurrence of change event E</a:t>
            </a:r>
            <a:endParaRPr lang="fr-FR" sz="1200" b="0" baseline="0" dirty="0" smtClean="0">
              <a:solidFill>
                <a:schemeClr val="tx1"/>
              </a:solidFill>
              <a:latin typeface="+mn-lt"/>
              <a:cs typeface="+mn-cs"/>
            </a:endParaRPr>
          </a:p>
          <a:p>
            <a:r>
              <a:rPr lang="fr-FR" sz="1200" b="0" baseline="0" dirty="0" smtClean="0">
                <a:solidFill>
                  <a:schemeClr val="tx1"/>
                </a:solidFill>
                <a:latin typeface="+mn-lt"/>
                <a:cs typeface="+mn-cs"/>
              </a:rPr>
              <a:t>--------------------------------------------------------------------------------------------------------------</a:t>
            </a:r>
          </a:p>
          <a:p>
            <a:endParaRPr lang="fr-FR" sz="1200" b="0" baseline="0" dirty="0" smtClean="0">
              <a:solidFill>
                <a:schemeClr val="tx1"/>
              </a:solidFill>
              <a:latin typeface="+mn-lt"/>
              <a:cs typeface="+mn-cs"/>
            </a:endParaRPr>
          </a:p>
          <a:p>
            <a:r>
              <a:rPr lang="en-US" dirty="0" smtClean="0"/>
              <a:t>Within the FORT framework, we have successfully addressed the transitivity of each individual relation, enabling reasoning on the composition of </a:t>
            </a:r>
            <a:r>
              <a:rPr lang="en-US" dirty="0" err="1" smtClean="0"/>
              <a:t>uni</a:t>
            </a:r>
            <a:r>
              <a:rPr lang="en-US" dirty="0" smtClean="0"/>
              <a:t>-typed relations, specifically R1 ◦R1 → R1. A possible perspective regarding this topic, is to explicitly tackle the issue of multi-typed relation composition. For example, given R1(x, y)∧R2(</a:t>
            </a:r>
            <a:r>
              <a:rPr lang="en-US" dirty="0" err="1" smtClean="0"/>
              <a:t>y,z</a:t>
            </a:r>
            <a:r>
              <a:rPr lang="en-US" dirty="0" smtClean="0"/>
              <a:t>), it could be the case where the relation holding between x and z could be further determined, if any.</a:t>
            </a:r>
          </a:p>
          <a:p>
            <a:r>
              <a:rPr lang="fr-FR" sz="1200" b="0" baseline="0" dirty="0" smtClean="0">
                <a:solidFill>
                  <a:schemeClr val="tx1"/>
                </a:solidFill>
                <a:latin typeface="+mn-lt"/>
                <a:cs typeface="+mn-cs"/>
              </a:rPr>
              <a:t>+</a:t>
            </a:r>
            <a:r>
              <a:rPr lang="en-US" dirty="0" smtClean="0"/>
              <a:t> it allows us to deduce new data that may not be explicitly stated within the knowledge base of relationships.</a:t>
            </a:r>
          </a:p>
          <a:p>
            <a:r>
              <a:rPr lang="en-US" dirty="0" smtClean="0"/>
              <a:t>+ it facilitates the discovery of patterns or regularities among relationships, enabling us to observe their application to real-world data and utilize these insights for further enhancement</a:t>
            </a:r>
          </a:p>
          <a:p>
            <a:r>
              <a:rPr lang="en-US" dirty="0" smtClean="0">
                <a:sym typeface="Wingdings" panose="05000000000000000000" pitchFamily="2" charset="2"/>
              </a:rPr>
              <a:t> </a:t>
            </a:r>
            <a:r>
              <a:rPr lang="en-US" dirty="0" smtClean="0"/>
              <a:t>To study the composition of relations, a commonly employed method would be constructing a composition table for the different relations, analogous to the approach taken with RCC8 </a:t>
            </a:r>
            <a:r>
              <a:rPr lang="en-US" dirty="0" err="1" smtClean="0"/>
              <a:t>relations</a:t>
            </a:r>
            <a:r>
              <a:rPr lang="en-US" dirty="0" smtClean="0"/>
              <a:t> 1 as shown in Table 9.1.</a:t>
            </a:r>
            <a:endParaRPr lang="fr-FR" sz="1200" b="0" baseline="0" dirty="0" smtClean="0">
              <a:solidFill>
                <a:schemeClr val="tx1"/>
              </a:solidFill>
              <a:latin typeface="+mn-lt"/>
              <a:cs typeface="+mn-cs"/>
            </a:endParaRP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58</a:t>
            </a:fld>
            <a:endParaRPr lang="en-US"/>
          </a:p>
        </p:txBody>
      </p:sp>
    </p:spTree>
    <p:extLst>
      <p:ext uri="{BB962C8B-B14F-4D97-AF65-F5344CB8AC3E}">
        <p14:creationId xmlns:p14="http://schemas.microsoft.com/office/powerpoint/2010/main" val="19805555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dirty="0" smtClean="0">
                <a:latin typeface="Source Han Sans SC"/>
                <a:sym typeface="Wingdings" panose="05000000000000000000" pitchFamily="2" charset="2"/>
              </a:rPr>
              <a:t>Design and develop </a:t>
            </a:r>
            <a:r>
              <a:rPr lang="en-US" sz="1200" dirty="0" smtClean="0">
                <a:solidFill>
                  <a:srgbClr val="A64C0E"/>
                </a:solidFill>
                <a:latin typeface="Source Han Sans SC"/>
                <a:sym typeface="Wingdings" panose="05000000000000000000" pitchFamily="2" charset="2"/>
              </a:rPr>
              <a:t>a tool to support the direct employment method </a:t>
            </a:r>
            <a:r>
              <a:rPr lang="en-US" sz="1200" dirty="0" smtClean="0">
                <a:latin typeface="Source Han Sans SC"/>
                <a:sym typeface="Wingdings" panose="05000000000000000000" pitchFamily="2" charset="2"/>
              </a:rPr>
              <a:t>of FORT within domain ontologies.</a:t>
            </a:r>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59</a:t>
            </a:fld>
            <a:endParaRPr lang="en-US"/>
          </a:p>
        </p:txBody>
      </p:sp>
    </p:spTree>
    <p:extLst>
      <p:ext uri="{BB962C8B-B14F-4D97-AF65-F5344CB8AC3E}">
        <p14:creationId xmlns:p14="http://schemas.microsoft.com/office/powerpoint/2010/main" val="1457088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aseline="0" dirty="0" smtClean="0"/>
              <a:t>The second example of heritage object is applied brocades which is a decorative technique on tin foil which imitates silk fabrics, and it has different patterns defined by shape and location.  </a:t>
            </a:r>
          </a:p>
          <a:p>
            <a:endParaRPr lang="fr-FR" sz="1200" baseline="0" dirty="0" smtClean="0"/>
          </a:p>
          <a:p>
            <a:r>
              <a:rPr lang="fr-FR" sz="1200" baseline="0" dirty="0" smtClean="0"/>
              <a:t>&gt;&gt;&gt;</a:t>
            </a: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 Patrimalp, a corpus of applied brocades studied which are found on </a:t>
            </a:r>
            <a:r>
              <a:rPr lang="en-US" sz="1200" noProof="0" dirty="0" smtClean="0">
                <a:latin typeface="Source Han Sans SC"/>
              </a:rPr>
              <a:t>Savoyard medieval sculptures</a:t>
            </a:r>
            <a:r>
              <a:rPr lang="en-US" sz="120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t>&gt;&gt;&gt;</a:t>
            </a:r>
            <a:r>
              <a:rPr lang="en-US" sz="1200" baseline="0" dirty="0" smtClean="0"/>
              <a:t>for example in the Saint-Martin cathedral, there is « </a:t>
            </a:r>
            <a:r>
              <a:rPr lang="en-US" sz="1200" baseline="0" dirty="0" err="1" smtClean="0"/>
              <a:t>Veirge</a:t>
            </a:r>
            <a:r>
              <a:rPr lang="en-US" sz="1200" baseline="0" dirty="0" smtClean="0"/>
              <a:t> de </a:t>
            </a:r>
            <a:r>
              <a:rPr lang="en-US" sz="1200" baseline="0" dirty="0" err="1" smtClean="0"/>
              <a:t>Pitié</a:t>
            </a:r>
            <a:r>
              <a:rPr lang="en-US" sz="1200" baseline="0" dirty="0" smtClean="0"/>
              <a:t> » statue on which several brocades are present such as on the Saint Jean.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Similar to RDC, researchers use a variety of analytical techniques to investigate the physical and chemical properties of the materials found in their composition.</a:t>
            </a: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6</a:t>
            </a:fld>
            <a:endParaRPr lang="en-US"/>
          </a:p>
        </p:txBody>
      </p:sp>
    </p:spTree>
    <p:extLst>
      <p:ext uri="{BB962C8B-B14F-4D97-AF65-F5344CB8AC3E}">
        <p14:creationId xmlns:p14="http://schemas.microsoft.com/office/powerpoint/2010/main" val="20632987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60</a:t>
            </a:fld>
            <a:endParaRPr lang="en-US"/>
          </a:p>
        </p:txBody>
      </p:sp>
    </p:spTree>
    <p:extLst>
      <p:ext uri="{BB962C8B-B14F-4D97-AF65-F5344CB8AC3E}">
        <p14:creationId xmlns:p14="http://schemas.microsoft.com/office/powerpoint/2010/main" val="2075026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61</a:t>
            </a:fld>
            <a:endParaRPr lang="en-US"/>
          </a:p>
        </p:txBody>
      </p:sp>
    </p:spTree>
    <p:extLst>
      <p:ext uri="{BB962C8B-B14F-4D97-AF65-F5344CB8AC3E}">
        <p14:creationId xmlns:p14="http://schemas.microsoft.com/office/powerpoint/2010/main" val="2834894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noProof="0" dirty="0" err="1" smtClean="0">
                <a:solidFill>
                  <a:srgbClr val="2B3441"/>
                </a:solidFill>
                <a:latin typeface="Times New Roman" panose="02020603050405020304" pitchFamily="18" charset="0"/>
                <a:cs typeface="Times New Roman" panose="02020603050405020304" pitchFamily="18" charset="0"/>
              </a:rPr>
              <a:t>Taking</a:t>
            </a:r>
            <a:r>
              <a:rPr lang="fr-FR" sz="1200" noProof="0" dirty="0" smtClean="0">
                <a:solidFill>
                  <a:srgbClr val="2B3441"/>
                </a:solidFill>
                <a:latin typeface="Times New Roman" panose="02020603050405020304" pitchFamily="18" charset="0"/>
                <a:cs typeface="Times New Roman" panose="02020603050405020304" pitchFamily="18" charset="0"/>
              </a:rPr>
              <a:t> the </a:t>
            </a:r>
            <a:r>
              <a:rPr lang="fr-FR" sz="1200" noProof="0" dirty="0" err="1" smtClean="0">
                <a:solidFill>
                  <a:srgbClr val="2B3441"/>
                </a:solidFill>
                <a:latin typeface="Times New Roman" panose="02020603050405020304" pitchFamily="18" charset="0"/>
                <a:cs typeface="Times New Roman" panose="02020603050405020304" pitchFamily="18" charset="0"/>
              </a:rPr>
              <a:t>two</a:t>
            </a:r>
            <a:r>
              <a:rPr lang="fr-FR" sz="1200" noProof="0" dirty="0" smtClean="0">
                <a:solidFill>
                  <a:srgbClr val="2B3441"/>
                </a:solidFill>
                <a:latin typeface="Times New Roman" panose="02020603050405020304" pitchFamily="18" charset="0"/>
                <a:cs typeface="Times New Roman" panose="02020603050405020304" pitchFamily="18" charset="0"/>
              </a:rPr>
              <a:t> </a:t>
            </a:r>
            <a:r>
              <a:rPr lang="fr-FR" sz="1200" noProof="0" dirty="0" err="1" smtClean="0">
                <a:solidFill>
                  <a:srgbClr val="2B3441"/>
                </a:solidFill>
                <a:latin typeface="Times New Roman" panose="02020603050405020304" pitchFamily="18" charset="0"/>
                <a:cs typeface="Times New Roman" panose="02020603050405020304" pitchFamily="18" charset="0"/>
              </a:rPr>
              <a:t>previous</a:t>
            </a:r>
            <a:r>
              <a:rPr lang="fr-FR" sz="1200" noProof="0" dirty="0" smtClean="0">
                <a:solidFill>
                  <a:srgbClr val="2B3441"/>
                </a:solidFill>
                <a:latin typeface="Times New Roman" panose="02020603050405020304" pitchFamily="18" charset="0"/>
                <a:cs typeface="Times New Roman" panose="02020603050405020304" pitchFamily="18" charset="0"/>
              </a:rPr>
              <a:t> </a:t>
            </a:r>
            <a:r>
              <a:rPr lang="fr-FR" sz="1200" noProof="0" dirty="0" err="1" smtClean="0">
                <a:solidFill>
                  <a:srgbClr val="2B3441"/>
                </a:solidFill>
                <a:latin typeface="Times New Roman" panose="02020603050405020304" pitchFamily="18" charset="0"/>
                <a:cs typeface="Times New Roman" panose="02020603050405020304" pitchFamily="18" charset="0"/>
              </a:rPr>
              <a:t>examples</a:t>
            </a:r>
            <a:r>
              <a:rPr lang="fr-FR" sz="1200" noProof="0" dirty="0" smtClean="0">
                <a:solidFill>
                  <a:srgbClr val="2B3441"/>
                </a:solidFill>
                <a:latin typeface="Times New Roman" panose="02020603050405020304" pitchFamily="18" charset="0"/>
                <a:cs typeface="Times New Roman" panose="02020603050405020304" pitchFamily="18" charset="0"/>
              </a:rPr>
              <a:t> as case-</a:t>
            </a:r>
            <a:r>
              <a:rPr lang="fr-FR" sz="1200" noProof="0" dirty="0" err="1" smtClean="0">
                <a:solidFill>
                  <a:srgbClr val="2B3441"/>
                </a:solidFill>
                <a:latin typeface="Times New Roman" panose="02020603050405020304" pitchFamily="18" charset="0"/>
                <a:cs typeface="Times New Roman" panose="02020603050405020304" pitchFamily="18" charset="0"/>
              </a:rPr>
              <a:t>studies</a:t>
            </a:r>
            <a:r>
              <a:rPr lang="fr-FR" sz="1200" noProof="0" dirty="0" smtClean="0">
                <a:solidFill>
                  <a:srgbClr val="2B3441"/>
                </a:solidFill>
                <a:latin typeface="Times New Roman" panose="02020603050405020304" pitchFamily="18" charset="0"/>
                <a:cs typeface="Times New Roman" panose="02020603050405020304" pitchFamily="18" charset="0"/>
              </a:rPr>
              <a:t> in Patrimalp, </a:t>
            </a:r>
            <a:r>
              <a:rPr lang="fr-FR" sz="1200" noProof="0" dirty="0" err="1" smtClean="0">
                <a:solidFill>
                  <a:srgbClr val="2B3441"/>
                </a:solidFill>
                <a:latin typeface="Times New Roman" panose="02020603050405020304" pitchFamily="18" charset="0"/>
                <a:cs typeface="Times New Roman" panose="02020603050405020304" pitchFamily="18" charset="0"/>
              </a:rPr>
              <a:t>we</a:t>
            </a:r>
            <a:r>
              <a:rPr lang="fr-FR" sz="1200" noProof="0" dirty="0" smtClean="0">
                <a:solidFill>
                  <a:srgbClr val="2B3441"/>
                </a:solidFill>
                <a:latin typeface="Times New Roman" panose="02020603050405020304" pitchFamily="18" charset="0"/>
                <a:cs typeface="Times New Roman" panose="02020603050405020304" pitchFamily="18" charset="0"/>
              </a:rPr>
              <a:t> </a:t>
            </a:r>
            <a:r>
              <a:rPr lang="fr-FR" sz="1200" noProof="0" dirty="0" err="1" smtClean="0">
                <a:solidFill>
                  <a:srgbClr val="2B3441"/>
                </a:solidFill>
                <a:latin typeface="Times New Roman" panose="02020603050405020304" pitchFamily="18" charset="0"/>
                <a:cs typeface="Times New Roman" panose="02020603050405020304" pitchFamily="18" charset="0"/>
              </a:rPr>
              <a:t>realize</a:t>
            </a:r>
            <a:r>
              <a:rPr lang="fr-FR" sz="1200" noProof="0" dirty="0" smtClean="0">
                <a:solidFill>
                  <a:srgbClr val="2B3441"/>
                </a:solidFill>
                <a:latin typeface="Times New Roman" panose="02020603050405020304" pitchFamily="18" charset="0"/>
                <a:cs typeface="Times New Roman" panose="02020603050405020304" pitchFamily="18" charset="0"/>
              </a:rPr>
              <a:t> </a:t>
            </a:r>
            <a:r>
              <a:rPr lang="fr-FR" sz="1200" noProof="0" dirty="0" err="1" smtClean="0">
                <a:solidFill>
                  <a:srgbClr val="2B3441"/>
                </a:solidFill>
                <a:latin typeface="Times New Roman" panose="02020603050405020304" pitchFamily="18" charset="0"/>
                <a:cs typeface="Times New Roman" panose="02020603050405020304" pitchFamily="18" charset="0"/>
              </a:rPr>
              <a:t>that</a:t>
            </a:r>
            <a:r>
              <a:rPr lang="fr-FR" sz="1200" baseline="0" noProof="0" dirty="0" smtClean="0">
                <a:solidFill>
                  <a:srgbClr val="2B3441"/>
                </a:solidFill>
                <a:latin typeface="Times New Roman" panose="02020603050405020304" pitchFamily="18" charset="0"/>
                <a:cs typeface="Times New Roman" panose="02020603050405020304" pitchFamily="18" charset="0"/>
              </a:rPr>
              <a:t> out of all </a:t>
            </a:r>
            <a:r>
              <a:rPr lang="fr-FR" sz="1200" baseline="0" noProof="0" dirty="0" err="1" smtClean="0">
                <a:solidFill>
                  <a:srgbClr val="2B3441"/>
                </a:solidFill>
                <a:latin typeface="Times New Roman" panose="02020603050405020304" pitchFamily="18" charset="0"/>
                <a:cs typeface="Times New Roman" panose="02020603050405020304" pitchFamily="18" charset="0"/>
              </a:rPr>
              <a:t>heritage</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entities</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there</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is</a:t>
            </a:r>
            <a:r>
              <a:rPr lang="fr-FR" sz="1200" baseline="0" noProof="0" dirty="0" smtClean="0">
                <a:solidFill>
                  <a:srgbClr val="2B3441"/>
                </a:solidFill>
                <a:latin typeface="Times New Roman" panose="02020603050405020304" pitchFamily="18" charset="0"/>
                <a:cs typeface="Times New Roman" panose="02020603050405020304" pitchFamily="18" charset="0"/>
              </a:rPr>
              <a:t> an </a:t>
            </a:r>
            <a:r>
              <a:rPr lang="fr-FR" sz="1200" baseline="0" noProof="0" dirty="0" err="1" smtClean="0">
                <a:solidFill>
                  <a:srgbClr val="2B3441"/>
                </a:solidFill>
                <a:latin typeface="Times New Roman" panose="02020603050405020304" pitchFamily="18" charset="0"/>
                <a:cs typeface="Times New Roman" panose="02020603050405020304" pitchFamily="18" charset="0"/>
              </a:rPr>
              <a:t>interest</a:t>
            </a:r>
            <a:r>
              <a:rPr lang="fr-FR" sz="1200" baseline="0" noProof="0" dirty="0" smtClean="0">
                <a:solidFill>
                  <a:srgbClr val="2B3441"/>
                </a:solidFill>
                <a:latin typeface="Times New Roman" panose="02020603050405020304" pitchFamily="18" charset="0"/>
                <a:cs typeface="Times New Roman" panose="02020603050405020304" pitchFamily="18" charset="0"/>
              </a:rPr>
              <a:t> in tangible </a:t>
            </a:r>
            <a:r>
              <a:rPr lang="fr-FR" sz="1200" baseline="0" noProof="0" dirty="0" err="1" smtClean="0">
                <a:solidFill>
                  <a:srgbClr val="2B3441"/>
                </a:solidFill>
                <a:latin typeface="Times New Roman" panose="02020603050405020304" pitchFamily="18" charset="0"/>
                <a:cs typeface="Times New Roman" panose="02020603050405020304" pitchFamily="18" charset="0"/>
              </a:rPr>
              <a:t>material</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ones</a:t>
            </a:r>
            <a:r>
              <a:rPr lang="fr-FR" sz="1200" baseline="0" noProof="0" dirty="0" smtClean="0">
                <a:solidFill>
                  <a:srgbClr val="2B3441"/>
                </a:solidFill>
                <a:latin typeface="Times New Roman" panose="02020603050405020304" pitchFamily="18" charset="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solidFill>
                  <a:srgbClr val="2B3441"/>
                </a:solidFill>
                <a:latin typeface="Times New Roman" panose="02020603050405020304" pitchFamily="18" charset="0"/>
                <a:cs typeface="Times New Roman" panose="02020603050405020304" pitchFamily="18" charset="0"/>
              </a:rPr>
              <a:t>…The importance of intangible immaterial entities such</a:t>
            </a:r>
            <a:r>
              <a:rPr lang="en-US" sz="1200" baseline="0" noProof="0" dirty="0" smtClean="0">
                <a:solidFill>
                  <a:srgbClr val="2B3441"/>
                </a:solidFill>
                <a:latin typeface="Times New Roman" panose="02020603050405020304" pitchFamily="18" charset="0"/>
                <a:cs typeface="Times New Roman" panose="02020603050405020304" pitchFamily="18" charset="0"/>
              </a:rPr>
              <a:t> as </a:t>
            </a:r>
            <a:r>
              <a:rPr lang="en-US" sz="1200" b="0" i="0" kern="1200" noProof="0" dirty="0" smtClean="0">
                <a:solidFill>
                  <a:schemeClr val="tx1"/>
                </a:solidFill>
                <a:effectLst/>
                <a:latin typeface="+mn-lt"/>
                <a:ea typeface="+mn-ea"/>
                <a:cs typeface="+mn-cs"/>
              </a:rPr>
              <a:t>Social practices, rituals and festive events,</a:t>
            </a:r>
            <a:r>
              <a:rPr lang="en-US" sz="1200" noProof="0" dirty="0" smtClean="0">
                <a:solidFill>
                  <a:srgbClr val="2B3441"/>
                </a:solidFill>
                <a:latin typeface="Times New Roman" panose="02020603050405020304" pitchFamily="18" charset="0"/>
                <a:cs typeface="Times New Roman" panose="02020603050405020304" pitchFamily="18" charset="0"/>
              </a:rPr>
              <a:t> but they are out of the scope of Patrimalp</a:t>
            </a:r>
          </a:p>
          <a:p>
            <a:r>
              <a:rPr lang="fr-FR" noProof="0" dirty="0" smtClean="0"/>
              <a:t>…And </a:t>
            </a:r>
            <a:r>
              <a:rPr lang="fr-FR" noProof="0" dirty="0" err="1" smtClean="0"/>
              <a:t>within</a:t>
            </a:r>
            <a:r>
              <a:rPr lang="fr-FR" noProof="0" dirty="0" smtClean="0"/>
              <a:t> tangible </a:t>
            </a:r>
            <a:r>
              <a:rPr lang="fr-FR" noProof="0" dirty="0" err="1" smtClean="0"/>
              <a:t>entities</a:t>
            </a:r>
            <a:r>
              <a:rPr lang="fr-FR" noProof="0" dirty="0" smtClean="0"/>
              <a:t>, out</a:t>
            </a:r>
            <a:r>
              <a:rPr lang="fr-FR" baseline="0" noProof="0" dirty="0" smtClean="0"/>
              <a:t> of the </a:t>
            </a:r>
            <a:r>
              <a:rPr lang="fr-FR" baseline="0" noProof="0" dirty="0" err="1" smtClean="0"/>
              <a:t>several</a:t>
            </a:r>
            <a:r>
              <a:rPr lang="fr-FR" baseline="0" noProof="0" dirty="0" smtClean="0"/>
              <a:t> aspects </a:t>
            </a:r>
            <a:r>
              <a:rPr lang="fr-FR" baseline="0" noProof="0" dirty="0" err="1" smtClean="0"/>
              <a:t>that</a:t>
            </a:r>
            <a:r>
              <a:rPr lang="fr-FR" baseline="0" noProof="0" dirty="0" smtClean="0"/>
              <a:t> </a:t>
            </a:r>
            <a:r>
              <a:rPr lang="fr-FR" baseline="0" noProof="0" dirty="0" err="1" smtClean="0"/>
              <a:t>could</a:t>
            </a:r>
            <a:r>
              <a:rPr lang="fr-FR" baseline="0" noProof="0" dirty="0" smtClean="0"/>
              <a:t> have been </a:t>
            </a:r>
            <a:r>
              <a:rPr lang="fr-FR" baseline="0" noProof="0" dirty="0" err="1" smtClean="0"/>
              <a:t>studied</a:t>
            </a:r>
            <a:r>
              <a:rPr lang="fr-FR" baseline="0" noProof="0" dirty="0" smtClean="0"/>
              <a:t> </a:t>
            </a:r>
            <a:r>
              <a:rPr lang="fr-FR" baseline="0" noProof="0" dirty="0" err="1" smtClean="0"/>
              <a:t>such</a:t>
            </a:r>
            <a:r>
              <a:rPr lang="fr-FR" baseline="0" noProof="0" dirty="0" smtClean="0"/>
              <a:t> as the value or </a:t>
            </a:r>
            <a:r>
              <a:rPr lang="fr-FR" baseline="0" noProof="0" dirty="0" err="1" smtClean="0"/>
              <a:t>evolution</a:t>
            </a:r>
            <a:r>
              <a:rPr lang="fr-FR" baseline="0" noProof="0" dirty="0" smtClean="0"/>
              <a:t> of </a:t>
            </a:r>
            <a:r>
              <a:rPr lang="fr-FR" baseline="0" noProof="0" dirty="0" err="1" smtClean="0"/>
              <a:t>these</a:t>
            </a:r>
            <a:r>
              <a:rPr lang="fr-FR" baseline="0" noProof="0" dirty="0" smtClean="0"/>
              <a:t> </a:t>
            </a:r>
            <a:r>
              <a:rPr lang="fr-FR" baseline="0" noProof="0" dirty="0" err="1" smtClean="0"/>
              <a:t>entities</a:t>
            </a:r>
            <a:r>
              <a:rPr lang="fr-FR" baseline="0" noProof="0" dirty="0" smtClean="0"/>
              <a:t> </a:t>
            </a:r>
            <a:r>
              <a:rPr lang="fr-FR" baseline="0" noProof="0" dirty="0" err="1" smtClean="0"/>
              <a:t>with</a:t>
            </a:r>
            <a:r>
              <a:rPr lang="fr-FR" baseline="0" noProof="0" dirty="0" smtClean="0"/>
              <a:t> time, </a:t>
            </a:r>
            <a:r>
              <a:rPr lang="fr-FR" baseline="0" noProof="0" dirty="0" err="1" smtClean="0"/>
              <a:t>there</a:t>
            </a:r>
            <a:r>
              <a:rPr lang="fr-FR" baseline="0" noProof="0" dirty="0" smtClean="0"/>
              <a:t> </a:t>
            </a:r>
            <a:r>
              <a:rPr lang="fr-FR" baseline="0" noProof="0" dirty="0" err="1" smtClean="0"/>
              <a:t>is</a:t>
            </a:r>
            <a:r>
              <a:rPr lang="fr-FR" baseline="0" noProof="0" dirty="0" smtClean="0"/>
              <a:t> a </a:t>
            </a:r>
            <a:r>
              <a:rPr lang="fr-FR" baseline="0" noProof="0" dirty="0" err="1" smtClean="0"/>
              <a:t>specific</a:t>
            </a:r>
            <a:r>
              <a:rPr lang="fr-FR" baseline="0" noProof="0" dirty="0" smtClean="0"/>
              <a:t> </a:t>
            </a:r>
            <a:r>
              <a:rPr lang="fr-FR" baseline="0" noProof="0" dirty="0" err="1" smtClean="0"/>
              <a:t>interest</a:t>
            </a:r>
            <a:r>
              <a:rPr lang="fr-FR" baseline="0" noProof="0" dirty="0" smtClean="0"/>
              <a:t> in </a:t>
            </a:r>
            <a:r>
              <a:rPr lang="fr-FR" baseline="0" noProof="0" dirty="0" err="1" smtClean="0"/>
              <a:t>studying</a:t>
            </a:r>
            <a:r>
              <a:rPr lang="fr-FR" baseline="0" noProof="0" dirty="0" smtClean="0"/>
              <a:t> the </a:t>
            </a:r>
            <a:r>
              <a:rPr lang="fr-FR" baseline="0" noProof="0" dirty="0" err="1" smtClean="0"/>
              <a:t>materiality</a:t>
            </a:r>
            <a:r>
              <a:rPr lang="fr-FR" baseline="0" noProof="0" dirty="0" smtClean="0"/>
              <a:t> of the </a:t>
            </a:r>
            <a:r>
              <a:rPr lang="fr-FR" baseline="0" noProof="0" dirty="0" err="1" smtClean="0"/>
              <a:t>entity</a:t>
            </a:r>
            <a:r>
              <a:rPr lang="fr-FR" baseline="0" noProof="0" dirty="0" smtClean="0"/>
              <a:t> </a:t>
            </a:r>
            <a:r>
              <a:rPr lang="fr-FR" baseline="0" noProof="0" dirty="0" err="1" smtClean="0"/>
              <a:t>which</a:t>
            </a:r>
            <a:r>
              <a:rPr lang="fr-FR" baseline="0" noProof="0" dirty="0" smtClean="0"/>
              <a:t> </a:t>
            </a:r>
            <a:r>
              <a:rPr lang="fr-FR" baseline="0" noProof="0" dirty="0" err="1" smtClean="0"/>
              <a:t>provides</a:t>
            </a:r>
            <a:r>
              <a:rPr lang="fr-FR" baseline="0" noProof="0" dirty="0" smtClean="0"/>
              <a:t> a consensus to </a:t>
            </a:r>
            <a:r>
              <a:rPr lang="fr-FR" baseline="0" noProof="0" dirty="0" err="1" smtClean="0"/>
              <a:t>study</a:t>
            </a:r>
            <a:r>
              <a:rPr lang="fr-FR" baseline="0" noProof="0" dirty="0" smtClean="0"/>
              <a:t>.</a:t>
            </a:r>
          </a:p>
          <a:p>
            <a:endParaRPr lang="fr-FR" sz="2200" baseline="0" noProof="0" dirty="0" smtClean="0">
              <a:solidFill>
                <a:srgbClr val="2B3441"/>
              </a:solidFill>
              <a:latin typeface="Times New Roman" panose="02020603050405020304" pitchFamily="18" charset="0"/>
              <a:cs typeface="Times New Roman" panose="02020603050405020304" pitchFamily="18" charset="0"/>
            </a:endParaRPr>
          </a:p>
          <a:p>
            <a:endParaRPr lang="en-US" sz="2400" baseline="0" noProof="0" dirty="0" smtClean="0"/>
          </a:p>
          <a:p>
            <a:r>
              <a:rPr lang="en-US" sz="2400" baseline="0" noProof="0" dirty="0" smtClean="0"/>
              <a:t>&gt;&gt;&gt; </a:t>
            </a:r>
            <a:r>
              <a:rPr lang="fr-FR" sz="2400" baseline="0" noProof="0" dirty="0" smtClean="0"/>
              <a:t>Ans </a:t>
            </a:r>
            <a:r>
              <a:rPr lang="fr-FR" sz="2400" baseline="0" noProof="0" dirty="0" err="1" smtClean="0"/>
              <a:t>so</a:t>
            </a:r>
            <a:r>
              <a:rPr lang="fr-FR" sz="2400" baseline="0" noProof="0" dirty="0" smtClean="0"/>
              <a:t>, </a:t>
            </a:r>
            <a:r>
              <a:rPr lang="en-US" sz="2400" baseline="0" noProof="0" dirty="0" smtClean="0"/>
              <a:t>the study of this materiality and the formation of knowledge about it, is at the core of the interdisciplinary approach of Patrimalp.</a:t>
            </a:r>
          </a:p>
          <a:p>
            <a:r>
              <a:rPr lang="en-US" sz="2400" baseline="0" noProof="0" dirty="0" smtClean="0"/>
              <a:t>- It allows not only to understand the composition, but also to link entities that have similar compositions</a:t>
            </a:r>
          </a:p>
          <a:p>
            <a:r>
              <a:rPr lang="en-US" sz="2400" baseline="0" noProof="0" dirty="0" smtClean="0"/>
              <a:t>- To document the results and share the knowledge across the disciplines and build new knowledge</a:t>
            </a:r>
          </a:p>
          <a:p>
            <a:r>
              <a:rPr lang="en-US" sz="2400" baseline="0" noProof="0" dirty="0" smtClean="0"/>
              <a:t>- To transmit this knowledge for future generations for preservation and restoration purposes</a:t>
            </a:r>
          </a:p>
          <a:p>
            <a:r>
              <a:rPr lang="en-US" sz="2400" baseline="0" noProof="0" dirty="0" smtClean="0"/>
              <a:t>- And to gain insights on their intangible aspects such as dating the entities to certain periods of time and to specific populations that have occupied some sites.</a:t>
            </a:r>
          </a:p>
          <a:p>
            <a:endParaRPr lang="en-US" sz="2200" noProof="0" dirty="0" smtClean="0">
              <a:solidFill>
                <a:srgbClr val="2B3441"/>
              </a:solidFill>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7</a:t>
            </a:fld>
            <a:endParaRPr lang="en-US"/>
          </a:p>
        </p:txBody>
      </p:sp>
    </p:spTree>
    <p:extLst>
      <p:ext uri="{BB962C8B-B14F-4D97-AF65-F5344CB8AC3E}">
        <p14:creationId xmlns:p14="http://schemas.microsoft.com/office/powerpoint/2010/main" val="414489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smtClean="0"/>
              <a:t>To</a:t>
            </a:r>
            <a:r>
              <a:rPr lang="en-US" baseline="0" noProof="0" dirty="0" smtClean="0"/>
              <a:t> build this interdisciplinary approach,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noProof="0" dirty="0" smtClean="0">
                <a:solidFill>
                  <a:srgbClr val="2B3441"/>
                </a:solidFill>
                <a:latin typeface="Times New Roman" panose="02020603050405020304" pitchFamily="18" charset="0"/>
                <a:cs typeface="Times New Roman" panose="02020603050405020304" pitchFamily="18" charset="0"/>
              </a:rPr>
              <a:t>It is necessary to define common understanding, centered around a common entity which is the materiality of heritage objects,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noProof="0" dirty="0" smtClean="0">
                <a:solidFill>
                  <a:srgbClr val="2B3441"/>
                </a:solidFill>
                <a:latin typeface="Times New Roman" panose="02020603050405020304" pitchFamily="18" charset="0"/>
                <a:cs typeface="Times New Roman" panose="02020603050405020304" pitchFamily="18" charset="0"/>
              </a:rPr>
              <a:t>and a shared goal: which is their understanding and representation.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aseline="0" noProof="0" dirty="0" smtClean="0">
              <a:solidFill>
                <a:srgbClr val="2B3441"/>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baseline="0" noProof="0" dirty="0" smtClean="0">
                <a:solidFill>
                  <a:srgbClr val="2B3441"/>
                </a:solidFill>
                <a:latin typeface="Times New Roman" panose="02020603050405020304" pitchFamily="18" charset="0"/>
                <a:cs typeface="Times New Roman" panose="02020603050405020304" pitchFamily="18" charset="0"/>
              </a:rPr>
              <a:t>And </a:t>
            </a:r>
            <a:r>
              <a:rPr lang="fr-FR" sz="1200" baseline="0" noProof="0" dirty="0" err="1" smtClean="0">
                <a:solidFill>
                  <a:srgbClr val="2B3441"/>
                </a:solidFill>
                <a:latin typeface="Times New Roman" panose="02020603050405020304" pitchFamily="18" charset="0"/>
                <a:cs typeface="Times New Roman" panose="02020603050405020304" pitchFamily="18" charset="0"/>
              </a:rPr>
              <a:t>indeed</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it</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is</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with</a:t>
            </a:r>
            <a:r>
              <a:rPr lang="fr-FR" sz="1200" baseline="0" noProof="0" dirty="0" smtClean="0">
                <a:solidFill>
                  <a:srgbClr val="2B3441"/>
                </a:solidFill>
                <a:latin typeface="Times New Roman" panose="02020603050405020304" pitchFamily="18" charset="0"/>
                <a:cs typeface="Times New Roman" panose="02020603050405020304" pitchFamily="18" charset="0"/>
              </a:rPr>
              <a:t> ontologies </a:t>
            </a:r>
            <a:r>
              <a:rPr lang="fr-FR" sz="1200" baseline="0" noProof="0" dirty="0" err="1" smtClean="0">
                <a:solidFill>
                  <a:srgbClr val="2B3441"/>
                </a:solidFill>
                <a:latin typeface="Times New Roman" panose="02020603050405020304" pitchFamily="18" charset="0"/>
                <a:cs typeface="Times New Roman" panose="02020603050405020304" pitchFamily="18" charset="0"/>
              </a:rPr>
              <a:t>that</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we</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can</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achieve</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such</a:t>
            </a:r>
            <a:r>
              <a:rPr lang="fr-FR" sz="1200" baseline="0" noProof="0" dirty="0" smtClean="0">
                <a:solidFill>
                  <a:srgbClr val="2B3441"/>
                </a:solidFill>
                <a:latin typeface="Times New Roman" panose="02020603050405020304" pitchFamily="18" charset="0"/>
                <a:cs typeface="Times New Roman" panose="02020603050405020304" pitchFamily="18" charset="0"/>
              </a:rPr>
              <a:t> a </a:t>
            </a:r>
            <a:r>
              <a:rPr lang="fr-FR" sz="1200" baseline="0" noProof="0" dirty="0" err="1" smtClean="0">
                <a:solidFill>
                  <a:srgbClr val="2B3441"/>
                </a:solidFill>
                <a:latin typeface="Times New Roman" panose="02020603050405020304" pitchFamily="18" charset="0"/>
                <a:cs typeface="Times New Roman" panose="02020603050405020304" pitchFamily="18" charset="0"/>
              </a:rPr>
              <a:t>a</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common</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understanding</a:t>
            </a:r>
            <a:r>
              <a:rPr lang="fr-FR" sz="1200" baseline="0" noProof="0" dirty="0" smtClean="0">
                <a:solidFill>
                  <a:srgbClr val="2B3441"/>
                </a:solidFill>
                <a:latin typeface="Times New Roman" panose="02020603050405020304" pitchFamily="18" charset="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aseline="0" noProof="0" dirty="0" err="1" smtClean="0">
                <a:solidFill>
                  <a:srgbClr val="2B3441"/>
                </a:solidFill>
                <a:latin typeface="Times New Roman" panose="02020603050405020304" pitchFamily="18" charset="0"/>
                <a:cs typeface="Times New Roman" panose="02020603050405020304" pitchFamily="18" charset="0"/>
              </a:rPr>
              <a:t>Because</a:t>
            </a:r>
            <a:r>
              <a:rPr lang="fr-FR" sz="1200" baseline="0" noProof="0" dirty="0" smtClean="0">
                <a:solidFill>
                  <a:srgbClr val="2B3441"/>
                </a:solidFill>
                <a:latin typeface="Times New Roman" panose="02020603050405020304" pitchFamily="18" charset="0"/>
                <a:cs typeface="Times New Roman" panose="02020603050405020304" pitchFamily="18" charset="0"/>
              </a:rPr>
              <a:t> an </a:t>
            </a:r>
            <a:r>
              <a:rPr lang="fr-FR" sz="1200" baseline="0" noProof="0" dirty="0" err="1" smtClean="0">
                <a:solidFill>
                  <a:srgbClr val="2B3441"/>
                </a:solidFill>
                <a:latin typeface="Times New Roman" panose="02020603050405020304" pitchFamily="18" charset="0"/>
                <a:cs typeface="Times New Roman" panose="02020603050405020304" pitchFamily="18" charset="0"/>
              </a:rPr>
              <a:t>ontology</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provides</a:t>
            </a:r>
            <a:r>
              <a:rPr lang="fr-FR" sz="1200" baseline="0" noProof="0" dirty="0" smtClean="0">
                <a:solidFill>
                  <a:srgbClr val="2B3441"/>
                </a:solidFill>
                <a:latin typeface="Times New Roman" panose="02020603050405020304" pitchFamily="18" charset="0"/>
                <a:cs typeface="Times New Roman" panose="02020603050405020304" pitchFamily="18" charset="0"/>
              </a:rPr>
              <a:t> a </a:t>
            </a:r>
            <a:r>
              <a:rPr lang="fr-FR" sz="1200" baseline="0" noProof="0" dirty="0" err="1" smtClean="0">
                <a:solidFill>
                  <a:srgbClr val="2B3441"/>
                </a:solidFill>
                <a:latin typeface="Times New Roman" panose="02020603050405020304" pitchFamily="18" charset="0"/>
                <a:cs typeface="Times New Roman" panose="02020603050405020304" pitchFamily="18" charset="0"/>
              </a:rPr>
              <a:t>formal</a:t>
            </a:r>
            <a:r>
              <a:rPr lang="fr-FR" sz="1200" baseline="0" noProof="0" dirty="0" smtClean="0">
                <a:solidFill>
                  <a:srgbClr val="2B3441"/>
                </a:solidFill>
                <a:latin typeface="Times New Roman" panose="02020603050405020304" pitchFamily="18" charset="0"/>
                <a:cs typeface="Times New Roman" panose="02020603050405020304" pitchFamily="18" charset="0"/>
              </a:rPr>
              <a:t> and explicit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representation</a:t>
            </a:r>
            <a:r>
              <a:rPr lang="fr-FR" sz="1200" baseline="0" noProof="0" dirty="0" smtClean="0">
                <a:solidFill>
                  <a:srgbClr val="2B3441"/>
                </a:solidFill>
                <a:latin typeface="Times New Roman" panose="02020603050405020304" pitchFamily="18" charset="0"/>
                <a:cs typeface="Times New Roman" panose="02020603050405020304" pitchFamily="18" charset="0"/>
              </a:rPr>
              <a:t> of a </a:t>
            </a:r>
            <a:r>
              <a:rPr lang="fr-FR" sz="1200" baseline="0" noProof="0" dirty="0" err="1" smtClean="0">
                <a:solidFill>
                  <a:srgbClr val="2B3441"/>
                </a:solidFill>
                <a:latin typeface="Times New Roman" panose="02020603050405020304" pitchFamily="18" charset="0"/>
                <a:cs typeface="Times New Roman" panose="02020603050405020304" pitchFamily="18" charset="0"/>
              </a:rPr>
              <a:t>shared</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conceptualization</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whether</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this</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formal</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representation</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is</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offered</a:t>
            </a:r>
            <a:r>
              <a:rPr lang="fr-FR" sz="1200" baseline="0" noProof="0" dirty="0" smtClean="0">
                <a:solidFill>
                  <a:srgbClr val="2B3441"/>
                </a:solidFill>
                <a:latin typeface="Times New Roman" panose="02020603050405020304" pitchFamily="18" charset="0"/>
                <a:cs typeface="Times New Roman" panose="02020603050405020304" pitchFamily="18" charset="0"/>
              </a:rPr>
              <a:t> in a </a:t>
            </a:r>
            <a:r>
              <a:rPr lang="fr-FR" sz="1200" baseline="0" noProof="0" dirty="0" err="1" smtClean="0">
                <a:solidFill>
                  <a:srgbClr val="2B3441"/>
                </a:solidFill>
                <a:latin typeface="Times New Roman" panose="02020603050405020304" pitchFamily="18" charset="0"/>
                <a:cs typeface="Times New Roman" panose="02020603050405020304" pitchFamily="18" charset="0"/>
              </a:rPr>
              <a:t>formal</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language</a:t>
            </a:r>
            <a:r>
              <a:rPr lang="fr-FR" sz="1200" baseline="0" noProof="0" dirty="0" smtClean="0">
                <a:solidFill>
                  <a:srgbClr val="2B3441"/>
                </a:solidFill>
                <a:latin typeface="Times New Roman" panose="02020603050405020304" pitchFamily="18" charset="0"/>
                <a:cs typeface="Times New Roman" panose="02020603050405020304" pitchFamily="18" charset="0"/>
              </a:rPr>
              <a:t> or </a:t>
            </a:r>
            <a:r>
              <a:rPr lang="fr-FR" sz="1200" baseline="0" noProof="0" dirty="0" err="1" smtClean="0">
                <a:solidFill>
                  <a:srgbClr val="2B3441"/>
                </a:solidFill>
                <a:latin typeface="Times New Roman" panose="02020603050405020304" pitchFamily="18" charset="0"/>
                <a:cs typeface="Times New Roman" panose="02020603050405020304" pitchFamily="18" charset="0"/>
              </a:rPr>
              <a:t>conceptual</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modeling</a:t>
            </a:r>
            <a:r>
              <a:rPr lang="fr-FR" sz="1200" baseline="0" noProof="0" dirty="0" smtClean="0">
                <a:solidFill>
                  <a:srgbClr val="2B3441"/>
                </a:solidFill>
                <a:latin typeface="Times New Roman" panose="02020603050405020304" pitchFamily="18" charset="0"/>
                <a:cs typeface="Times New Roman" panose="02020603050405020304" pitchFamily="18" charset="0"/>
              </a:rPr>
              <a:t> </a:t>
            </a:r>
            <a:r>
              <a:rPr lang="fr-FR" sz="1200" baseline="0" noProof="0" dirty="0" err="1" smtClean="0">
                <a:solidFill>
                  <a:srgbClr val="2B3441"/>
                </a:solidFill>
                <a:latin typeface="Times New Roman" panose="02020603050405020304" pitchFamily="18" charset="0"/>
                <a:cs typeface="Times New Roman" panose="02020603050405020304" pitchFamily="18" charset="0"/>
              </a:rPr>
              <a:t>language</a:t>
            </a:r>
            <a:r>
              <a:rPr lang="fr-FR" sz="1200" baseline="0" noProof="0" dirty="0" smtClean="0">
                <a:solidFill>
                  <a:srgbClr val="2B3441"/>
                </a:solidFill>
                <a:latin typeface="Times New Roman" panose="02020603050405020304" pitchFamily="18" charset="0"/>
                <a:cs typeface="Times New Roman" panose="02020603050405020304" pitchFamily="18" charset="0"/>
              </a:rPr>
              <a:t> or a </a:t>
            </a:r>
            <a:r>
              <a:rPr lang="fr-FR" sz="1200" baseline="0" noProof="0" dirty="0" err="1" smtClean="0">
                <a:solidFill>
                  <a:srgbClr val="2B3441"/>
                </a:solidFill>
                <a:latin typeface="Times New Roman" panose="02020603050405020304" pitchFamily="18" charset="0"/>
                <a:cs typeface="Times New Roman" panose="02020603050405020304" pitchFamily="18" charset="0"/>
              </a:rPr>
              <a:t>semantic</a:t>
            </a:r>
            <a:r>
              <a:rPr lang="fr-FR" sz="1200" baseline="0" noProof="0" dirty="0" smtClean="0">
                <a:solidFill>
                  <a:srgbClr val="2B3441"/>
                </a:solidFill>
                <a:latin typeface="Times New Roman" panose="02020603050405020304" pitchFamily="18" charset="0"/>
                <a:cs typeface="Times New Roman" panose="02020603050405020304" pitchFamily="18" charset="0"/>
              </a:rPr>
              <a:t> web </a:t>
            </a:r>
            <a:r>
              <a:rPr lang="fr-FR" sz="1200" baseline="0" noProof="0" dirty="0" err="1" smtClean="0">
                <a:solidFill>
                  <a:srgbClr val="2B3441"/>
                </a:solidFill>
                <a:latin typeface="Times New Roman" panose="02020603050405020304" pitchFamily="18" charset="0"/>
                <a:cs typeface="Times New Roman" panose="02020603050405020304" pitchFamily="18" charset="0"/>
              </a:rPr>
              <a:t>language</a:t>
            </a:r>
            <a:r>
              <a:rPr lang="fr-FR" sz="1200" baseline="0" noProof="0" dirty="0" smtClean="0">
                <a:solidFill>
                  <a:srgbClr val="2B3441"/>
                </a:solidFill>
                <a:latin typeface="Times New Roman" panose="02020603050405020304" pitchFamily="18" charset="0"/>
                <a:cs typeface="Times New Roman" panose="02020603050405020304" pitchFamily="18" charset="0"/>
              </a:rPr>
              <a:t>.</a:t>
            </a:r>
            <a:endParaRPr lang="en-US" sz="1200" baseline="0" noProof="0" dirty="0" smtClean="0">
              <a:solidFill>
                <a:srgbClr val="2B3441"/>
              </a:solidFill>
              <a:latin typeface="Times New Roman" panose="02020603050405020304" pitchFamily="18" charset="0"/>
              <a:cs typeface="Times New Roman" panose="02020603050405020304" pitchFamily="18" charset="0"/>
            </a:endParaRPr>
          </a:p>
          <a:p>
            <a:endParaRPr lang="fr-FR" baseline="0" noProof="0" dirty="0" smtClean="0"/>
          </a:p>
          <a:p>
            <a:r>
              <a:rPr lang="en-US" baseline="0" noProof="0" dirty="0" smtClean="0"/>
              <a:t>And so the challenge is to find or build an ontology as a formal representation of a shared conceptualization centered on understanding and representing the materiality of tangible entities.</a:t>
            </a:r>
          </a:p>
          <a:p>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a:t>
            </a:r>
            <a:r>
              <a:rPr lang="en-US" baseline="0" noProof="0" dirty="0" smtClean="0"/>
              <a:t>As a result, this allows overcoming the syntactic and semantic heterogeneity across multiple discipline, and to achieve interoperability, resulting in proper communication, while building and sharing knowledge. </a:t>
            </a:r>
            <a:r>
              <a:rPr lang="fr-FR" baseline="0" noProof="0" dirty="0" smtClean="0"/>
              <a:t>)))))</a:t>
            </a:r>
          </a:p>
          <a:p>
            <a:endParaRPr lang="fr-FR" baseline="0" noProof="0" dirty="0" smtClean="0"/>
          </a:p>
          <a:p>
            <a:r>
              <a:rPr lang="en-US" dirty="0" smtClean="0"/>
              <a:t>(((((A conceptualization refers to the abstract representations of knowledge, which can be used to reason, make decisions, or solve problems))))</a:t>
            </a:r>
            <a:endParaRPr lang="fr-FR" baseline="0" noProof="0" dirty="0" smtClean="0"/>
          </a:p>
          <a:p>
            <a:endParaRPr lang="fr-FR" baseline="0" noProof="0" dirty="0" smtClean="0"/>
          </a:p>
          <a:p>
            <a:endParaRPr lang="en-US" baseline="0" noProof="0" dirty="0" smtClean="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8</a:t>
            </a:fld>
            <a:endParaRPr lang="en-US"/>
          </a:p>
        </p:txBody>
      </p:sp>
    </p:spTree>
    <p:extLst>
      <p:ext uri="{BB962C8B-B14F-4D97-AF65-F5344CB8AC3E}">
        <p14:creationId xmlns:p14="http://schemas.microsoft.com/office/powerpoint/2010/main" val="428606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noProof="0" dirty="0" smtClean="0">
              <a:solidFill>
                <a:srgbClr val="2B3441"/>
              </a:solidFill>
              <a:latin typeface="Times New Roman" panose="02020603050405020304" pitchFamily="18" charset="0"/>
              <a:cs typeface="Times New Roman" panose="02020603050405020304" pitchFamily="18" charset="0"/>
            </a:endParaRPr>
          </a:p>
          <a:p>
            <a:r>
              <a:rPr lang="en-US" baseline="0" noProof="0" dirty="0" smtClean="0"/>
              <a:t>For this ontology, we pose two main questions:</a:t>
            </a:r>
          </a:p>
          <a:p>
            <a:pPr marL="342900" lvl="0" indent="-342900">
              <a:buFont typeface="+mj-lt"/>
              <a:buAutoNum type="alphaUcPeriod"/>
            </a:pPr>
            <a:r>
              <a:rPr lang="en-US" noProof="0" dirty="0" smtClean="0">
                <a:latin typeface="Source Han Sans SC"/>
              </a:rPr>
              <a:t>What shall be the scope of this ontology to allow for modeling and understanding the materiality?</a:t>
            </a:r>
          </a:p>
          <a:p>
            <a:pPr marL="342900" lvl="0" indent="-342900">
              <a:buFont typeface="+mj-lt"/>
              <a:buAutoNum type="alphaUcPeriod"/>
            </a:pPr>
            <a:r>
              <a:rPr lang="en-US" noProof="0" dirty="0" smtClean="0">
                <a:latin typeface="Source Han Sans SC"/>
              </a:rPr>
              <a:t>What shall be the abstraction level of this ontology to allow for an interdisciplinary future integration?</a:t>
            </a:r>
          </a:p>
          <a:p>
            <a:endParaRPr lang="en-US" noProof="0" dirty="0" smtClean="0">
              <a:solidFill>
                <a:srgbClr val="2B3441"/>
              </a:solidFill>
              <a:latin typeface="Times New Roman" panose="02020603050405020304" pitchFamily="18" charset="0"/>
              <a:cs typeface="Times New Roman" panose="02020603050405020304" pitchFamily="18" charset="0"/>
            </a:endParaRPr>
          </a:p>
          <a:p>
            <a:endParaRPr lang="en-US" noProof="0" dirty="0" smtClean="0">
              <a:solidFill>
                <a:srgbClr val="2B3441"/>
              </a:solidFill>
              <a:latin typeface="Times New Roman" panose="02020603050405020304" pitchFamily="18" charset="0"/>
              <a:cs typeface="Times New Roman" panose="02020603050405020304" pitchFamily="18" charset="0"/>
            </a:endParaRPr>
          </a:p>
          <a:p>
            <a:r>
              <a:rPr lang="en-US" noProof="0" dirty="0" smtClean="0">
                <a:solidFill>
                  <a:srgbClr val="2B3441"/>
                </a:solidFill>
                <a:latin typeface="Times New Roman" panose="02020603050405020304" pitchFamily="18" charset="0"/>
                <a:cs typeface="Times New Roman" panose="02020603050405020304" pitchFamily="18" charset="0"/>
              </a:rPr>
              <a:t>To</a:t>
            </a:r>
            <a:r>
              <a:rPr lang="en-US" baseline="0" noProof="0" dirty="0" smtClean="0">
                <a:solidFill>
                  <a:srgbClr val="2B3441"/>
                </a:solidFill>
                <a:latin typeface="Times New Roman" panose="02020603050405020304" pitchFamily="18" charset="0"/>
                <a:cs typeface="Times New Roman" panose="02020603050405020304" pitchFamily="18" charset="0"/>
              </a:rPr>
              <a:t> answer the first question, we believe that only a model of composition relations can represent the material composition of entities. It will allow to capture the relations between:</a:t>
            </a:r>
          </a:p>
          <a:p>
            <a:endParaRPr lang="en-US" baseline="0" noProof="0" dirty="0" smtClean="0">
              <a:solidFill>
                <a:srgbClr val="2B3441"/>
              </a:solidFill>
              <a:latin typeface="Times New Roman" panose="02020603050405020304" pitchFamily="18" charset="0"/>
              <a:cs typeface="Times New Roman" panose="02020603050405020304" pitchFamily="18" charset="0"/>
            </a:endParaRPr>
          </a:p>
          <a:p>
            <a:r>
              <a:rPr lang="en-US" baseline="0" noProof="0" dirty="0" smtClean="0">
                <a:solidFill>
                  <a:srgbClr val="2B3441"/>
                </a:solidFill>
                <a:latin typeface="Times New Roman" panose="02020603050405020304" pitchFamily="18" charset="0"/>
                <a:cs typeface="Times New Roman" panose="02020603050405020304" pitchFamily="18" charset="0"/>
              </a:rPr>
              <a:t>1- an entity and its parts, such as </a:t>
            </a:r>
            <a:r>
              <a:rPr lang="en-US" noProof="0" dirty="0" smtClean="0"/>
              <a:t>the micro-sample taken from a rock art figure, and the hematite powder producing the color of the red coloring matter</a:t>
            </a:r>
          </a:p>
          <a:p>
            <a:endParaRPr lang="en-US" noProof="0" dirty="0" smtClean="0"/>
          </a:p>
          <a:p>
            <a:r>
              <a:rPr lang="en-US" noProof="0" dirty="0" smtClean="0">
                <a:solidFill>
                  <a:srgbClr val="2B3441"/>
                </a:solidFill>
                <a:latin typeface="Times New Roman" panose="02020603050405020304" pitchFamily="18" charset="0"/>
                <a:cs typeface="Times New Roman" panose="02020603050405020304" pitchFamily="18" charset="0"/>
              </a:rPr>
              <a:t>2- </a:t>
            </a:r>
            <a:r>
              <a:rPr lang="en-US" noProof="0" dirty="0" smtClean="0"/>
              <a:t>an entity as collective and the entities it groups under certain semantics e.g. a collection of figures sharing a common shape, collection of statues having the same brocade design and/or composition</a:t>
            </a:r>
          </a:p>
          <a:p>
            <a:endParaRPr lang="en-US" noProof="0" dirty="0" smtClean="0"/>
          </a:p>
          <a:p>
            <a:r>
              <a:rPr lang="en-US" noProof="0" dirty="0" smtClean="0"/>
              <a:t>3-</a:t>
            </a:r>
            <a:r>
              <a:rPr lang="en-US" baseline="0" noProof="0" dirty="0" smtClean="0"/>
              <a:t> </a:t>
            </a:r>
            <a:r>
              <a:rPr lang="en-US" noProof="0" dirty="0" smtClean="0"/>
              <a:t>an entity and its location, whether its is the spatial region that locates it e.g. the </a:t>
            </a:r>
            <a:r>
              <a:rPr lang="en-US" noProof="0" dirty="0" err="1" smtClean="0"/>
              <a:t>Rocher</a:t>
            </a:r>
            <a:r>
              <a:rPr lang="en-US" noProof="0" dirty="0" smtClean="0"/>
              <a:t>-du-chateaux site situated in the </a:t>
            </a:r>
            <a:r>
              <a:rPr lang="en-US" noProof="0" dirty="0" err="1" smtClean="0"/>
              <a:t>Bessans</a:t>
            </a:r>
            <a:r>
              <a:rPr lang="en-US" noProof="0" dirty="0" smtClean="0"/>
              <a:t> valley, </a:t>
            </a:r>
          </a:p>
          <a:p>
            <a:r>
              <a:rPr lang="en-US" noProof="0" dirty="0" smtClean="0"/>
              <a:t>or</a:t>
            </a:r>
            <a:r>
              <a:rPr lang="en-US" baseline="0" noProof="0" dirty="0" smtClean="0"/>
              <a:t> the entity on which it is located </a:t>
            </a:r>
            <a:r>
              <a:rPr lang="en-US" noProof="0" dirty="0" smtClean="0"/>
              <a:t>e.g. the schematic figures located on the rock art panel, or the brocade located on the robe of the statue.</a:t>
            </a:r>
          </a:p>
          <a:p>
            <a:endParaRPr lang="en-US" noProof="0" dirty="0" smtClean="0"/>
          </a:p>
          <a:p>
            <a:r>
              <a:rPr lang="en-US" noProof="0" dirty="0" smtClean="0">
                <a:solidFill>
                  <a:srgbClr val="2B3441"/>
                </a:solidFill>
                <a:latin typeface="Times New Roman" panose="02020603050405020304" pitchFamily="18" charset="0"/>
                <a:cs typeface="Times New Roman" panose="02020603050405020304" pitchFamily="18" charset="0"/>
              </a:rPr>
              <a:t>4- and </a:t>
            </a:r>
            <a:r>
              <a:rPr lang="en-US" noProof="0" dirty="0" smtClean="0"/>
              <a:t>an entity and its constituents e.g. the type of clay constituting the "Saint Jean" statue</a:t>
            </a:r>
            <a:endParaRPr lang="en-US" noProof="0" dirty="0" smtClean="0">
              <a:solidFill>
                <a:srgbClr val="2B3441"/>
              </a:solidFill>
              <a:latin typeface="Times New Roman" panose="02020603050405020304" pitchFamily="18" charset="0"/>
              <a:cs typeface="Times New Roman" panose="02020603050405020304" pitchFamily="18" charset="0"/>
            </a:endParaRPr>
          </a:p>
          <a:p>
            <a:r>
              <a:rPr lang="en-US" noProof="0" dirty="0" smtClean="0"/>
              <a:t>-------------------------------------------------</a:t>
            </a:r>
          </a:p>
          <a:p>
            <a:endParaRPr lang="en-US" noProof="0" dirty="0" smtClean="0"/>
          </a:p>
          <a:p>
            <a:r>
              <a:rPr lang="en-US" noProof="0" dirty="0" smtClean="0"/>
              <a:t>As for the second question related to the ontology’s abstraction level, </a:t>
            </a:r>
          </a:p>
          <a:p>
            <a:r>
              <a:rPr lang="en-US" noProof="0" dirty="0" smtClean="0"/>
              <a:t>We </a:t>
            </a:r>
            <a:r>
              <a:rPr lang="en-US" noProof="0" dirty="0" err="1" smtClean="0"/>
              <a:t>belive</a:t>
            </a:r>
            <a:r>
              <a:rPr lang="en-US" noProof="0" dirty="0" smtClean="0"/>
              <a:t> that</a:t>
            </a:r>
            <a:r>
              <a:rPr lang="en-US" baseline="0" noProof="0" dirty="0" smtClean="0"/>
              <a:t> the ontology should not be domain-dependent, rather be domain independent in order to achieve an interdisciplinary integration of knowledge across multiple domains.</a:t>
            </a:r>
          </a:p>
          <a:p>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1E8C51E8-6FE1-4E7E-8935-AE30BCB0F1C7}" type="slidenum">
              <a:rPr lang="en-US" smtClean="0"/>
              <a:t>9</a:t>
            </a:fld>
            <a:endParaRPr lang="en-US"/>
          </a:p>
        </p:txBody>
      </p:sp>
    </p:spTree>
    <p:extLst>
      <p:ext uri="{BB962C8B-B14F-4D97-AF65-F5344CB8AC3E}">
        <p14:creationId xmlns:p14="http://schemas.microsoft.com/office/powerpoint/2010/main" val="247275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a:p>
        </p:txBody>
      </p:sp>
      <p:sp>
        <p:nvSpPr>
          <p:cNvPr id="4" name="Espace réservé de la date 3"/>
          <p:cNvSpPr>
            <a:spLocks noGrp="1"/>
          </p:cNvSpPr>
          <p:nvPr>
            <p:ph type="dt" sz="half" idx="10"/>
          </p:nvPr>
        </p:nvSpPr>
        <p:spPr/>
        <p:txBody>
          <a:bodyPr/>
          <a:lstStyle/>
          <a:p>
            <a:fld id="{1A405A47-23F8-441D-9837-D6B86BCFD3DA}" type="datetime1">
              <a:rPr lang="en-US" smtClean="0"/>
              <a:t>10/9/2023</a:t>
            </a:fld>
            <a:endParaRPr lang="en-US"/>
          </a:p>
        </p:txBody>
      </p:sp>
      <p:sp>
        <p:nvSpPr>
          <p:cNvPr id="5" name="Espace réservé du pied de page 4"/>
          <p:cNvSpPr>
            <a:spLocks noGrp="1"/>
          </p:cNvSpPr>
          <p:nvPr>
            <p:ph type="ftr" sz="quarter" idx="11"/>
          </p:nvPr>
        </p:nvSpPr>
        <p:spPr/>
        <p:txBody>
          <a:bodyPr/>
          <a:lstStyle/>
          <a:p>
            <a:r>
              <a:rPr lang="en-US" smtClean="0"/>
              <a:t>F. Danash - PhD Thesis Defense</a:t>
            </a:r>
            <a:endParaRPr lang="en-US"/>
          </a:p>
        </p:txBody>
      </p:sp>
      <p:sp>
        <p:nvSpPr>
          <p:cNvPr id="6" name="Espace réservé du numéro de diapositive 5"/>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145000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D2E6D30B-A9EA-49C3-A413-A573AA06D3B6}" type="datetime1">
              <a:rPr lang="en-US" smtClean="0"/>
              <a:t>10/9/2023</a:t>
            </a:fld>
            <a:endParaRPr lang="en-US"/>
          </a:p>
        </p:txBody>
      </p:sp>
      <p:sp>
        <p:nvSpPr>
          <p:cNvPr id="5" name="Espace réservé du pied de page 4"/>
          <p:cNvSpPr>
            <a:spLocks noGrp="1"/>
          </p:cNvSpPr>
          <p:nvPr>
            <p:ph type="ftr" sz="quarter" idx="11"/>
          </p:nvPr>
        </p:nvSpPr>
        <p:spPr/>
        <p:txBody>
          <a:bodyPr/>
          <a:lstStyle/>
          <a:p>
            <a:r>
              <a:rPr lang="en-US" smtClean="0"/>
              <a:t>F. Danash - PhD Thesis Defense</a:t>
            </a:r>
            <a:endParaRPr lang="en-US"/>
          </a:p>
        </p:txBody>
      </p:sp>
      <p:sp>
        <p:nvSpPr>
          <p:cNvPr id="6" name="Espace réservé du numéro de diapositive 5"/>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137523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1133D08-9D62-4863-AFBF-E27BE133DEC1}" type="datetime1">
              <a:rPr lang="en-US" smtClean="0"/>
              <a:t>10/9/2023</a:t>
            </a:fld>
            <a:endParaRPr lang="en-US"/>
          </a:p>
        </p:txBody>
      </p:sp>
      <p:sp>
        <p:nvSpPr>
          <p:cNvPr id="5" name="Espace réservé du pied de page 4"/>
          <p:cNvSpPr>
            <a:spLocks noGrp="1"/>
          </p:cNvSpPr>
          <p:nvPr>
            <p:ph type="ftr" sz="quarter" idx="11"/>
          </p:nvPr>
        </p:nvSpPr>
        <p:spPr/>
        <p:txBody>
          <a:bodyPr/>
          <a:lstStyle/>
          <a:p>
            <a:r>
              <a:rPr lang="en-US" smtClean="0"/>
              <a:t>F. Danash - PhD Thesis Defense</a:t>
            </a:r>
            <a:endParaRPr lang="en-US"/>
          </a:p>
        </p:txBody>
      </p:sp>
      <p:sp>
        <p:nvSpPr>
          <p:cNvPr id="6" name="Espace réservé du numéro de diapositive 5"/>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159222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C9AA165E-C7BA-41F5-958C-3748994CE0D6}" type="datetime1">
              <a:rPr lang="en-US" smtClean="0"/>
              <a:t>10/9/2023</a:t>
            </a:fld>
            <a:endParaRPr lang="en-US"/>
          </a:p>
        </p:txBody>
      </p:sp>
      <p:sp>
        <p:nvSpPr>
          <p:cNvPr id="5" name="Espace réservé du pied de page 4"/>
          <p:cNvSpPr>
            <a:spLocks noGrp="1"/>
          </p:cNvSpPr>
          <p:nvPr>
            <p:ph type="ftr" sz="quarter" idx="11"/>
          </p:nvPr>
        </p:nvSpPr>
        <p:spPr/>
        <p:txBody>
          <a:bodyPr/>
          <a:lstStyle/>
          <a:p>
            <a:r>
              <a:rPr lang="en-US" smtClean="0"/>
              <a:t>F. Danash - PhD Thesis Defense</a:t>
            </a:r>
            <a:endParaRPr lang="en-US"/>
          </a:p>
        </p:txBody>
      </p:sp>
      <p:sp>
        <p:nvSpPr>
          <p:cNvPr id="6" name="Espace réservé du numéro de diapositive 5"/>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91137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750E306-4714-4E2D-92C7-5348A6B2873F}" type="datetime1">
              <a:rPr lang="en-US" smtClean="0"/>
              <a:t>10/9/2023</a:t>
            </a:fld>
            <a:endParaRPr lang="en-US"/>
          </a:p>
        </p:txBody>
      </p:sp>
      <p:sp>
        <p:nvSpPr>
          <p:cNvPr id="5" name="Espace réservé du pied de page 4"/>
          <p:cNvSpPr>
            <a:spLocks noGrp="1"/>
          </p:cNvSpPr>
          <p:nvPr>
            <p:ph type="ftr" sz="quarter" idx="11"/>
          </p:nvPr>
        </p:nvSpPr>
        <p:spPr/>
        <p:txBody>
          <a:bodyPr/>
          <a:lstStyle/>
          <a:p>
            <a:r>
              <a:rPr lang="en-US" smtClean="0"/>
              <a:t>F. Danash - PhD Thesis Defense</a:t>
            </a:r>
            <a:endParaRPr lang="en-US"/>
          </a:p>
        </p:txBody>
      </p:sp>
      <p:sp>
        <p:nvSpPr>
          <p:cNvPr id="6" name="Espace réservé du numéro de diapositive 5"/>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369318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C4436EDB-9128-40BA-856C-35A5F641DB6B}" type="datetime1">
              <a:rPr lang="en-US" smtClean="0"/>
              <a:t>10/9/2023</a:t>
            </a:fld>
            <a:endParaRPr lang="en-US"/>
          </a:p>
        </p:txBody>
      </p:sp>
      <p:sp>
        <p:nvSpPr>
          <p:cNvPr id="6" name="Espace réservé du pied de page 5"/>
          <p:cNvSpPr>
            <a:spLocks noGrp="1"/>
          </p:cNvSpPr>
          <p:nvPr>
            <p:ph type="ftr" sz="quarter" idx="11"/>
          </p:nvPr>
        </p:nvSpPr>
        <p:spPr/>
        <p:txBody>
          <a:bodyPr/>
          <a:lstStyle/>
          <a:p>
            <a:r>
              <a:rPr lang="en-US" smtClean="0"/>
              <a:t>F. Danash - PhD Thesis Defense</a:t>
            </a:r>
            <a:endParaRPr lang="en-US"/>
          </a:p>
        </p:txBody>
      </p:sp>
      <p:sp>
        <p:nvSpPr>
          <p:cNvPr id="7" name="Espace réservé du numéro de diapositive 6"/>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688299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FE6A40C3-9A1E-450D-970F-D5A3D689CF2D}" type="datetime1">
              <a:rPr lang="en-US" smtClean="0"/>
              <a:t>10/9/2023</a:t>
            </a:fld>
            <a:endParaRPr lang="en-US"/>
          </a:p>
        </p:txBody>
      </p:sp>
      <p:sp>
        <p:nvSpPr>
          <p:cNvPr id="8" name="Espace réservé du pied de page 7"/>
          <p:cNvSpPr>
            <a:spLocks noGrp="1"/>
          </p:cNvSpPr>
          <p:nvPr>
            <p:ph type="ftr" sz="quarter" idx="11"/>
          </p:nvPr>
        </p:nvSpPr>
        <p:spPr/>
        <p:txBody>
          <a:bodyPr/>
          <a:lstStyle/>
          <a:p>
            <a:r>
              <a:rPr lang="en-US" smtClean="0"/>
              <a:t>F. Danash - PhD Thesis Defense</a:t>
            </a:r>
            <a:endParaRPr lang="en-US"/>
          </a:p>
        </p:txBody>
      </p:sp>
      <p:sp>
        <p:nvSpPr>
          <p:cNvPr id="9" name="Espace réservé du numéro de diapositive 8"/>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1860330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D864683E-4A1B-4E52-8D20-337105F65DC6}" type="datetime1">
              <a:rPr lang="en-US" smtClean="0"/>
              <a:t>10/9/2023</a:t>
            </a:fld>
            <a:endParaRPr lang="en-US"/>
          </a:p>
        </p:txBody>
      </p:sp>
      <p:sp>
        <p:nvSpPr>
          <p:cNvPr id="4" name="Espace réservé du pied de page 3"/>
          <p:cNvSpPr>
            <a:spLocks noGrp="1"/>
          </p:cNvSpPr>
          <p:nvPr>
            <p:ph type="ftr" sz="quarter" idx="11"/>
          </p:nvPr>
        </p:nvSpPr>
        <p:spPr/>
        <p:txBody>
          <a:bodyPr/>
          <a:lstStyle/>
          <a:p>
            <a:r>
              <a:rPr lang="en-US" smtClean="0"/>
              <a:t>F. Danash - PhD Thesis Defense</a:t>
            </a:r>
            <a:endParaRPr lang="en-US"/>
          </a:p>
        </p:txBody>
      </p:sp>
      <p:sp>
        <p:nvSpPr>
          <p:cNvPr id="5" name="Espace réservé du numéro de diapositive 4"/>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2696299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C2EBF42-99F6-42DD-AB34-42C6CC857880}" type="datetime1">
              <a:rPr lang="en-US" smtClean="0"/>
              <a:t>10/9/2023</a:t>
            </a:fld>
            <a:endParaRPr lang="en-US"/>
          </a:p>
        </p:txBody>
      </p:sp>
      <p:sp>
        <p:nvSpPr>
          <p:cNvPr id="3" name="Espace réservé du pied de page 2"/>
          <p:cNvSpPr>
            <a:spLocks noGrp="1"/>
          </p:cNvSpPr>
          <p:nvPr>
            <p:ph type="ftr" sz="quarter" idx="11"/>
          </p:nvPr>
        </p:nvSpPr>
        <p:spPr/>
        <p:txBody>
          <a:bodyPr/>
          <a:lstStyle/>
          <a:p>
            <a:r>
              <a:rPr lang="en-US" smtClean="0"/>
              <a:t>F. Danash - PhD Thesis Defense</a:t>
            </a:r>
            <a:endParaRPr lang="en-US"/>
          </a:p>
        </p:txBody>
      </p:sp>
      <p:sp>
        <p:nvSpPr>
          <p:cNvPr id="4" name="Espace réservé du numéro de diapositive 3"/>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155313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7C657CC1-D998-4BF4-A099-F0EDDADB9D40}" type="datetime1">
              <a:rPr lang="en-US" smtClean="0"/>
              <a:t>10/9/2023</a:t>
            </a:fld>
            <a:endParaRPr lang="en-US"/>
          </a:p>
        </p:txBody>
      </p:sp>
      <p:sp>
        <p:nvSpPr>
          <p:cNvPr id="6" name="Espace réservé du pied de page 5"/>
          <p:cNvSpPr>
            <a:spLocks noGrp="1"/>
          </p:cNvSpPr>
          <p:nvPr>
            <p:ph type="ftr" sz="quarter" idx="11"/>
          </p:nvPr>
        </p:nvSpPr>
        <p:spPr/>
        <p:txBody>
          <a:bodyPr/>
          <a:lstStyle/>
          <a:p>
            <a:r>
              <a:rPr lang="en-US" smtClean="0"/>
              <a:t>F. Danash - PhD Thesis Defense</a:t>
            </a:r>
            <a:endParaRPr lang="en-US"/>
          </a:p>
        </p:txBody>
      </p:sp>
      <p:sp>
        <p:nvSpPr>
          <p:cNvPr id="7" name="Espace réservé du numéro de diapositive 6"/>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6991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10ED4C77-B6C7-47A1-B841-33BC29AFA6B2}" type="datetime1">
              <a:rPr lang="en-US" smtClean="0"/>
              <a:t>10/9/2023</a:t>
            </a:fld>
            <a:endParaRPr lang="en-US"/>
          </a:p>
        </p:txBody>
      </p:sp>
      <p:sp>
        <p:nvSpPr>
          <p:cNvPr id="6" name="Espace réservé du pied de page 5"/>
          <p:cNvSpPr>
            <a:spLocks noGrp="1"/>
          </p:cNvSpPr>
          <p:nvPr>
            <p:ph type="ftr" sz="quarter" idx="11"/>
          </p:nvPr>
        </p:nvSpPr>
        <p:spPr/>
        <p:txBody>
          <a:bodyPr/>
          <a:lstStyle/>
          <a:p>
            <a:r>
              <a:rPr lang="en-US" smtClean="0"/>
              <a:t>F. Danash - PhD Thesis Defense</a:t>
            </a:r>
            <a:endParaRPr lang="en-US"/>
          </a:p>
        </p:txBody>
      </p:sp>
      <p:sp>
        <p:nvSpPr>
          <p:cNvPr id="7" name="Espace réservé du numéro de diapositive 6"/>
          <p:cNvSpPr>
            <a:spLocks noGrp="1"/>
          </p:cNvSpPr>
          <p:nvPr>
            <p:ph type="sldNum" sz="quarter" idx="12"/>
          </p:nvPr>
        </p:nvSpPr>
        <p:spPr/>
        <p:txBody>
          <a:bodyPr/>
          <a:lstStyle/>
          <a:p>
            <a:fld id="{0165EA62-DA36-4BED-9F50-1F4D2100A48A}" type="slidenum">
              <a:rPr lang="en-US" smtClean="0"/>
              <a:t>‹N°›</a:t>
            </a:fld>
            <a:endParaRPr lang="en-US"/>
          </a:p>
        </p:txBody>
      </p:sp>
    </p:spTree>
    <p:extLst>
      <p:ext uri="{BB962C8B-B14F-4D97-AF65-F5344CB8AC3E}">
        <p14:creationId xmlns:p14="http://schemas.microsoft.com/office/powerpoint/2010/main" val="227100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EE3A38-5040-4D48-8D03-72D8E4335836}" type="datetime1">
              <a:rPr lang="en-US" smtClean="0"/>
              <a:t>10/9/2023</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 Danash - PhD Thesis Defense</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5EA62-DA36-4BED-9F50-1F4D2100A48A}" type="slidenum">
              <a:rPr lang="en-US" smtClean="0"/>
              <a:t>‹N°›</a:t>
            </a:fld>
            <a:endParaRPr lang="en-US"/>
          </a:p>
        </p:txBody>
      </p:sp>
    </p:spTree>
    <p:extLst>
      <p:ext uri="{BB962C8B-B14F-4D97-AF65-F5344CB8AC3E}">
        <p14:creationId xmlns:p14="http://schemas.microsoft.com/office/powerpoint/2010/main" val="377884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idoc-crm.org/node/20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ro.europeana.eu/page/edm-documentatio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charminfo.org/Overview.asp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hyperlink" Target="https://www.springer.com/fr/book/9783030623265"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2020.eswc-conferences.org/"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1.png"/><Relationship Id="rId18"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3.jpeg"/><Relationship Id="rId20"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2.png"/><Relationship Id="rId10" Type="http://schemas.microsoft.com/office/2007/relationships/hdphoto" Target="../media/hdphoto4.wdp"/><Relationship Id="rId19"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5.wdp"/></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41.png"/><Relationship Id="rId7" Type="http://schemas.openxmlformats.org/officeDocument/2006/relationships/diagramData" Target="../diagrams/data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diagramDrawing" Target="../diagrams/drawing3.xml"/><Relationship Id="rId5" Type="http://schemas.microsoft.com/office/2007/relationships/hdphoto" Target="../media/hdphoto2.wdp"/><Relationship Id="rId10" Type="http://schemas.openxmlformats.org/officeDocument/2006/relationships/diagramColors" Target="../diagrams/colors3.xml"/><Relationship Id="rId4" Type="http://schemas.openxmlformats.org/officeDocument/2006/relationships/image" Target="../media/image6.png"/><Relationship Id="rId9"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r2022web.github.io/ER2022/index.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ceur-ws.org/Vol-3211/CR_121.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ceur-ws.org/Vol-3249/paper6-FOUST.pdf"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www.iaoa.org/jowo/2022/index.html" TargetMode="External"/><Relationship Id="rId5" Type="http://schemas.openxmlformats.org/officeDocument/2006/relationships/hyperlink" Target="https://foust.inf.unibz.it/foust6/" TargetMode="External"/><Relationship Id="rId4" Type="http://schemas.openxmlformats.org/officeDocument/2006/relationships/hyperlink" Target="https://github.com/DanashFatima/FORT/tree/main/FORT-CL-ontology"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sigapp.org/sac/sac2023/file2023/TOC.pdf" TargetMode="External"/><Relationship Id="rId5" Type="http://schemas.openxmlformats.org/officeDocument/2006/relationships/hyperlink" Target="https://www.sigapp.org/sac/sac2023/index.html" TargetMode="External"/><Relationship Id="rId4" Type="http://schemas.openxmlformats.org/officeDocument/2006/relationships/hyperlink" Target="https://github.com/DanashFatima/FORT/tree/main/FORT-SROIQ-formalization"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github.com/DanashFatima/FORT/tree/main/FORT-OWL-ontolog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7.png"/><Relationship Id="rId7" Type="http://schemas.openxmlformats.org/officeDocument/2006/relationships/diagramColors" Target="../diagrams/colors7.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56.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8.png"/><Relationship Id="rId7" Type="http://schemas.openxmlformats.org/officeDocument/2006/relationships/diagramLayout" Target="../diagrams/layout8.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50.png"/><Relationship Id="rId10" Type="http://schemas.microsoft.com/office/2007/relationships/diagramDrawing" Target="../diagrams/drawing8.xml"/><Relationship Id="rId4" Type="http://schemas.openxmlformats.org/officeDocument/2006/relationships/image" Target="../media/image49.png"/><Relationship Id="rId9" Type="http://schemas.openxmlformats.org/officeDocument/2006/relationships/diagramColors" Target="../diagrams/colors8.xml"/></Relationships>
</file>

<file path=ppt/slides/_rels/slide57.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50.png"/><Relationship Id="rId7" Type="http://schemas.openxmlformats.org/officeDocument/2006/relationships/diagramLayout" Target="../diagrams/layout9.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Data" Target="../diagrams/data9.xml"/><Relationship Id="rId5" Type="http://schemas.openxmlformats.org/officeDocument/2006/relationships/image" Target="../media/image26.png"/><Relationship Id="rId10" Type="http://schemas.microsoft.com/office/2007/relationships/diagramDrawing" Target="../diagrams/drawing9.xml"/><Relationship Id="rId4" Type="http://schemas.openxmlformats.org/officeDocument/2006/relationships/image" Target="../media/image27.png"/><Relationship Id="rId9" Type="http://schemas.openxmlformats.org/officeDocument/2006/relationships/diagramColors" Target="../diagrams/colors9.xml"/></Relationships>
</file>

<file path=ppt/slides/_rels/slide5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1.png"/><Relationship Id="rId7" Type="http://schemas.openxmlformats.org/officeDocument/2006/relationships/diagramColors" Target="../diagrams/colors10.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59.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2.png"/><Relationship Id="rId7" Type="http://schemas.openxmlformats.org/officeDocument/2006/relationships/diagramColors" Target="../diagrams/colors11.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8" Type="http://schemas.openxmlformats.org/officeDocument/2006/relationships/hyperlink" Target="https://er2022web.github.io/ER2022/index.html" TargetMode="External"/><Relationship Id="rId3" Type="http://schemas.openxmlformats.org/officeDocument/2006/relationships/hyperlink" Target="https://www.sigapp.org/sac/sac2023/index.html" TargetMode="External"/><Relationship Id="rId7" Type="http://schemas.openxmlformats.org/officeDocument/2006/relationships/hyperlink" Target="http://ceur-ws.org/Vol-3249/paper6-FOUST.pdf" TargetMode="External"/><Relationship Id="rId12" Type="http://schemas.openxmlformats.org/officeDocument/2006/relationships/hyperlink" Target="https://doi.org/10.1007/978-3-030-62327-2_12"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iaoa.org/jowo/2022/index.html" TargetMode="External"/><Relationship Id="rId11" Type="http://schemas.openxmlformats.org/officeDocument/2006/relationships/hyperlink" Target="https://2020.eswc-conferences.org/" TargetMode="External"/><Relationship Id="rId5" Type="http://schemas.openxmlformats.org/officeDocument/2006/relationships/hyperlink" Target="https://foust.inf.unibz.it/foust6/" TargetMode="External"/><Relationship Id="rId10" Type="http://schemas.openxmlformats.org/officeDocument/2006/relationships/hyperlink" Target="https://www.springer.com/fr/book/9783030623265" TargetMode="External"/><Relationship Id="rId4" Type="http://schemas.openxmlformats.org/officeDocument/2006/relationships/hyperlink" Target="https://www.sigapp.org/sac/sac2023/file2023/TOC.pdf" TargetMode="External"/><Relationship Id="rId9" Type="http://schemas.openxmlformats.org/officeDocument/2006/relationships/hyperlink" Target="http://ceur-ws.org/Vol-3211/CR_121.pdf"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1.png"/><Relationship Id="rId1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0.png"/><Relationship Id="rId17" Type="http://schemas.openxmlformats.org/officeDocument/2006/relationships/image" Target="../media/image32.jpeg"/><Relationship Id="rId2" Type="http://schemas.openxmlformats.org/officeDocument/2006/relationships/notesSlide" Target="../notesSlides/notesSlide7.xml"/><Relationship Id="rId16" Type="http://schemas.openxmlformats.org/officeDocument/2006/relationships/image" Target="../media/image31.jpeg"/><Relationship Id="rId20"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2.png"/><Relationship Id="rId10" Type="http://schemas.microsoft.com/office/2007/relationships/hdphoto" Target="../media/hdphoto4.wdp"/><Relationship Id="rId19"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pn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openxmlformats.org/officeDocument/2006/relationships/image" Target="../media/image19.png"/><Relationship Id="rId3" Type="http://schemas.openxmlformats.org/officeDocument/2006/relationships/image" Target="../media/image34.jpeg"/><Relationship Id="rId21" Type="http://schemas.openxmlformats.org/officeDocument/2006/relationships/image" Target="../media/image35.jpeg"/><Relationship Id="rId7" Type="http://schemas.microsoft.com/office/2007/relationships/hdphoto" Target="../media/hdphoto2.wdp"/><Relationship Id="rId12" Type="http://schemas.openxmlformats.org/officeDocument/2006/relationships/image" Target="../media/image9.png"/><Relationship Id="rId17" Type="http://schemas.openxmlformats.org/officeDocument/2006/relationships/image" Target="../media/image23.png"/><Relationship Id="rId2" Type="http://schemas.openxmlformats.org/officeDocument/2006/relationships/notesSlide" Target="../notesSlides/notesSlide9.xml"/><Relationship Id="rId16" Type="http://schemas.openxmlformats.org/officeDocument/2006/relationships/image" Target="../media/image21.jpe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5.wdp"/><Relationship Id="rId10" Type="http://schemas.openxmlformats.org/officeDocument/2006/relationships/image" Target="../media/image8.png"/><Relationship Id="rId19" Type="http://schemas.openxmlformats.org/officeDocument/2006/relationships/image" Target="../media/image28.png"/><Relationship Id="rId4" Type="http://schemas.openxmlformats.org/officeDocument/2006/relationships/image" Target="../media/image5.png"/><Relationship Id="rId9" Type="http://schemas.microsoft.com/office/2007/relationships/hdphoto" Target="../media/hdphoto3.wdp"/><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12"/>
          <p:cNvSpPr/>
          <p:nvPr/>
        </p:nvSpPr>
        <p:spPr bwMode="auto">
          <a:xfrm>
            <a:off x="1" y="1"/>
            <a:ext cx="12192000" cy="2645166"/>
          </a:xfrm>
          <a:custGeom>
            <a:avLst/>
            <a:gdLst>
              <a:gd name="connsiteX0" fmla="*/ 0 w 12192000"/>
              <a:gd name="connsiteY0" fmla="*/ 0 h 2900981"/>
              <a:gd name="connsiteX1" fmla="*/ 12192000 w 12192000"/>
              <a:gd name="connsiteY1" fmla="*/ 0 h 2900981"/>
              <a:gd name="connsiteX2" fmla="*/ 12192000 w 12192000"/>
              <a:gd name="connsiteY2" fmla="*/ 1730857 h 2900981"/>
              <a:gd name="connsiteX3" fmla="*/ 12192000 w 12192000"/>
              <a:gd name="connsiteY3" fmla="*/ 1847068 h 2900981"/>
              <a:gd name="connsiteX4" fmla="*/ 12192000 w 12192000"/>
              <a:gd name="connsiteY4" fmla="*/ 2041181 h 2900981"/>
              <a:gd name="connsiteX5" fmla="*/ 12184800 w 12192000"/>
              <a:gd name="connsiteY5" fmla="*/ 2038779 h 2900981"/>
              <a:gd name="connsiteX6" fmla="*/ 9119537 w 12192000"/>
              <a:gd name="connsiteY6" fmla="*/ 1786986 h 2900981"/>
              <a:gd name="connsiteX7" fmla="*/ 6210588 w 12192000"/>
              <a:gd name="connsiteY7" fmla="*/ 2778899 h 2900981"/>
              <a:gd name="connsiteX8" fmla="*/ 6096212 w 12192000"/>
              <a:gd name="connsiteY8" fmla="*/ 2900981 h 2900981"/>
              <a:gd name="connsiteX9" fmla="*/ 5985651 w 12192000"/>
              <a:gd name="connsiteY9" fmla="*/ 2775084 h 2900981"/>
              <a:gd name="connsiteX10" fmla="*/ 3030950 w 12192000"/>
              <a:gd name="connsiteY10" fmla="*/ 1790800 h 2900981"/>
              <a:gd name="connsiteX11" fmla="*/ 15249 w 12192000"/>
              <a:gd name="connsiteY11" fmla="*/ 2038779 h 2900981"/>
              <a:gd name="connsiteX12" fmla="*/ 3544 w 12192000"/>
              <a:gd name="connsiteY12" fmla="*/ 2041707 h 2900981"/>
              <a:gd name="connsiteX13" fmla="*/ 0 w 12192000"/>
              <a:gd name="connsiteY13" fmla="*/ 2041707 h 2900981"/>
              <a:gd name="connsiteX14" fmla="*/ 0 w 12192000"/>
              <a:gd name="connsiteY14" fmla="*/ 1847594 h 2900981"/>
              <a:gd name="connsiteX15" fmla="*/ 0 w 12192000"/>
              <a:gd name="connsiteY15" fmla="*/ 1730662 h 29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900981">
                <a:moveTo>
                  <a:pt x="0" y="0"/>
                </a:moveTo>
                <a:lnTo>
                  <a:pt x="12192000" y="0"/>
                </a:lnTo>
                <a:lnTo>
                  <a:pt x="12192000" y="1730857"/>
                </a:lnTo>
                <a:lnTo>
                  <a:pt x="12192000" y="1847068"/>
                </a:lnTo>
                <a:lnTo>
                  <a:pt x="12192000" y="2041181"/>
                </a:lnTo>
                <a:lnTo>
                  <a:pt x="12184800" y="2038779"/>
                </a:lnTo>
                <a:cubicBezTo>
                  <a:pt x="11700611" y="1943403"/>
                  <a:pt x="10431043" y="1729760"/>
                  <a:pt x="9119537" y="1786986"/>
                </a:cubicBezTo>
                <a:cubicBezTo>
                  <a:pt x="7743220" y="1848027"/>
                  <a:pt x="6763404" y="2179937"/>
                  <a:pt x="6210588" y="2778899"/>
                </a:cubicBezTo>
                <a:cubicBezTo>
                  <a:pt x="6096212" y="2900981"/>
                  <a:pt x="6096212" y="2900981"/>
                  <a:pt x="6096212" y="2900981"/>
                </a:cubicBezTo>
                <a:cubicBezTo>
                  <a:pt x="5985651" y="2775084"/>
                  <a:pt x="5985651" y="2775084"/>
                  <a:pt x="5985651" y="2775084"/>
                </a:cubicBezTo>
                <a:cubicBezTo>
                  <a:pt x="5463335" y="2191381"/>
                  <a:pt x="4441583" y="1848027"/>
                  <a:pt x="3030950" y="1790800"/>
                </a:cubicBezTo>
                <a:cubicBezTo>
                  <a:pt x="1879569" y="1745021"/>
                  <a:pt x="686251" y="1893807"/>
                  <a:pt x="15249" y="2038779"/>
                </a:cubicBezTo>
                <a:lnTo>
                  <a:pt x="3544" y="2041707"/>
                </a:lnTo>
                <a:lnTo>
                  <a:pt x="0" y="2041707"/>
                </a:lnTo>
                <a:lnTo>
                  <a:pt x="0" y="1847594"/>
                </a:lnTo>
                <a:lnTo>
                  <a:pt x="0" y="1730662"/>
                </a:lnTo>
                <a:close/>
              </a:path>
            </a:pathLst>
          </a:custGeom>
          <a:solidFill>
            <a:srgbClr val="002C58"/>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 name="任意多边形 2"/>
          <p:cNvSpPr/>
          <p:nvPr/>
        </p:nvSpPr>
        <p:spPr bwMode="auto">
          <a:xfrm>
            <a:off x="0" y="1589723"/>
            <a:ext cx="12192000" cy="1092624"/>
          </a:xfrm>
          <a:custGeom>
            <a:avLst/>
            <a:gdLst>
              <a:gd name="connsiteX0" fmla="*/ 8614671 w 10939576"/>
              <a:gd name="connsiteY0" fmla="*/ 61 h 1282010"/>
              <a:gd name="connsiteX1" fmla="*/ 10798270 w 10939576"/>
              <a:gd name="connsiteY1" fmla="*/ 205512 h 1282010"/>
              <a:gd name="connsiteX2" fmla="*/ 10939576 w 10939576"/>
              <a:gd name="connsiteY2" fmla="*/ 232087 h 1282010"/>
              <a:gd name="connsiteX3" fmla="*/ 10939576 w 10939576"/>
              <a:gd name="connsiteY3" fmla="*/ 510533 h 1282010"/>
              <a:gd name="connsiteX4" fmla="*/ 10933116 w 10939576"/>
              <a:gd name="connsiteY4" fmla="*/ 508378 h 1282010"/>
              <a:gd name="connsiteX5" fmla="*/ 8182732 w 10939576"/>
              <a:gd name="connsiteY5" fmla="*/ 282450 h 1282010"/>
              <a:gd name="connsiteX6" fmla="*/ 5572605 w 10939576"/>
              <a:gd name="connsiteY6" fmla="*/ 1172469 h 1282010"/>
              <a:gd name="connsiteX7" fmla="*/ 5469978 w 10939576"/>
              <a:gd name="connsiteY7" fmla="*/ 1282010 h 1282010"/>
              <a:gd name="connsiteX8" fmla="*/ 5370774 w 10939576"/>
              <a:gd name="connsiteY8" fmla="*/ 1169046 h 1282010"/>
              <a:gd name="connsiteX9" fmla="*/ 2719595 w 10939576"/>
              <a:gd name="connsiteY9" fmla="*/ 285873 h 1282010"/>
              <a:gd name="connsiteX10" fmla="*/ 13682 w 10939576"/>
              <a:gd name="connsiteY10" fmla="*/ 508378 h 1282010"/>
              <a:gd name="connsiteX11" fmla="*/ 3180 w 10939576"/>
              <a:gd name="connsiteY11" fmla="*/ 511005 h 1282010"/>
              <a:gd name="connsiteX12" fmla="*/ 0 w 10939576"/>
              <a:gd name="connsiteY12" fmla="*/ 511005 h 1282010"/>
              <a:gd name="connsiteX13" fmla="*/ 0 w 10939576"/>
              <a:gd name="connsiteY13" fmla="*/ 231912 h 1282010"/>
              <a:gd name="connsiteX14" fmla="*/ 223512 w 10939576"/>
              <a:gd name="connsiteY14" fmla="*/ 188086 h 1282010"/>
              <a:gd name="connsiteX15" fmla="*/ 2729857 w 10939576"/>
              <a:gd name="connsiteY15" fmla="*/ 12022 h 1282010"/>
              <a:gd name="connsiteX16" fmla="*/ 4327406 w 10939576"/>
              <a:gd name="connsiteY16" fmla="*/ 258488 h 1282010"/>
              <a:gd name="connsiteX17" fmla="*/ 5473399 w 10939576"/>
              <a:gd name="connsiteY17" fmla="*/ 881501 h 1282010"/>
              <a:gd name="connsiteX18" fmla="*/ 8169049 w 10939576"/>
              <a:gd name="connsiteY18" fmla="*/ 8598 h 1282010"/>
              <a:gd name="connsiteX19" fmla="*/ 8614671 w 10939576"/>
              <a:gd name="connsiteY19" fmla="*/ 6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39576" h="1282010">
                <a:moveTo>
                  <a:pt x="8614671" y="61"/>
                </a:moveTo>
                <a:cubicBezTo>
                  <a:pt x="9514989" y="3132"/>
                  <a:pt x="10341113" y="123338"/>
                  <a:pt x="10798270" y="205512"/>
                </a:cubicBezTo>
                <a:lnTo>
                  <a:pt x="10939576" y="232087"/>
                </a:lnTo>
                <a:lnTo>
                  <a:pt x="10939576" y="510533"/>
                </a:lnTo>
                <a:lnTo>
                  <a:pt x="10933116" y="508378"/>
                </a:lnTo>
                <a:cubicBezTo>
                  <a:pt x="10498665" y="422799"/>
                  <a:pt x="9359513" y="231103"/>
                  <a:pt x="8182732" y="282450"/>
                </a:cubicBezTo>
                <a:cubicBezTo>
                  <a:pt x="6947797" y="337221"/>
                  <a:pt x="6068633" y="635035"/>
                  <a:pt x="5572605" y="1172469"/>
                </a:cubicBezTo>
                <a:cubicBezTo>
                  <a:pt x="5469978" y="1282010"/>
                  <a:pt x="5469978" y="1282010"/>
                  <a:pt x="5469978" y="1282010"/>
                </a:cubicBezTo>
                <a:cubicBezTo>
                  <a:pt x="5370774" y="1169046"/>
                  <a:pt x="5370774" y="1169046"/>
                  <a:pt x="5370774" y="1169046"/>
                </a:cubicBezTo>
                <a:cubicBezTo>
                  <a:pt x="4902113" y="645304"/>
                  <a:pt x="3985320" y="337221"/>
                  <a:pt x="2719595" y="285873"/>
                </a:cubicBezTo>
                <a:cubicBezTo>
                  <a:pt x="1686490" y="244796"/>
                  <a:pt x="615756" y="378298"/>
                  <a:pt x="13682" y="508378"/>
                </a:cubicBezTo>
                <a:lnTo>
                  <a:pt x="3180" y="511005"/>
                </a:lnTo>
                <a:lnTo>
                  <a:pt x="0" y="511005"/>
                </a:lnTo>
                <a:lnTo>
                  <a:pt x="0" y="231912"/>
                </a:lnTo>
                <a:lnTo>
                  <a:pt x="223512" y="188086"/>
                </a:lnTo>
                <a:cubicBezTo>
                  <a:pt x="863182" y="73050"/>
                  <a:pt x="1810925" y="-26916"/>
                  <a:pt x="2729857" y="12022"/>
                </a:cubicBezTo>
                <a:cubicBezTo>
                  <a:pt x="3342194" y="39407"/>
                  <a:pt x="3879272" y="121562"/>
                  <a:pt x="4327406" y="258488"/>
                </a:cubicBezTo>
                <a:cubicBezTo>
                  <a:pt x="4809749" y="402261"/>
                  <a:pt x="5192887" y="614496"/>
                  <a:pt x="5473399" y="881501"/>
                </a:cubicBezTo>
                <a:cubicBezTo>
                  <a:pt x="6031002" y="357760"/>
                  <a:pt x="6937534" y="63369"/>
                  <a:pt x="8169049" y="8598"/>
                </a:cubicBezTo>
                <a:cubicBezTo>
                  <a:pt x="8318712" y="2180"/>
                  <a:pt x="8467681" y="-441"/>
                  <a:pt x="8614671" y="61"/>
                </a:cubicBezTo>
                <a:close/>
              </a:path>
            </a:pathLst>
          </a:custGeom>
          <a:solidFill>
            <a:srgbClr val="002C58"/>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 name="任意多边形 11"/>
          <p:cNvSpPr/>
          <p:nvPr/>
        </p:nvSpPr>
        <p:spPr bwMode="auto">
          <a:xfrm>
            <a:off x="-7144" y="1905253"/>
            <a:ext cx="12211050" cy="881501"/>
          </a:xfrm>
          <a:custGeom>
            <a:avLst/>
            <a:gdLst>
              <a:gd name="connsiteX0" fmla="*/ 10940199 w 10940199"/>
              <a:gd name="connsiteY0" fmla="*/ 237955 h 1008164"/>
              <a:gd name="connsiteX1" fmla="*/ 10929936 w 10940199"/>
              <a:gd name="connsiteY1" fmla="*/ 234532 h 1008164"/>
              <a:gd name="connsiteX2" fmla="*/ 8179552 w 10940199"/>
              <a:gd name="connsiteY2" fmla="*/ 8604 h 1008164"/>
              <a:gd name="connsiteX3" fmla="*/ 5569425 w 10940199"/>
              <a:gd name="connsiteY3" fmla="*/ 898623 h 1008164"/>
              <a:gd name="connsiteX4" fmla="*/ 5466798 w 10940199"/>
              <a:gd name="connsiteY4" fmla="*/ 1008164 h 1008164"/>
              <a:gd name="connsiteX5" fmla="*/ 5367593 w 10940199"/>
              <a:gd name="connsiteY5" fmla="*/ 895200 h 1008164"/>
              <a:gd name="connsiteX6" fmla="*/ 2716415 w 10940199"/>
              <a:gd name="connsiteY6" fmla="*/ 12027 h 1008164"/>
              <a:gd name="connsiteX7" fmla="*/ 10502 w 10940199"/>
              <a:gd name="connsiteY7" fmla="*/ 234532 h 1008164"/>
              <a:gd name="connsiteX8" fmla="*/ 0 w 10940199"/>
              <a:gd name="connsiteY8" fmla="*/ 237159 h 1008164"/>
              <a:gd name="connsiteX9" fmla="*/ 0 w 11538852"/>
              <a:gd name="connsiteY9" fmla="*/ 237159 h 1008164"/>
              <a:gd name="connsiteX10" fmla="*/ 0 w 12192000"/>
              <a:gd name="connsiteY10" fmla="*/ 237159 h 1008164"/>
              <a:gd name="connsiteX11" fmla="*/ 0 w 12192000"/>
              <a:gd name="connsiteY11" fmla="*/ 234962 h 1008164"/>
              <a:gd name="connsiteX12" fmla="*/ 0 w 12192000"/>
              <a:gd name="connsiteY12" fmla="*/ 270859 h 1044061"/>
              <a:gd name="connsiteX13" fmla="*/ 0 w 12192000"/>
              <a:gd name="connsiteY13" fmla="*/ 270859 h 1044061"/>
              <a:gd name="connsiteX14" fmla="*/ 0 w 12192000"/>
              <a:gd name="connsiteY14" fmla="*/ 508747 h 1281949"/>
              <a:gd name="connsiteX15" fmla="*/ 0 w 12192000"/>
              <a:gd name="connsiteY15" fmla="*/ 508808 h 1282010"/>
              <a:gd name="connsiteX16" fmla="*/ 0 w 12192000"/>
              <a:gd name="connsiteY16" fmla="*/ 237949 h 1282010"/>
              <a:gd name="connsiteX17" fmla="*/ 619179 w 12192000"/>
              <a:gd name="connsiteY17" fmla="*/ 237949 h 1282010"/>
              <a:gd name="connsiteX18" fmla="*/ 3379825 w 12192000"/>
              <a:gd name="connsiteY18" fmla="*/ 36413 h 1306401"/>
              <a:gd name="connsiteX19" fmla="*/ 6214807 w 12192000"/>
              <a:gd name="connsiteY19" fmla="*/ 997332 h 1306401"/>
              <a:gd name="connsiteX20" fmla="*/ 6214807 w 12192000"/>
              <a:gd name="connsiteY20" fmla="*/ 972941 h 1282010"/>
              <a:gd name="connsiteX21" fmla="*/ 6214807 w 12192000"/>
              <a:gd name="connsiteY21" fmla="*/ 97294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0199" h="1008163">
                <a:moveTo>
                  <a:pt x="10940199" y="237955"/>
                </a:moveTo>
                <a:lnTo>
                  <a:pt x="10929936" y="234532"/>
                </a:lnTo>
                <a:cubicBezTo>
                  <a:pt x="10495485" y="148953"/>
                  <a:pt x="9356333" y="-42743"/>
                  <a:pt x="8179552" y="8604"/>
                </a:cubicBezTo>
                <a:cubicBezTo>
                  <a:pt x="6944617" y="63375"/>
                  <a:pt x="6065452" y="361189"/>
                  <a:pt x="5569425" y="898623"/>
                </a:cubicBezTo>
                <a:lnTo>
                  <a:pt x="5466798" y="1008164"/>
                </a:lnTo>
                <a:lnTo>
                  <a:pt x="5367593" y="895200"/>
                </a:lnTo>
                <a:cubicBezTo>
                  <a:pt x="4898933" y="371458"/>
                  <a:pt x="3982140" y="63375"/>
                  <a:pt x="2716415" y="12027"/>
                </a:cubicBezTo>
                <a:cubicBezTo>
                  <a:pt x="1683310" y="-29050"/>
                  <a:pt x="612576" y="104452"/>
                  <a:pt x="10502" y="234532"/>
                </a:cubicBezTo>
                <a:lnTo>
                  <a:pt x="0" y="237159"/>
                </a:lnTo>
              </a:path>
            </a:pathLst>
          </a:custGeom>
          <a:noFill/>
          <a:ln w="19050">
            <a:solidFill>
              <a:srgbClr val="003366"/>
            </a:solidFill>
          </a:ln>
        </p:spPr>
        <p:txBody>
          <a:bodyPr vert="horz" wrap="square" lIns="91440" tIns="45720" rIns="91440" bIns="45720" numCol="1" anchor="t" anchorCtr="0" compatLnSpc="1">
            <a:prstTxWarp prst="textNoShape">
              <a:avLst/>
            </a:prstTxWarp>
            <a:noAutofit/>
          </a:bodyPr>
          <a:lstStyle/>
          <a:p>
            <a:endParaRPr lang="zh-CN" altLang="en-US"/>
          </a:p>
        </p:txBody>
      </p:sp>
      <p:sp>
        <p:nvSpPr>
          <p:cNvPr id="9" name="矩形 4"/>
          <p:cNvSpPr/>
          <p:nvPr/>
        </p:nvSpPr>
        <p:spPr>
          <a:xfrm>
            <a:off x="85270" y="124969"/>
            <a:ext cx="12065000" cy="1720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r>
              <a:rPr lang="en-US" sz="3000" b="1" dirty="0">
                <a:solidFill>
                  <a:srgbClr val="E66914"/>
                </a:solidFill>
                <a:latin typeface="Source Han Sans SC"/>
                <a:ea typeface="Tahoma" panose="020B0604030504040204" pitchFamily="34" charset="0"/>
                <a:cs typeface="Times New Roman" panose="02020603050405020304" pitchFamily="18" charset="0"/>
              </a:rPr>
              <a:t>FORT</a:t>
            </a:r>
            <a:r>
              <a:rPr lang="en-US" sz="3000" dirty="0">
                <a:solidFill>
                  <a:schemeClr val="bg1"/>
                </a:solidFill>
                <a:latin typeface="Source Han Sans SC"/>
                <a:ea typeface="Tahoma" panose="020B0604030504040204" pitchFamily="34" charset="0"/>
                <a:cs typeface="Times New Roman" panose="02020603050405020304" pitchFamily="18" charset="0"/>
              </a:rPr>
              <a:t>: a modular </a:t>
            </a:r>
            <a:r>
              <a:rPr lang="en-US" sz="3000" b="1" dirty="0">
                <a:solidFill>
                  <a:srgbClr val="E66914"/>
                </a:solidFill>
                <a:latin typeface="Source Han Sans SC"/>
                <a:ea typeface="Tahoma" panose="020B0604030504040204" pitchFamily="34" charset="0"/>
                <a:cs typeface="Times New Roman" panose="02020603050405020304" pitchFamily="18" charset="0"/>
              </a:rPr>
              <a:t>F</a:t>
            </a:r>
            <a:r>
              <a:rPr lang="en-US" sz="3000" dirty="0">
                <a:solidFill>
                  <a:schemeClr val="bg1"/>
                </a:solidFill>
                <a:latin typeface="Source Han Sans SC"/>
                <a:ea typeface="Tahoma" panose="020B0604030504040204" pitchFamily="34" charset="0"/>
                <a:cs typeface="Times New Roman" panose="02020603050405020304" pitchFamily="18" charset="0"/>
              </a:rPr>
              <a:t>oundational </a:t>
            </a:r>
            <a:r>
              <a:rPr lang="en-US" sz="3000" b="1" dirty="0">
                <a:solidFill>
                  <a:srgbClr val="E66914"/>
                </a:solidFill>
                <a:latin typeface="Source Han Sans SC"/>
                <a:ea typeface="Tahoma" panose="020B0604030504040204" pitchFamily="34" charset="0"/>
                <a:cs typeface="Times New Roman" panose="02020603050405020304" pitchFamily="18" charset="0"/>
              </a:rPr>
              <a:t>O</a:t>
            </a:r>
            <a:r>
              <a:rPr lang="en-US" sz="3000" dirty="0">
                <a:solidFill>
                  <a:schemeClr val="bg1"/>
                </a:solidFill>
                <a:latin typeface="Source Han Sans SC"/>
                <a:ea typeface="Tahoma" panose="020B0604030504040204" pitchFamily="34" charset="0"/>
                <a:cs typeface="Times New Roman" panose="02020603050405020304" pitchFamily="18" charset="0"/>
              </a:rPr>
              <a:t>ntological </a:t>
            </a:r>
            <a:r>
              <a:rPr lang="en-US" sz="3000" b="1" dirty="0">
                <a:solidFill>
                  <a:srgbClr val="E66914"/>
                </a:solidFill>
                <a:latin typeface="Source Han Sans SC"/>
                <a:ea typeface="Tahoma" panose="020B0604030504040204" pitchFamily="34" charset="0"/>
                <a:cs typeface="Times New Roman" panose="02020603050405020304" pitchFamily="18" charset="0"/>
              </a:rPr>
              <a:t>R</a:t>
            </a:r>
            <a:r>
              <a:rPr lang="en-US" sz="3000" dirty="0">
                <a:solidFill>
                  <a:schemeClr val="bg1"/>
                </a:solidFill>
                <a:latin typeface="Source Han Sans SC"/>
                <a:ea typeface="Tahoma" panose="020B0604030504040204" pitchFamily="34" charset="0"/>
                <a:cs typeface="Times New Roman" panose="02020603050405020304" pitchFamily="18" charset="0"/>
              </a:rPr>
              <a:t>elations </a:t>
            </a:r>
            <a:r>
              <a:rPr lang="en-US" sz="3000" b="1" dirty="0">
                <a:solidFill>
                  <a:srgbClr val="E66914"/>
                </a:solidFill>
                <a:latin typeface="Source Han Sans SC"/>
                <a:ea typeface="Tahoma" panose="020B0604030504040204" pitchFamily="34" charset="0"/>
                <a:cs typeface="Times New Roman" panose="02020603050405020304" pitchFamily="18" charset="0"/>
              </a:rPr>
              <a:t>T</a:t>
            </a:r>
            <a:r>
              <a:rPr lang="en-US" sz="3000" dirty="0">
                <a:solidFill>
                  <a:schemeClr val="bg1"/>
                </a:solidFill>
                <a:latin typeface="Source Han Sans SC"/>
                <a:ea typeface="Tahoma" panose="020B0604030504040204" pitchFamily="34" charset="0"/>
                <a:cs typeface="Times New Roman" panose="02020603050405020304" pitchFamily="18" charset="0"/>
              </a:rPr>
              <a:t>heory </a:t>
            </a:r>
            <a:br>
              <a:rPr lang="en-US" sz="3000" dirty="0">
                <a:solidFill>
                  <a:schemeClr val="bg1"/>
                </a:solidFill>
                <a:latin typeface="Source Han Sans SC"/>
                <a:ea typeface="Tahoma" panose="020B0604030504040204" pitchFamily="34" charset="0"/>
                <a:cs typeface="Times New Roman" panose="02020603050405020304" pitchFamily="18" charset="0"/>
              </a:rPr>
            </a:br>
            <a:r>
              <a:rPr lang="en-US" sz="3000" dirty="0">
                <a:solidFill>
                  <a:schemeClr val="bg1"/>
                </a:solidFill>
                <a:latin typeface="Source Han Sans SC"/>
                <a:ea typeface="Tahoma" panose="020B0604030504040204" pitchFamily="34" charset="0"/>
                <a:cs typeface="Times New Roman" panose="02020603050405020304" pitchFamily="18" charset="0"/>
              </a:rPr>
              <a:t>for representing and reasoning over the composition of tangible entities </a:t>
            </a:r>
            <a:r>
              <a:rPr lang="en-US" sz="2800" dirty="0">
                <a:solidFill>
                  <a:schemeClr val="bg1"/>
                </a:solidFill>
                <a:latin typeface="Source Han Sans SC"/>
                <a:ea typeface="Tahoma" panose="020B0604030504040204" pitchFamily="34" charset="0"/>
                <a:cs typeface="Times New Roman" panose="02020603050405020304" pitchFamily="18" charset="0"/>
              </a:rPr>
              <a:t>– </a:t>
            </a:r>
            <a:r>
              <a:rPr lang="en-US" sz="2800" dirty="0" smtClean="0">
                <a:solidFill>
                  <a:schemeClr val="bg1"/>
                </a:solidFill>
                <a:latin typeface="Source Han Sans SC"/>
                <a:ea typeface="Tahoma" panose="020B0604030504040204" pitchFamily="34" charset="0"/>
                <a:cs typeface="Times New Roman" panose="02020603050405020304" pitchFamily="18" charset="0"/>
              </a:rPr>
              <a:t>Observations </a:t>
            </a:r>
            <a:r>
              <a:rPr lang="en-US" sz="2800" dirty="0">
                <a:solidFill>
                  <a:schemeClr val="bg1"/>
                </a:solidFill>
                <a:latin typeface="Source Han Sans SC"/>
                <a:ea typeface="Tahoma" panose="020B0604030504040204" pitchFamily="34" charset="0"/>
                <a:cs typeface="Times New Roman" panose="02020603050405020304" pitchFamily="18" charset="0"/>
              </a:rPr>
              <a:t>from cultural heritage</a:t>
            </a:r>
            <a:endParaRPr lang="en-US" sz="3000" dirty="0">
              <a:solidFill>
                <a:schemeClr val="bg1"/>
              </a:solidFill>
              <a:latin typeface="Source Han Sans SC"/>
              <a:ea typeface="Tahoma" panose="020B0604030504040204" pitchFamily="34" charset="0"/>
              <a:cs typeface="Times New Roman" panose="02020603050405020304" pitchFamily="18" charset="0"/>
            </a:endParaRPr>
          </a:p>
        </p:txBody>
      </p:sp>
      <p:sp>
        <p:nvSpPr>
          <p:cNvPr id="10" name="Sous-titre 2"/>
          <p:cNvSpPr txBox="1">
            <a:spLocks/>
          </p:cNvSpPr>
          <p:nvPr/>
        </p:nvSpPr>
        <p:spPr>
          <a:xfrm>
            <a:off x="355598" y="2771068"/>
            <a:ext cx="11524343" cy="950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smtClean="0">
                <a:solidFill>
                  <a:srgbClr val="E66914"/>
                </a:solidFill>
                <a:latin typeface="Source Han Sans SC"/>
                <a:ea typeface="Tahoma" panose="020B0604030504040204" pitchFamily="34" charset="0"/>
                <a:cs typeface="Times New Roman" panose="02020603050405020304" pitchFamily="18" charset="0"/>
              </a:rPr>
              <a:t>Fatima DANASH</a:t>
            </a:r>
          </a:p>
          <a:p>
            <a:pPr marL="0" indent="0" algn="ctr">
              <a:buNone/>
            </a:pPr>
            <a:r>
              <a:rPr lang="fr-FR" sz="1800" dirty="0" smtClean="0">
                <a:latin typeface="Source Han Sans SC"/>
                <a:ea typeface="Tahoma" panose="020B0604030504040204" pitchFamily="34" charset="0"/>
                <a:cs typeface="Times New Roman" panose="02020603050405020304" pitchFamily="18" charset="0"/>
              </a:rPr>
              <a:t>Université Grenoble Alpes – LIG/Steamer</a:t>
            </a:r>
          </a:p>
        </p:txBody>
      </p:sp>
      <p:sp>
        <p:nvSpPr>
          <p:cNvPr id="11" name="Rectangle 10"/>
          <p:cNvSpPr/>
          <p:nvPr/>
        </p:nvSpPr>
        <p:spPr>
          <a:xfrm>
            <a:off x="1425677" y="3898410"/>
            <a:ext cx="9340645" cy="2062103"/>
          </a:xfrm>
          <a:prstGeom prst="rect">
            <a:avLst/>
          </a:prstGeom>
        </p:spPr>
        <p:txBody>
          <a:bodyPr wrap="square">
            <a:spAutoFit/>
          </a:bodyPr>
          <a:lstStyle/>
          <a:p>
            <a:pPr algn="ctr"/>
            <a:r>
              <a:rPr lang="en-US" b="1" dirty="0">
                <a:latin typeface="Source Han Sans SC"/>
                <a:ea typeface="Tahoma" panose="020B0604030504040204" pitchFamily="34" charset="0"/>
                <a:cs typeface="Times New Roman" panose="02020603050405020304" pitchFamily="18" charset="0"/>
              </a:rPr>
              <a:t>Doctoral Thesis defended </a:t>
            </a:r>
            <a:r>
              <a:rPr lang="en-US" b="1" dirty="0" smtClean="0">
                <a:latin typeface="Source Han Sans SC"/>
                <a:ea typeface="Tahoma" panose="020B0604030504040204" pitchFamily="34" charset="0"/>
                <a:cs typeface="Times New Roman" panose="02020603050405020304" pitchFamily="18" charset="0"/>
              </a:rPr>
              <a:t>on </a:t>
            </a:r>
            <a:r>
              <a:rPr lang="en-US" b="1" dirty="0" smtClean="0">
                <a:latin typeface="Source Han Sans SC"/>
                <a:cs typeface="Times New Roman" panose="02020603050405020304" pitchFamily="18" charset="0"/>
              </a:rPr>
              <a:t>September 28</a:t>
            </a:r>
            <a:r>
              <a:rPr lang="en-US" b="1" baseline="30000" dirty="0" smtClean="0">
                <a:latin typeface="Source Han Sans SC"/>
                <a:cs typeface="Times New Roman" panose="02020603050405020304" pitchFamily="18" charset="0"/>
              </a:rPr>
              <a:t>th</a:t>
            </a:r>
            <a:r>
              <a:rPr lang="en-US" b="1" dirty="0" smtClean="0">
                <a:latin typeface="Source Han Sans SC"/>
                <a:cs typeface="Times New Roman" panose="02020603050405020304" pitchFamily="18" charset="0"/>
              </a:rPr>
              <a:t>, </a:t>
            </a:r>
            <a:r>
              <a:rPr lang="en-US" b="1" dirty="0">
                <a:latin typeface="Source Han Sans SC"/>
                <a:cs typeface="Times New Roman" panose="02020603050405020304" pitchFamily="18" charset="0"/>
              </a:rPr>
              <a:t>2023 </a:t>
            </a:r>
            <a:r>
              <a:rPr lang="en-US" b="1" dirty="0">
                <a:latin typeface="Source Han Sans SC"/>
                <a:ea typeface="Tahoma" panose="020B0604030504040204" pitchFamily="34" charset="0"/>
                <a:cs typeface="Times New Roman" panose="02020603050405020304" pitchFamily="18" charset="0"/>
              </a:rPr>
              <a:t>in front of the jury members</a:t>
            </a:r>
            <a:r>
              <a:rPr lang="en-US" b="1" dirty="0" smtClean="0">
                <a:latin typeface="Source Han Sans SC"/>
                <a:ea typeface="Tahoma" panose="020B0604030504040204" pitchFamily="34" charset="0"/>
                <a:cs typeface="Times New Roman" panose="02020603050405020304" pitchFamily="18" charset="0"/>
              </a:rPr>
              <a:t>:</a:t>
            </a:r>
          </a:p>
          <a:p>
            <a:endParaRPr lang="en-US" sz="1400" dirty="0">
              <a:latin typeface="Source Han Sans SC"/>
              <a:ea typeface="Tahoma" panose="020B0604030504040204" pitchFamily="34" charset="0"/>
              <a:cs typeface="Times New Roman" panose="02020603050405020304" pitchFamily="18" charset="0"/>
            </a:endParaRPr>
          </a:p>
          <a:p>
            <a:r>
              <a:rPr lang="en-US" sz="1200" dirty="0" smtClean="0">
                <a:latin typeface="Source Han Sans SC"/>
                <a:ea typeface="Tahoma" panose="020B0604030504040204" pitchFamily="34" charset="0"/>
                <a:cs typeface="Times New Roman" panose="02020603050405020304" pitchFamily="18" charset="0"/>
              </a:rPr>
              <a:t>Reviewers</a:t>
            </a:r>
            <a:r>
              <a:rPr lang="fr-FR" sz="1200" dirty="0" smtClean="0">
                <a:latin typeface="Source Han Sans SC"/>
                <a:ea typeface="Tahoma" panose="020B0604030504040204" pitchFamily="34" charset="0"/>
                <a:cs typeface="Times New Roman" panose="02020603050405020304" pitchFamily="18" charset="0"/>
              </a:rPr>
              <a:t>:		Mme </a:t>
            </a:r>
            <a:r>
              <a:rPr lang="fr-FR" sz="1200" dirty="0">
                <a:latin typeface="Source Han Sans SC"/>
                <a:ea typeface="Tahoma" panose="020B0604030504040204" pitchFamily="34" charset="0"/>
                <a:cs typeface="Times New Roman" panose="02020603050405020304" pitchFamily="18" charset="0"/>
              </a:rPr>
              <a:t>Nathalie AUSSENAC-GILLES, </a:t>
            </a:r>
            <a:r>
              <a:rPr lang="fr-FR" sz="1200" dirty="0" smtClean="0">
                <a:latin typeface="Source Han Sans SC"/>
                <a:ea typeface="Tahoma" panose="020B0604030504040204" pitchFamily="34" charset="0"/>
                <a:cs typeface="Times New Roman" panose="02020603050405020304" pitchFamily="18" charset="0"/>
              </a:rPr>
              <a:t>Directrice de Recherche CNRS, Université de Toulouse, IRIT</a:t>
            </a:r>
          </a:p>
          <a:p>
            <a:r>
              <a:rPr lang="fr-FR" sz="1200" dirty="0" smtClean="0">
                <a:latin typeface="Source Han Sans SC"/>
                <a:ea typeface="Tahoma" panose="020B0604030504040204" pitchFamily="34" charset="0"/>
                <a:cs typeface="Times New Roman" panose="02020603050405020304" pitchFamily="18" charset="0"/>
              </a:rPr>
              <a:t>		M. Cesar GONZALEZ-PEREZ, Chercheur, Spanish National Research Council (CSIC), INCIPIT</a:t>
            </a:r>
          </a:p>
          <a:p>
            <a:r>
              <a:rPr lang="en-US" sz="1200" dirty="0" smtClean="0">
                <a:latin typeface="Source Han Sans SC"/>
                <a:ea typeface="Tahoma" panose="020B0604030504040204" pitchFamily="34" charset="0"/>
                <a:cs typeface="Times New Roman" panose="02020603050405020304" pitchFamily="18" charset="0"/>
              </a:rPr>
              <a:t>Examiners</a:t>
            </a:r>
            <a:r>
              <a:rPr lang="fr-FR" sz="1200" dirty="0" smtClean="0">
                <a:latin typeface="Source Han Sans SC"/>
                <a:ea typeface="Tahoma" panose="020B0604030504040204" pitchFamily="34" charset="0"/>
                <a:cs typeface="Times New Roman" panose="02020603050405020304" pitchFamily="18" charset="0"/>
              </a:rPr>
              <a:t>:		M. Jérôme EUZENAT, Directeur de Recherche INRIA, Université Grenoble Alpes</a:t>
            </a:r>
          </a:p>
          <a:p>
            <a:r>
              <a:rPr lang="en-US" sz="1200" dirty="0" smtClean="0">
                <a:latin typeface="Source Han Sans SC"/>
                <a:ea typeface="Tahoma" panose="020B0604030504040204" pitchFamily="34" charset="0"/>
                <a:cs typeface="Times New Roman" panose="02020603050405020304" pitchFamily="18" charset="0"/>
              </a:rPr>
              <a:t>	</a:t>
            </a:r>
            <a:r>
              <a:rPr lang="fr-FR" sz="1200" dirty="0" smtClean="0">
                <a:latin typeface="Source Han Sans SC"/>
                <a:ea typeface="Tahoma" panose="020B0604030504040204" pitchFamily="34" charset="0"/>
                <a:cs typeface="Times New Roman" panose="02020603050405020304" pitchFamily="18" charset="0"/>
              </a:rPr>
              <a:t>	M. Emilio SANFILIPPO, Chercheur CNR, Italian National Research Council (ISTC), LAO</a:t>
            </a:r>
          </a:p>
          <a:p>
            <a:r>
              <a:rPr lang="fr-FR" sz="1200" dirty="0" smtClean="0">
                <a:latin typeface="Source Han Sans SC"/>
                <a:ea typeface="Tahoma" panose="020B0604030504040204" pitchFamily="34" charset="0"/>
                <a:cs typeface="Times New Roman" panose="02020603050405020304" pitchFamily="18" charset="0"/>
              </a:rPr>
              <a:t>		Mme Béatrice MARKHOFF, Maîtresse de Conférences HDR, Université de Tours, </a:t>
            </a:r>
            <a:r>
              <a:rPr lang="fr-FR" sz="1200" dirty="0">
                <a:latin typeface="Source Han Sans SC"/>
                <a:ea typeface="Tahoma" panose="020B0604030504040204" pitchFamily="34" charset="0"/>
                <a:cs typeface="Times New Roman" panose="02020603050405020304" pitchFamily="18" charset="0"/>
              </a:rPr>
              <a:t>UMR 7324 CITERES</a:t>
            </a:r>
            <a:endParaRPr lang="fr-FR" sz="1200" dirty="0" smtClean="0">
              <a:latin typeface="Source Han Sans SC"/>
              <a:ea typeface="Tahoma" panose="020B0604030504040204" pitchFamily="34" charset="0"/>
              <a:cs typeface="Times New Roman" panose="02020603050405020304" pitchFamily="18" charset="0"/>
            </a:endParaRPr>
          </a:p>
          <a:p>
            <a:r>
              <a:rPr lang="fr-FR" sz="1200" dirty="0" smtClean="0">
                <a:latin typeface="Source Han Sans SC"/>
                <a:ea typeface="Tahoma" panose="020B0604030504040204" pitchFamily="34" charset="0"/>
                <a:cs typeface="Times New Roman" panose="02020603050405020304" pitchFamily="18" charset="0"/>
              </a:rPr>
              <a:t>		Mme </a:t>
            </a:r>
            <a:r>
              <a:rPr lang="fr-FR" sz="1200" dirty="0">
                <a:latin typeface="Source Han Sans SC"/>
                <a:ea typeface="Tahoma" panose="020B0604030504040204" pitchFamily="34" charset="0"/>
                <a:cs typeface="Times New Roman" panose="02020603050405020304" pitchFamily="18" charset="0"/>
              </a:rPr>
              <a:t>Laurence CIAVALDINI-RIVIERE, </a:t>
            </a:r>
            <a:r>
              <a:rPr lang="fr-FR" sz="1200" dirty="0" smtClean="0">
                <a:latin typeface="Source Han Sans SC"/>
                <a:ea typeface="Tahoma" panose="020B0604030504040204" pitchFamily="34" charset="0"/>
                <a:cs typeface="Times New Roman" panose="02020603050405020304" pitchFamily="18" charset="0"/>
              </a:rPr>
              <a:t>Professeure des Universités, Université Grenoble Alpes, LUCHIE</a:t>
            </a:r>
          </a:p>
          <a:p>
            <a:r>
              <a:rPr lang="en-US" sz="1200" dirty="0" smtClean="0">
                <a:latin typeface="Source Han Sans SC"/>
                <a:ea typeface="Tahoma" panose="020B0604030504040204" pitchFamily="34" charset="0"/>
                <a:cs typeface="Times New Roman" panose="02020603050405020304" pitchFamily="18" charset="0"/>
              </a:rPr>
              <a:t>Supervisors</a:t>
            </a:r>
            <a:r>
              <a:rPr lang="fr-FR" sz="1200" dirty="0" smtClean="0">
                <a:latin typeface="Source Han Sans SC"/>
                <a:ea typeface="Tahoma" panose="020B0604030504040204" pitchFamily="34" charset="0"/>
                <a:cs typeface="Times New Roman" panose="02020603050405020304" pitchFamily="18" charset="0"/>
              </a:rPr>
              <a:t>:		</a:t>
            </a:r>
            <a:r>
              <a:rPr lang="fr-FR" sz="1200" b="1" dirty="0" smtClean="0">
                <a:latin typeface="Source Han Sans SC"/>
                <a:ea typeface="Tahoma" panose="020B0604030504040204" pitchFamily="34" charset="0"/>
                <a:cs typeface="Times New Roman" panose="02020603050405020304" pitchFamily="18" charset="0"/>
              </a:rPr>
              <a:t>Mme Danielle ZIEBELIN</a:t>
            </a:r>
            <a:r>
              <a:rPr lang="fr-FR" sz="1200" dirty="0" smtClean="0">
                <a:latin typeface="Source Han Sans SC"/>
                <a:ea typeface="Tahoma" panose="020B0604030504040204" pitchFamily="34" charset="0"/>
                <a:cs typeface="Times New Roman" panose="02020603050405020304" pitchFamily="18" charset="0"/>
              </a:rPr>
              <a:t>, Professeure des Universités, Université Grenoble Alpes</a:t>
            </a:r>
          </a:p>
          <a:p>
            <a:r>
              <a:rPr lang="fr-FR" sz="1200" dirty="0" smtClean="0">
                <a:latin typeface="Source Han Sans SC"/>
                <a:ea typeface="Tahoma" panose="020B0604030504040204" pitchFamily="34" charset="0"/>
                <a:cs typeface="Times New Roman" panose="02020603050405020304" pitchFamily="18" charset="0"/>
              </a:rPr>
              <a:t>		</a:t>
            </a:r>
            <a:r>
              <a:rPr lang="fr-FR" sz="1200" b="1" dirty="0" smtClean="0">
                <a:latin typeface="Source Han Sans SC"/>
                <a:ea typeface="Tahoma" panose="020B0604030504040204" pitchFamily="34" charset="0"/>
                <a:cs typeface="Times New Roman" panose="02020603050405020304" pitchFamily="18" charset="0"/>
              </a:rPr>
              <a:t>Mme Emilie CHALMIN</a:t>
            </a:r>
            <a:r>
              <a:rPr lang="fr-FR" sz="1200" dirty="0" smtClean="0">
                <a:latin typeface="Source Han Sans SC"/>
                <a:ea typeface="Tahoma" panose="020B0604030504040204" pitchFamily="34" charset="0"/>
                <a:cs typeface="Times New Roman" panose="02020603050405020304" pitchFamily="18" charset="0"/>
              </a:rPr>
              <a:t>, Maîtresse de Conférences, Université Savoie Mont Blanc, Edytem</a:t>
            </a:r>
            <a:endParaRPr lang="fr-FR" sz="1200" dirty="0">
              <a:latin typeface="Source Han Sans SC"/>
              <a:ea typeface="Tahoma" panose="020B0604030504040204" pitchFamily="34" charset="0"/>
              <a:cs typeface="Times New Roman" panose="02020603050405020304" pitchFamily="18" charset="0"/>
            </a:endParaRPr>
          </a:p>
        </p:txBody>
      </p:sp>
      <p:pic>
        <p:nvPicPr>
          <p:cNvPr id="12" name="Image 11"/>
          <p:cNvPicPr>
            <a:picLocks noChangeAspect="1"/>
          </p:cNvPicPr>
          <p:nvPr/>
        </p:nvPicPr>
        <p:blipFill>
          <a:blip r:embed="rId3"/>
          <a:stretch>
            <a:fillRect/>
          </a:stretch>
        </p:blipFill>
        <p:spPr>
          <a:xfrm>
            <a:off x="6281408" y="6215876"/>
            <a:ext cx="1951678" cy="413557"/>
          </a:xfrm>
          <a:prstGeom prst="rect">
            <a:avLst/>
          </a:prstGeom>
        </p:spPr>
      </p:pic>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1267" y="6162531"/>
            <a:ext cx="868937" cy="532948"/>
          </a:xfrm>
          <a:prstGeom prst="rect">
            <a:avLst/>
          </a:prstGeom>
        </p:spPr>
      </p:pic>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8088" y="6150578"/>
            <a:ext cx="787400" cy="538551"/>
          </a:xfrm>
          <a:prstGeom prst="rect">
            <a:avLst/>
          </a:prstGeom>
        </p:spPr>
      </p:pic>
      <p:pic>
        <p:nvPicPr>
          <p:cNvPr id="15" name="Image 14"/>
          <p:cNvPicPr>
            <a:picLocks noChangeAspect="1"/>
          </p:cNvPicPr>
          <p:nvPr/>
        </p:nvPicPr>
        <p:blipFill rotWithShape="1">
          <a:blip r:embed="rId6">
            <a:extLst>
              <a:ext uri="{28A0092B-C50C-407E-A947-70E740481C1C}">
                <a14:useLocalDpi xmlns:a14="http://schemas.microsoft.com/office/drawing/2010/main" val="0"/>
              </a:ext>
            </a:extLst>
          </a:blip>
          <a:srcRect l="3986" r="3403"/>
          <a:stretch/>
        </p:blipFill>
        <p:spPr>
          <a:xfrm>
            <a:off x="4035206" y="6123435"/>
            <a:ext cx="1981200" cy="592835"/>
          </a:xfrm>
          <a:prstGeom prst="rect">
            <a:avLst/>
          </a:prstGeom>
        </p:spPr>
      </p:pic>
    </p:spTree>
    <p:extLst>
      <p:ext uri="{BB962C8B-B14F-4D97-AF65-F5344CB8AC3E}">
        <p14:creationId xmlns:p14="http://schemas.microsoft.com/office/powerpoint/2010/main" val="329093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10</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Introduction</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2" y="198322"/>
            <a:ext cx="1274797"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Problematic</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91" name="Titre 1"/>
          <p:cNvSpPr txBox="1">
            <a:spLocks/>
          </p:cNvSpPr>
          <p:nvPr/>
        </p:nvSpPr>
        <p:spPr>
          <a:xfrm>
            <a:off x="3451468"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6"/>
            </a:pPr>
            <a:r>
              <a:rPr lang="en-US" sz="2200" b="1" dirty="0" smtClean="0">
                <a:solidFill>
                  <a:srgbClr val="002C58"/>
                </a:solidFill>
                <a:latin typeface="Source Han Sans SC"/>
                <a:cs typeface="Times New Roman" panose="02020603050405020304" pitchFamily="18" charset="0"/>
              </a:rPr>
              <a:t>Research Proposal:</a:t>
            </a:r>
            <a:endParaRPr lang="en-US" sz="2200" b="1" dirty="0">
              <a:solidFill>
                <a:srgbClr val="002C58"/>
              </a:solidFill>
              <a:latin typeface="Source Han Sans SC"/>
            </a:endParaRPr>
          </a:p>
        </p:txBody>
      </p: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Source Han Sans SC"/>
                <a:cs typeface="Times New Roman" panose="02020603050405020304" pitchFamily="18" charset="0"/>
              </a:rPr>
              <a:t>1</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12" name="Espace réservé du contenu 9"/>
          <p:cNvSpPr>
            <a:spLocks noGrp="1"/>
          </p:cNvSpPr>
          <p:nvPr>
            <p:ph idx="1"/>
          </p:nvPr>
        </p:nvSpPr>
        <p:spPr>
          <a:xfrm>
            <a:off x="1326828" y="5654527"/>
            <a:ext cx="9747256" cy="492619"/>
          </a:xfrm>
        </p:spPr>
        <p:txBody>
          <a:bodyPr>
            <a:normAutofit/>
          </a:bodyPr>
          <a:lstStyle/>
          <a:p>
            <a:pPr marL="0" indent="0">
              <a:buNone/>
            </a:pPr>
            <a:r>
              <a:rPr lang="en-US" sz="1800" dirty="0" smtClean="0">
                <a:latin typeface="Source Han Sans SC"/>
                <a:cs typeface="Times New Roman" panose="02020603050405020304" pitchFamily="18" charset="0"/>
              </a:rPr>
              <a:t>Literature review on </a:t>
            </a:r>
            <a:r>
              <a:rPr lang="en-US" sz="1800" b="1" dirty="0" smtClean="0">
                <a:latin typeface="Source Han Sans SC"/>
                <a:cs typeface="Times New Roman" panose="02020603050405020304" pitchFamily="18" charset="0"/>
              </a:rPr>
              <a:t>ontologies in the CH field </a:t>
            </a:r>
            <a:r>
              <a:rPr lang="en-US" sz="1800" dirty="0" smtClean="0">
                <a:latin typeface="Source Han Sans SC"/>
                <a:cs typeface="Times New Roman" panose="02020603050405020304" pitchFamily="18" charset="0"/>
              </a:rPr>
              <a:t>that can respond to this </a:t>
            </a:r>
            <a:r>
              <a:rPr lang="en-US" sz="1800" b="1" dirty="0" smtClean="0">
                <a:latin typeface="Source Han Sans SC"/>
                <a:cs typeface="Times New Roman" panose="02020603050405020304" pitchFamily="18" charset="0"/>
              </a:rPr>
              <a:t>modeling problem</a:t>
            </a:r>
            <a:r>
              <a:rPr lang="en-US" sz="1800" dirty="0" smtClean="0">
                <a:latin typeface="Source Han Sans SC"/>
                <a:cs typeface="Times New Roman" panose="02020603050405020304" pitchFamily="18" charset="0"/>
              </a:rPr>
              <a:t>.</a:t>
            </a:r>
          </a:p>
          <a:p>
            <a:pPr marL="0" indent="0">
              <a:buNone/>
            </a:pPr>
            <a:endParaRPr lang="en-US" sz="1800" b="1" dirty="0" smtClean="0">
              <a:latin typeface="Source Han Sans SC"/>
              <a:cs typeface="Times New Roman" panose="02020603050405020304" pitchFamily="18" charset="0"/>
            </a:endParaRPr>
          </a:p>
          <a:p>
            <a:pPr lvl="1"/>
            <a:endParaRPr lang="en-US" sz="1800" b="1" dirty="0">
              <a:latin typeface="Source Han Sans SC"/>
              <a:cs typeface="Times New Roman" panose="02020603050405020304" pitchFamily="18" charset="0"/>
            </a:endParaRPr>
          </a:p>
        </p:txBody>
      </p:sp>
      <p:cxnSp>
        <p:nvCxnSpPr>
          <p:cNvPr id="6" name="Connecteur en angle 5"/>
          <p:cNvCxnSpPr/>
          <p:nvPr/>
        </p:nvCxnSpPr>
        <p:spPr>
          <a:xfrm rot="16200000" flipH="1">
            <a:off x="804144" y="5252070"/>
            <a:ext cx="627588" cy="476071"/>
          </a:xfrm>
          <a:prstGeom prst="bentConnector3">
            <a:avLst>
              <a:gd name="adj1" fmla="val 99579"/>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à coins arrondis 116"/>
          <p:cNvSpPr/>
          <p:nvPr/>
        </p:nvSpPr>
        <p:spPr>
          <a:xfrm>
            <a:off x="475608" y="4121299"/>
            <a:ext cx="11029340" cy="1031424"/>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Source Han Sans SC"/>
                <a:cs typeface="Times New Roman" panose="02020603050405020304" pitchFamily="18" charset="0"/>
              </a:rPr>
              <a:t>Modeling the composition of a tangible entity as a complex structure to understand and represent its materiality, using composition relations.</a:t>
            </a:r>
          </a:p>
        </p:txBody>
      </p:sp>
      <p:sp>
        <p:nvSpPr>
          <p:cNvPr id="120" name="弧形 5"/>
          <p:cNvSpPr/>
          <p:nvPr/>
        </p:nvSpPr>
        <p:spPr>
          <a:xfrm rot="8100000">
            <a:off x="1918340" y="577863"/>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1" name="椭圆 4"/>
          <p:cNvSpPr/>
          <p:nvPr/>
        </p:nvSpPr>
        <p:spPr>
          <a:xfrm>
            <a:off x="2044615" y="671421"/>
            <a:ext cx="1314206" cy="1314206"/>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1400" b="1" dirty="0" smtClean="0">
                <a:latin typeface="Source Han Sans SC"/>
              </a:rPr>
              <a:t>Objects</a:t>
            </a:r>
            <a:endParaRPr lang="en-US" altLang="zh-CN" sz="1400" b="1" dirty="0">
              <a:latin typeface="字魂105号-简雅黑" panose="00000500000000000000" pitchFamily="2" charset="-122"/>
            </a:endParaRPr>
          </a:p>
        </p:txBody>
      </p:sp>
      <p:sp>
        <p:nvSpPr>
          <p:cNvPr id="122" name="椭圆 13"/>
          <p:cNvSpPr/>
          <p:nvPr/>
        </p:nvSpPr>
        <p:spPr>
          <a:xfrm>
            <a:off x="387284" y="1887456"/>
            <a:ext cx="995653" cy="914400"/>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1200" b="1" dirty="0" smtClean="0">
                <a:latin typeface="Source Han Sans SC"/>
              </a:rPr>
              <a:t>Patrimalp</a:t>
            </a:r>
            <a:endParaRPr lang="en-US" altLang="zh-CN" sz="1200" b="1" dirty="0">
              <a:latin typeface="字魂105号-简雅黑" panose="00000500000000000000" pitchFamily="2" charset="-122"/>
            </a:endParaRPr>
          </a:p>
        </p:txBody>
      </p:sp>
      <p:cxnSp>
        <p:nvCxnSpPr>
          <p:cNvPr id="123" name="直接箭头连接符 23"/>
          <p:cNvCxnSpPr>
            <a:endCxn id="126" idx="0"/>
          </p:cNvCxnSpPr>
          <p:nvPr/>
        </p:nvCxnSpPr>
        <p:spPr>
          <a:xfrm>
            <a:off x="3267721" y="1909926"/>
            <a:ext cx="1240103" cy="46238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弧形 24"/>
          <p:cNvSpPr/>
          <p:nvPr/>
        </p:nvSpPr>
        <p:spPr>
          <a:xfrm rot="8100000">
            <a:off x="6619907" y="577863"/>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5" name="椭圆 25"/>
          <p:cNvSpPr/>
          <p:nvPr/>
        </p:nvSpPr>
        <p:spPr>
          <a:xfrm>
            <a:off x="6760549" y="671421"/>
            <a:ext cx="1314206" cy="1314206"/>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1400" b="1" dirty="0" smtClean="0">
                <a:latin typeface="Source Han Sans SC"/>
              </a:rPr>
              <a:t>Challenge</a:t>
            </a:r>
            <a:endParaRPr lang="en-US" altLang="zh-CN" sz="1400" b="1" dirty="0">
              <a:latin typeface="字魂105号-简雅黑" panose="00000500000000000000" pitchFamily="2" charset="-122"/>
            </a:endParaRPr>
          </a:p>
        </p:txBody>
      </p:sp>
      <p:sp>
        <p:nvSpPr>
          <p:cNvPr id="126" name="弧形 26"/>
          <p:cNvSpPr/>
          <p:nvPr/>
        </p:nvSpPr>
        <p:spPr>
          <a:xfrm rot="18900000">
            <a:off x="4276307" y="214079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7" name="椭圆 27"/>
          <p:cNvSpPr/>
          <p:nvPr/>
        </p:nvSpPr>
        <p:spPr>
          <a:xfrm>
            <a:off x="4402582" y="2264366"/>
            <a:ext cx="1314206" cy="1314206"/>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1400" b="1" dirty="0" smtClean="0">
                <a:latin typeface="Source Han Sans SC"/>
              </a:rPr>
              <a:t>Goal</a:t>
            </a:r>
            <a:endParaRPr lang="en-US" altLang="zh-CN" sz="1400" b="1" dirty="0">
              <a:latin typeface="字魂105号-简雅黑" panose="00000500000000000000" pitchFamily="2" charset="-122"/>
            </a:endParaRPr>
          </a:p>
        </p:txBody>
      </p:sp>
      <p:sp>
        <p:nvSpPr>
          <p:cNvPr id="128" name="弧形 28"/>
          <p:cNvSpPr/>
          <p:nvPr/>
        </p:nvSpPr>
        <p:spPr>
          <a:xfrm rot="18900000">
            <a:off x="8968173" y="2165956"/>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9" name="椭圆 29"/>
          <p:cNvSpPr/>
          <p:nvPr/>
        </p:nvSpPr>
        <p:spPr>
          <a:xfrm>
            <a:off x="9118515" y="2264366"/>
            <a:ext cx="1314206" cy="1314206"/>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1400" b="1" dirty="0" smtClean="0">
                <a:latin typeface="Source Han Sans SC"/>
              </a:rPr>
              <a:t>Requirements</a:t>
            </a:r>
            <a:endParaRPr lang="en-US" altLang="zh-CN" sz="1400" b="1" dirty="0">
              <a:latin typeface="字魂105号-简雅黑" panose="00000500000000000000" pitchFamily="2" charset="-122"/>
            </a:endParaRPr>
          </a:p>
        </p:txBody>
      </p:sp>
      <p:cxnSp>
        <p:nvCxnSpPr>
          <p:cNvPr id="130" name="直接箭头连接符 30"/>
          <p:cNvCxnSpPr>
            <a:endCxn id="128" idx="0"/>
          </p:cNvCxnSpPr>
          <p:nvPr/>
        </p:nvCxnSpPr>
        <p:spPr>
          <a:xfrm>
            <a:off x="7969288" y="1909926"/>
            <a:ext cx="1230402" cy="48754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31"/>
          <p:cNvCxnSpPr>
            <a:stCxn id="126" idx="2"/>
          </p:cNvCxnSpPr>
          <p:nvPr/>
        </p:nvCxnSpPr>
        <p:spPr>
          <a:xfrm flipV="1">
            <a:off x="5625688" y="1909926"/>
            <a:ext cx="1225736" cy="46238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椭圆 32"/>
          <p:cNvSpPr/>
          <p:nvPr/>
        </p:nvSpPr>
        <p:spPr>
          <a:xfrm>
            <a:off x="11190710" y="3922190"/>
            <a:ext cx="548640" cy="54864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a:t>
            </a:r>
            <a:endParaRPr lang="en-US" altLang="zh-CN" b="1" dirty="0">
              <a:latin typeface="Source Han Sans SC"/>
            </a:endParaRPr>
          </a:p>
        </p:txBody>
      </p:sp>
      <p:cxnSp>
        <p:nvCxnSpPr>
          <p:cNvPr id="133" name="直接箭头连接符 33"/>
          <p:cNvCxnSpPr>
            <a:stCxn id="122" idx="6"/>
          </p:cNvCxnSpPr>
          <p:nvPr/>
        </p:nvCxnSpPr>
        <p:spPr>
          <a:xfrm flipV="1">
            <a:off x="1382937" y="1909928"/>
            <a:ext cx="766920" cy="43472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36"/>
          <p:cNvCxnSpPr>
            <a:stCxn id="143" idx="2"/>
            <a:endCxn id="132" idx="1"/>
          </p:cNvCxnSpPr>
          <p:nvPr/>
        </p:nvCxnSpPr>
        <p:spPr>
          <a:xfrm>
            <a:off x="10237935" y="3506178"/>
            <a:ext cx="1033121" cy="49635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28"/>
          <p:cNvSpPr txBox="1"/>
          <p:nvPr/>
        </p:nvSpPr>
        <p:spPr>
          <a:xfrm>
            <a:off x="3552741" y="700814"/>
            <a:ext cx="2253331" cy="304800"/>
          </a:xfrm>
          <a:prstGeom prst="rect">
            <a:avLst/>
          </a:prstGeom>
          <a:noFill/>
        </p:spPr>
        <p:txBody>
          <a:bodyPr wrap="square" lIns="0" tIns="0" rIns="0" bIns="0" rtlCol="0">
            <a:norm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en-US" altLang="zh-CN" sz="2000" b="1" dirty="0" smtClean="0">
                <a:solidFill>
                  <a:schemeClr val="tx1">
                    <a:lumMod val="75000"/>
                    <a:lumOff val="25000"/>
                  </a:schemeClr>
                </a:solidFill>
                <a:latin typeface="Source Han Sans SC"/>
                <a:ea typeface="字魂105号-简雅黑" panose="00000500000000000000" pitchFamily="2" charset="-122"/>
              </a:rPr>
              <a:t>Study:</a:t>
            </a:r>
            <a:endParaRPr lang="en-US" altLang="zh-CN" sz="2000" b="1" dirty="0">
              <a:solidFill>
                <a:schemeClr val="tx1">
                  <a:lumMod val="75000"/>
                  <a:lumOff val="25000"/>
                </a:schemeClr>
              </a:solidFill>
              <a:latin typeface="Source Han Sans SC"/>
              <a:ea typeface="字魂105号-简雅黑" panose="00000500000000000000" pitchFamily="2" charset="-122"/>
            </a:endParaRPr>
          </a:p>
        </p:txBody>
      </p:sp>
      <p:sp>
        <p:nvSpPr>
          <p:cNvPr id="136" name="TextBox 29"/>
          <p:cNvSpPr txBox="1"/>
          <p:nvPr/>
        </p:nvSpPr>
        <p:spPr>
          <a:xfrm>
            <a:off x="3554413" y="1019092"/>
            <a:ext cx="1866859" cy="431637"/>
          </a:xfrm>
          <a:prstGeom prst="rect">
            <a:avLst/>
          </a:prstGeom>
        </p:spPr>
        <p:txBody>
          <a:bodyPr wrap="square" lIns="0" tIns="0" rIns="0" bIns="0">
            <a:noAutofit/>
          </a:bodyPr>
          <a:lstStyle>
            <a:defPPr>
              <a:defRPr lang="zh-CN"/>
            </a:defPPr>
            <a:lvl1pPr algn="just">
              <a:defRPr>
                <a:solidFill>
                  <a:schemeClr val="accent2"/>
                </a:solidFill>
                <a:latin typeface="+mn-ea"/>
              </a:defRPr>
            </a:lvl1pPr>
          </a:lstStyle>
          <a:p>
            <a:pPr algn="l"/>
            <a:r>
              <a:rPr lang="en-US" altLang="en-US" sz="1200" dirty="0" smtClean="0">
                <a:solidFill>
                  <a:schemeClr val="tx1">
                    <a:lumMod val="50000"/>
                    <a:lumOff val="50000"/>
                  </a:schemeClr>
                </a:solidFill>
                <a:latin typeface="Source Han Sans SC"/>
                <a:ea typeface="Source Han Sans SC"/>
              </a:rPr>
              <a:t>Materiality of tangible entities</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137" name="TextBox 28"/>
          <p:cNvSpPr txBox="1"/>
          <p:nvPr/>
        </p:nvSpPr>
        <p:spPr>
          <a:xfrm>
            <a:off x="8195245" y="700814"/>
            <a:ext cx="2253331" cy="304800"/>
          </a:xfrm>
          <a:prstGeom prst="rect">
            <a:avLst/>
          </a:prstGeom>
          <a:noFill/>
        </p:spPr>
        <p:txBody>
          <a:bodyPr wrap="square" lIns="0" tIns="0" rIns="0" bIns="0" rtlCol="0">
            <a:norm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en-US" altLang="en-US" sz="2000" b="1" dirty="0" smtClean="0">
                <a:solidFill>
                  <a:schemeClr val="tx1">
                    <a:lumMod val="75000"/>
                    <a:lumOff val="25000"/>
                  </a:schemeClr>
                </a:solidFill>
                <a:latin typeface="Source Han Sans SC"/>
                <a:ea typeface="Source Han Sans SC"/>
              </a:rPr>
              <a:t>Ontology:</a:t>
            </a:r>
            <a:endParaRPr lang="en-US" altLang="zh-CN" sz="20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38" name="TextBox 29"/>
          <p:cNvSpPr txBox="1"/>
          <p:nvPr/>
        </p:nvSpPr>
        <p:spPr>
          <a:xfrm>
            <a:off x="8195245" y="1019092"/>
            <a:ext cx="1841572" cy="431637"/>
          </a:xfrm>
          <a:prstGeom prst="rect">
            <a:avLst/>
          </a:prstGeom>
        </p:spPr>
        <p:txBody>
          <a:bodyPr wrap="square" lIns="0" tIns="0" rIns="0" bIns="0">
            <a:normAutofit lnSpcReduction="10000"/>
          </a:bodyPr>
          <a:lstStyle>
            <a:defPPr>
              <a:defRPr lang="zh-CN"/>
            </a:defPPr>
            <a:lvl1pPr algn="just">
              <a:defRPr>
                <a:solidFill>
                  <a:schemeClr val="accent2"/>
                </a:solidFill>
                <a:latin typeface="+mn-ea"/>
              </a:defRPr>
            </a:lvl1pPr>
          </a:lstStyle>
          <a:p>
            <a:pPr algn="l">
              <a:lnSpc>
                <a:spcPct val="120000"/>
              </a:lnSpc>
            </a:pPr>
            <a:r>
              <a:rPr lang="en-US" altLang="en-US" sz="1200" dirty="0" smtClean="0">
                <a:solidFill>
                  <a:schemeClr val="tx1">
                    <a:lumMod val="50000"/>
                    <a:lumOff val="50000"/>
                  </a:schemeClr>
                </a:solidFill>
                <a:latin typeface="Source Han Sans SC"/>
                <a:ea typeface="Source Han Sans SC"/>
              </a:rPr>
              <a:t>A formal representation of a shared conceptualization</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139" name="TextBox 28"/>
          <p:cNvSpPr txBox="1"/>
          <p:nvPr/>
        </p:nvSpPr>
        <p:spPr>
          <a:xfrm>
            <a:off x="2609678" y="2488545"/>
            <a:ext cx="2253331" cy="304800"/>
          </a:xfrm>
          <a:prstGeom prst="rect">
            <a:avLst/>
          </a:prstGeom>
          <a:noFill/>
        </p:spPr>
        <p:txBody>
          <a:bodyPr wrap="square" lIns="0" tIns="0" rIns="0" bIns="0" rtlCol="0">
            <a:norm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en-US" altLang="en-US" sz="2000" b="1" dirty="0" smtClean="0">
                <a:solidFill>
                  <a:schemeClr val="tx1">
                    <a:lumMod val="75000"/>
                    <a:lumOff val="25000"/>
                  </a:schemeClr>
                </a:solidFill>
                <a:latin typeface="Source Han Sans SC"/>
                <a:ea typeface="Source Han Sans SC"/>
              </a:rPr>
              <a:t>Shared goal:</a:t>
            </a:r>
            <a:endParaRPr lang="en-US" altLang="zh-CN" sz="20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40" name="TextBox 29"/>
          <p:cNvSpPr txBox="1"/>
          <p:nvPr/>
        </p:nvSpPr>
        <p:spPr>
          <a:xfrm>
            <a:off x="2602607" y="2830687"/>
            <a:ext cx="1548621" cy="542483"/>
          </a:xfrm>
          <a:prstGeom prst="rect">
            <a:avLst/>
          </a:prstGeom>
        </p:spPr>
        <p:txBody>
          <a:bodyPr wrap="square" lIns="0" tIns="0" rIns="0" bIns="0">
            <a:noAutofit/>
          </a:bodyPr>
          <a:lstStyle>
            <a:defPPr>
              <a:defRPr lang="zh-CN"/>
            </a:defPPr>
            <a:lvl1pPr algn="just">
              <a:defRPr>
                <a:solidFill>
                  <a:schemeClr val="accent2"/>
                </a:solidFill>
                <a:latin typeface="+mn-ea"/>
              </a:defRPr>
            </a:lvl1pPr>
          </a:lstStyle>
          <a:p>
            <a:pPr algn="l">
              <a:lnSpc>
                <a:spcPct val="120000"/>
              </a:lnSpc>
            </a:pPr>
            <a:r>
              <a:rPr lang="en-US" altLang="en-US" sz="1200" dirty="0" smtClean="0">
                <a:solidFill>
                  <a:schemeClr val="tx1">
                    <a:lumMod val="50000"/>
                    <a:lumOff val="50000"/>
                  </a:schemeClr>
                </a:solidFill>
                <a:latin typeface="Source Han Sans SC"/>
                <a:ea typeface="Source Han Sans SC"/>
              </a:rPr>
              <a:t>Enable the formation and transmission of new knowledge</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141" name="TextBox 28"/>
          <p:cNvSpPr txBox="1"/>
          <p:nvPr/>
        </p:nvSpPr>
        <p:spPr>
          <a:xfrm>
            <a:off x="6649782" y="2488545"/>
            <a:ext cx="2459709" cy="304800"/>
          </a:xfrm>
          <a:prstGeom prst="rect">
            <a:avLst/>
          </a:prstGeom>
          <a:noFill/>
        </p:spPr>
        <p:txBody>
          <a:bodyPr wrap="square" lIns="0" tIns="0" rIns="0" bIns="0" rtlCol="0">
            <a:no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en-US" altLang="en-US" sz="2000" b="1" dirty="0" smtClean="0">
                <a:solidFill>
                  <a:schemeClr val="tx1">
                    <a:lumMod val="75000"/>
                    <a:lumOff val="25000"/>
                  </a:schemeClr>
                </a:solidFill>
                <a:latin typeface="Source Han Sans SC"/>
                <a:ea typeface="Source Han Sans SC"/>
              </a:rPr>
              <a:t>Scope &amp; abstraction</a:t>
            </a:r>
            <a:endParaRPr lang="en-US" altLang="zh-CN" sz="20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42" name="TextBox 29"/>
          <p:cNvSpPr txBox="1"/>
          <p:nvPr/>
        </p:nvSpPr>
        <p:spPr>
          <a:xfrm>
            <a:off x="6649782" y="2830687"/>
            <a:ext cx="2459709" cy="431637"/>
          </a:xfrm>
          <a:prstGeom prst="rect">
            <a:avLst/>
          </a:prstGeom>
        </p:spPr>
        <p:txBody>
          <a:bodyPr wrap="square" lIns="0" tIns="0" rIns="0" bIns="0">
            <a:normAutofit lnSpcReduction="10000"/>
          </a:bodyPr>
          <a:lstStyle>
            <a:defPPr>
              <a:defRPr lang="zh-CN"/>
            </a:defPPr>
            <a:lvl1pPr algn="just">
              <a:defRPr>
                <a:solidFill>
                  <a:schemeClr val="accent2"/>
                </a:solidFill>
                <a:latin typeface="+mn-ea"/>
              </a:defRPr>
            </a:lvl1pPr>
          </a:lstStyle>
          <a:p>
            <a:pPr marL="171450" indent="-171450" algn="l">
              <a:lnSpc>
                <a:spcPct val="120000"/>
              </a:lnSpc>
              <a:buFontTx/>
              <a:buChar char="-"/>
            </a:pPr>
            <a:r>
              <a:rPr lang="en-US" altLang="en-US" sz="1200" dirty="0" smtClean="0">
                <a:solidFill>
                  <a:schemeClr val="tx1">
                    <a:lumMod val="50000"/>
                    <a:lumOff val="50000"/>
                  </a:schemeClr>
                </a:solidFill>
                <a:latin typeface="Source Han Sans SC"/>
                <a:ea typeface="Source Han Sans SC"/>
              </a:rPr>
              <a:t>Composition relations </a:t>
            </a:r>
          </a:p>
          <a:p>
            <a:pPr marL="171450" indent="-171450" algn="l">
              <a:lnSpc>
                <a:spcPct val="120000"/>
              </a:lnSpc>
              <a:buFontTx/>
              <a:buChar char="-"/>
            </a:pPr>
            <a:r>
              <a:rPr lang="en-US" altLang="zh-CN" sz="1200" dirty="0" smtClean="0">
                <a:solidFill>
                  <a:schemeClr val="tx1">
                    <a:lumMod val="50000"/>
                    <a:lumOff val="50000"/>
                  </a:schemeClr>
                </a:solidFill>
                <a:latin typeface="Source Han Sans SC"/>
                <a:ea typeface="字魂105号-简雅黑" panose="00000500000000000000" pitchFamily="2" charset="-122"/>
              </a:rPr>
              <a:t>Domain independent ontology</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143" name="弧形 28"/>
          <p:cNvSpPr/>
          <p:nvPr/>
        </p:nvSpPr>
        <p:spPr>
          <a:xfrm rot="2926099">
            <a:off x="8926497" y="2121271"/>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cxnSp>
        <p:nvCxnSpPr>
          <p:cNvPr id="144" name="直接连接符 12"/>
          <p:cNvCxnSpPr/>
          <p:nvPr/>
        </p:nvCxnSpPr>
        <p:spPr>
          <a:xfrm>
            <a:off x="339408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57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P spid="117" grpId="0" animBg="1"/>
      <p:bldP spid="1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11</a:t>
            </a:fld>
            <a:endParaRPr lang="en-US">
              <a:latin typeface="Source Han Sans SC"/>
              <a:cs typeface="Times New Roman" panose="02020603050405020304" pitchFamily="18" charset="0"/>
            </a:endParaRPr>
          </a:p>
        </p:txBody>
      </p:sp>
      <p:sp>
        <p:nvSpPr>
          <p:cNvPr id="47" name="任意多边形 9"/>
          <p:cNvSpPr/>
          <p:nvPr/>
        </p:nvSpPr>
        <p:spPr>
          <a:xfrm>
            <a:off x="-26126" y="24465"/>
            <a:ext cx="12270378" cy="4111744"/>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rgbClr val="002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sp>
        <p:nvSpPr>
          <p:cNvPr id="48" name="任意多边形 8"/>
          <p:cNvSpPr/>
          <p:nvPr/>
        </p:nvSpPr>
        <p:spPr>
          <a:xfrm>
            <a:off x="3241998" y="-935986"/>
            <a:ext cx="5734131" cy="2317865"/>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cxnSp>
        <p:nvCxnSpPr>
          <p:cNvPr id="51" name="直接连接符 12"/>
          <p:cNvCxnSpPr/>
          <p:nvPr/>
        </p:nvCxnSpPr>
        <p:spPr>
          <a:xfrm flipH="1">
            <a:off x="167332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2" name="矩形 13"/>
          <p:cNvSpPr/>
          <p:nvPr/>
        </p:nvSpPr>
        <p:spPr>
          <a:xfrm>
            <a:off x="511034" y="3801343"/>
            <a:ext cx="2324586" cy="394182"/>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Introduction</a:t>
            </a:r>
            <a:endParaRPr lang="en-US" altLang="en-US" sz="2200" b="1" dirty="0">
              <a:solidFill>
                <a:srgbClr val="2B3441"/>
              </a:solidFill>
              <a:latin typeface="Source Han Sans SC"/>
              <a:ea typeface="Source Han Sans SC"/>
              <a:cs typeface="Times New Roman" panose="02020603050405020304" pitchFamily="18" charset="0"/>
            </a:endParaRPr>
          </a:p>
        </p:txBody>
      </p:sp>
      <p:cxnSp>
        <p:nvCxnSpPr>
          <p:cNvPr id="58" name="直接连接符 19"/>
          <p:cNvCxnSpPr/>
          <p:nvPr/>
        </p:nvCxnSpPr>
        <p:spPr>
          <a:xfrm flipH="1">
            <a:off x="4373352" y="4354607"/>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9" name="矩形 20"/>
          <p:cNvSpPr/>
          <p:nvPr/>
        </p:nvSpPr>
        <p:spPr>
          <a:xfrm>
            <a:off x="3247744" y="5275116"/>
            <a:ext cx="2251215" cy="1096928"/>
          </a:xfrm>
          <a:prstGeom prst="rect">
            <a:avLst/>
          </a:prstGeom>
        </p:spPr>
        <p:txBody>
          <a:bodyPr wrap="none">
            <a:noAutofit/>
          </a:bodyPr>
          <a:lstStyle/>
          <a:p>
            <a:pPr algn="ctr">
              <a:lnSpc>
                <a:spcPct val="104000"/>
              </a:lnSpc>
            </a:pPr>
            <a:r>
              <a:rPr lang="en-US" altLang="en-US" sz="2200" b="1" dirty="0" smtClean="0">
                <a:solidFill>
                  <a:srgbClr val="A64C0E"/>
                </a:solidFill>
                <a:latin typeface="Source Han Sans SC"/>
                <a:ea typeface="Source Han Sans SC"/>
                <a:cs typeface="Times New Roman" panose="02020603050405020304" pitchFamily="18" charset="0"/>
              </a:rPr>
              <a:t>State of the art</a:t>
            </a:r>
          </a:p>
        </p:txBody>
      </p:sp>
      <p:cxnSp>
        <p:nvCxnSpPr>
          <p:cNvPr id="65" name="直接连接符 33"/>
          <p:cNvCxnSpPr/>
          <p:nvPr/>
        </p:nvCxnSpPr>
        <p:spPr>
          <a:xfrm flipH="1">
            <a:off x="8001608" y="4376223"/>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66" name="矩形 34"/>
          <p:cNvSpPr/>
          <p:nvPr/>
        </p:nvSpPr>
        <p:spPr>
          <a:xfrm>
            <a:off x="6842946" y="5296732"/>
            <a:ext cx="2317326" cy="410067"/>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Contributions</a:t>
            </a:r>
            <a:endParaRPr lang="en-US" altLang="en-US" sz="2200" b="1" dirty="0">
              <a:solidFill>
                <a:srgbClr val="2B3441"/>
              </a:solidFill>
              <a:latin typeface="Source Han Sans SC"/>
              <a:ea typeface="Source Han Sans SC"/>
              <a:cs typeface="Times New Roman" panose="02020603050405020304" pitchFamily="18" charset="0"/>
            </a:endParaRPr>
          </a:p>
        </p:txBody>
      </p:sp>
      <p:cxnSp>
        <p:nvCxnSpPr>
          <p:cNvPr id="72" name="直接连接符 40"/>
          <p:cNvCxnSpPr/>
          <p:nvPr/>
        </p:nvCxnSpPr>
        <p:spPr>
          <a:xfrm flipH="1">
            <a:off x="1062138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73" name="矩形 41"/>
          <p:cNvSpPr/>
          <p:nvPr/>
        </p:nvSpPr>
        <p:spPr>
          <a:xfrm>
            <a:off x="9457582" y="3801343"/>
            <a:ext cx="2327600" cy="362410"/>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Conclusion &amp;</a:t>
            </a:r>
          </a:p>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Perspectives</a:t>
            </a:r>
            <a:endParaRPr lang="en-US" altLang="en-US" sz="2200" b="1" dirty="0">
              <a:solidFill>
                <a:srgbClr val="2B3441"/>
              </a:solidFill>
              <a:latin typeface="Source Han Sans SC"/>
              <a:ea typeface="Source Han Sans SC"/>
              <a:cs typeface="Times New Roman" panose="02020603050405020304" pitchFamily="18" charset="0"/>
            </a:endParaRPr>
          </a:p>
        </p:txBody>
      </p:sp>
      <p:sp>
        <p:nvSpPr>
          <p:cNvPr id="77" name="PA-文本框 50">
            <a:extLst>
              <a:ext uri="{FF2B5EF4-FFF2-40B4-BE49-F238E27FC236}">
                <a16:creationId xmlns:a16="http://schemas.microsoft.com/office/drawing/2014/main" id="{46630D7B-4BA5-4989-8F72-A67D800FFF51}"/>
              </a:ext>
            </a:extLst>
          </p:cNvPr>
          <p:cNvSpPr txBox="1"/>
          <p:nvPr>
            <p:custDataLst>
              <p:tags r:id="rId1"/>
            </p:custDataLst>
          </p:nvPr>
        </p:nvSpPr>
        <p:spPr>
          <a:xfrm>
            <a:off x="3755219" y="1592045"/>
            <a:ext cx="5024516" cy="1038540"/>
          </a:xfrm>
          <a:prstGeom prst="rect">
            <a:avLst/>
          </a:prstGeom>
          <a:noFill/>
        </p:spPr>
        <p:txBody>
          <a:bodyPr wrap="square" rtlCol="0">
            <a:normAutofit/>
          </a:bodyPr>
          <a:lstStyle/>
          <a:p>
            <a:pPr algn="ctr">
              <a:lnSpc>
                <a:spcPct val="104000"/>
              </a:lnSpc>
            </a:pPr>
            <a:r>
              <a:rPr lang="en-US" altLang="en-US" sz="3600" spc="300" dirty="0" smtClean="0">
                <a:solidFill>
                  <a:schemeClr val="bg1"/>
                </a:solidFill>
                <a:latin typeface="Source Han Sans SC"/>
                <a:ea typeface="Source Han Sans SC"/>
                <a:cs typeface="Times New Roman" panose="02020603050405020304" pitchFamily="18" charset="0"/>
              </a:rPr>
              <a:t>Table of contents</a:t>
            </a:r>
            <a:endParaRPr lang="en-US" altLang="zh-CN" sz="3600" spc="300" dirty="0">
              <a:solidFill>
                <a:schemeClr val="bg1"/>
              </a:solidFill>
              <a:latin typeface="Source Han Sans SC"/>
              <a:ea typeface="造字工房尚雅体演示版常规体" pitchFamily="50" charset="-122"/>
              <a:cs typeface="Times New Roman" panose="02020603050405020304" pitchFamily="18" charset="0"/>
            </a:endParaRPr>
          </a:p>
          <a:p>
            <a:pPr algn="ctr">
              <a:lnSpc>
                <a:spcPct val="130000"/>
              </a:lnSpc>
            </a:pPr>
            <a:endParaRPr lang="zh-CN" altLang="en-US" sz="3600" spc="600" dirty="0">
              <a:solidFill>
                <a:schemeClr val="bg1"/>
              </a:solidFill>
              <a:latin typeface="Source Han Sans SC"/>
              <a:ea typeface="造字工房尚雅体演示版常规体" pitchFamily="50" charset="-122"/>
              <a:cs typeface="Times New Roman" panose="02020603050405020304" pitchFamily="18" charset="0"/>
            </a:endParaRPr>
          </a:p>
        </p:txBody>
      </p:sp>
      <p:grpSp>
        <p:nvGrpSpPr>
          <p:cNvPr id="31" name="组合 11"/>
          <p:cNvGrpSpPr/>
          <p:nvPr/>
        </p:nvGrpSpPr>
        <p:grpSpPr>
          <a:xfrm>
            <a:off x="1216125" y="1928035"/>
            <a:ext cx="914400" cy="914400"/>
            <a:chOff x="1384297" y="1925422"/>
            <a:chExt cx="914400" cy="914400"/>
          </a:xfrm>
        </p:grpSpPr>
        <p:sp>
          <p:nvSpPr>
            <p:cNvPr id="32" name="椭圆 15"/>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3" name="椭圆 16"/>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smtClean="0">
                  <a:solidFill>
                    <a:schemeClr val="bg1"/>
                  </a:solidFill>
                  <a:latin typeface="Source Han Sans SC"/>
                  <a:ea typeface="Source Han Sans SC"/>
                  <a:cs typeface="Times New Roman" panose="02020603050405020304" pitchFamily="18" charset="0"/>
                </a:rPr>
                <a:t>1</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4" name="组合 18"/>
          <p:cNvGrpSpPr/>
          <p:nvPr/>
        </p:nvGrpSpPr>
        <p:grpSpPr>
          <a:xfrm>
            <a:off x="3916152" y="3401808"/>
            <a:ext cx="914400" cy="914400"/>
            <a:chOff x="1384297" y="1925422"/>
            <a:chExt cx="914400" cy="914400"/>
          </a:xfrm>
        </p:grpSpPr>
        <p:sp>
          <p:nvSpPr>
            <p:cNvPr id="35" name="椭圆 22"/>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6" name="椭圆 23"/>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cs typeface="Times New Roman" panose="02020603050405020304" pitchFamily="18" charset="0"/>
                </a:rPr>
                <a:t>2</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7" name="组合 32"/>
          <p:cNvGrpSpPr/>
          <p:nvPr/>
        </p:nvGrpSpPr>
        <p:grpSpPr>
          <a:xfrm>
            <a:off x="7544408" y="3423424"/>
            <a:ext cx="914400" cy="914400"/>
            <a:chOff x="1384297" y="1925422"/>
            <a:chExt cx="914400" cy="914400"/>
          </a:xfrm>
        </p:grpSpPr>
        <p:sp>
          <p:nvSpPr>
            <p:cNvPr id="38" name="椭圆 36"/>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37"/>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40" name="组合 39"/>
          <p:cNvGrpSpPr/>
          <p:nvPr/>
        </p:nvGrpSpPr>
        <p:grpSpPr>
          <a:xfrm>
            <a:off x="10164185" y="1928035"/>
            <a:ext cx="914400" cy="914400"/>
            <a:chOff x="1384297" y="1925422"/>
            <a:chExt cx="914400" cy="914400"/>
          </a:xfrm>
        </p:grpSpPr>
        <p:sp>
          <p:nvSpPr>
            <p:cNvPr id="41" name="椭圆 43"/>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42" name="椭圆 44"/>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sp>
        <p:nvSpPr>
          <p:cNvPr id="44" name="Rectangle 43"/>
          <p:cNvSpPr/>
          <p:nvPr/>
        </p:nvSpPr>
        <p:spPr>
          <a:xfrm>
            <a:off x="1919480" y="5659907"/>
            <a:ext cx="4907741" cy="668516"/>
          </a:xfrm>
          <a:prstGeom prst="rect">
            <a:avLst/>
          </a:prstGeom>
        </p:spPr>
        <p:txBody>
          <a:bodyPr wrap="square">
            <a:spAutoFit/>
          </a:bodyPr>
          <a:lstStyle/>
          <a:p>
            <a:pPr algn="ctr">
              <a:lnSpc>
                <a:spcPct val="104000"/>
              </a:lnSpc>
            </a:pPr>
            <a:r>
              <a:rPr lang="en-US" altLang="en-US" b="1" dirty="0" smtClean="0">
                <a:solidFill>
                  <a:srgbClr val="A64C0E"/>
                </a:solidFill>
                <a:latin typeface="Source Han Sans SC"/>
                <a:ea typeface="Source Han Sans SC"/>
                <a:cs typeface="Times New Roman" panose="02020603050405020304" pitchFamily="18" charset="0"/>
              </a:rPr>
              <a:t>I:  Ontologies for Cultural Heritage </a:t>
            </a:r>
          </a:p>
          <a:p>
            <a:pPr algn="ctr">
              <a:lnSpc>
                <a:spcPct val="104000"/>
              </a:lnSpc>
            </a:pPr>
            <a:r>
              <a:rPr lang="en-US" altLang="en-US" b="1" dirty="0" smtClean="0">
                <a:solidFill>
                  <a:srgbClr val="2B3441"/>
                </a:solidFill>
                <a:latin typeface="Source Han Sans SC"/>
                <a:ea typeface="Source Han Sans SC"/>
                <a:cs typeface="Times New Roman" panose="02020603050405020304" pitchFamily="18" charset="0"/>
              </a:rPr>
              <a:t>II: Foundational Ontological Relations</a:t>
            </a:r>
            <a:endParaRPr lang="en-US" altLang="en-US" b="1" dirty="0">
              <a:solidFill>
                <a:srgbClr val="2B3441"/>
              </a:solidFill>
              <a:latin typeface="Source Han Sans SC"/>
              <a:ea typeface="Source Han Sans SC"/>
              <a:cs typeface="Times New Roman" panose="02020603050405020304" pitchFamily="18" charset="0"/>
            </a:endParaRPr>
          </a:p>
        </p:txBody>
      </p:sp>
    </p:spTree>
    <p:extLst>
      <p:ext uri="{BB962C8B-B14F-4D97-AF65-F5344CB8AC3E}">
        <p14:creationId xmlns:p14="http://schemas.microsoft.com/office/powerpoint/2010/main" val="2863176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5" y="1329342"/>
            <a:ext cx="6557522" cy="2189714"/>
          </a:xfrm>
        </p:spPr>
        <p:txBody>
          <a:bodyPr>
            <a:normAutofit/>
          </a:bodyPr>
          <a:lstStyle/>
          <a:p>
            <a:r>
              <a:rPr lang="en-US" sz="2000" dirty="0" smtClean="0">
                <a:latin typeface="Source Han Sans SC"/>
                <a:cs typeface="Times New Roman" panose="02020603050405020304" pitchFamily="18" charset="0"/>
              </a:rPr>
              <a:t>Managing Cultural Heritage (CH) data: </a:t>
            </a:r>
          </a:p>
          <a:p>
            <a:pPr marL="457200" lvl="1" indent="0">
              <a:buNone/>
            </a:pPr>
            <a:r>
              <a:rPr lang="en-US" sz="1800" dirty="0" smtClean="0">
                <a:latin typeface="Source Han Sans SC"/>
                <a:cs typeface="Times New Roman" panose="02020603050405020304" pitchFamily="18" charset="0"/>
              </a:rPr>
              <a:t>Memory institutions, Organizational institutions and infrastructures, Information systems</a:t>
            </a:r>
          </a:p>
          <a:p>
            <a:pPr lvl="1"/>
            <a:endParaRPr lang="en-US" sz="1600" dirty="0" smtClean="0">
              <a:latin typeface="Source Han Sans SC"/>
              <a:cs typeface="Times New Roman" panose="02020603050405020304" pitchFamily="18" charset="0"/>
            </a:endParaRPr>
          </a:p>
          <a:p>
            <a:r>
              <a:rPr lang="en-US" sz="2000" dirty="0" smtClean="0">
                <a:latin typeface="Source Han Sans SC"/>
                <a:cs typeface="Times New Roman" panose="02020603050405020304" pitchFamily="18" charset="0"/>
              </a:rPr>
              <a:t>Organizing CH data: knowledge Organization Systems</a:t>
            </a:r>
          </a:p>
          <a:p>
            <a:pPr marL="457200" lvl="1" indent="0">
              <a:buNone/>
            </a:pPr>
            <a:r>
              <a:rPr lang="en-US" sz="1800" dirty="0" smtClean="0">
                <a:latin typeface="Source Han Sans SC"/>
                <a:cs typeface="Times New Roman" panose="02020603050405020304" pitchFamily="18" charset="0"/>
              </a:rPr>
              <a:t>Authority files, Classification and categorization systems, Thesauri, Semantic Networks, Ontology models</a:t>
            </a: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12</a:t>
            </a:fld>
            <a:endParaRPr lang="en-US" dirty="0">
              <a:latin typeface="Source Han Sans SC"/>
              <a:cs typeface="Times New Roman" panose="02020603050405020304" pitchFamily="18" charset="0"/>
            </a:endParaRPr>
          </a:p>
        </p:txBody>
      </p:sp>
      <p:pic>
        <p:nvPicPr>
          <p:cNvPr id="59" name="Image 58"/>
          <p:cNvPicPr>
            <a:picLocks noChangeAspect="1"/>
          </p:cNvPicPr>
          <p:nvPr/>
        </p:nvPicPr>
        <p:blipFill rotWithShape="1">
          <a:blip r:embed="rId3"/>
          <a:srcRect l="2770"/>
          <a:stretch/>
        </p:blipFill>
        <p:spPr>
          <a:xfrm>
            <a:off x="7061200" y="697088"/>
            <a:ext cx="5010156" cy="5717564"/>
          </a:xfrm>
          <a:prstGeom prst="rect">
            <a:avLst/>
          </a:prstGeom>
        </p:spPr>
      </p:pic>
      <p:sp>
        <p:nvSpPr>
          <p:cNvPr id="63" name="Rectangle 62"/>
          <p:cNvSpPr/>
          <p:nvPr/>
        </p:nvSpPr>
        <p:spPr>
          <a:xfrm>
            <a:off x="10896599" y="1537854"/>
            <a:ext cx="1066801" cy="4876798"/>
          </a:xfrm>
          <a:prstGeom prst="rect">
            <a:avLst/>
          </a:prstGeom>
          <a:noFill/>
          <a:ln w="22225">
            <a:solidFill>
              <a:srgbClr val="A64C0E"/>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Source Han Sans SC"/>
            </a:endParaRPr>
          </a:p>
        </p:txBody>
      </p:sp>
      <p:sp>
        <p:nvSpPr>
          <p:cNvPr id="71" name="Espace réservé du contenu 9"/>
          <p:cNvSpPr txBox="1">
            <a:spLocks/>
          </p:cNvSpPr>
          <p:nvPr/>
        </p:nvSpPr>
        <p:spPr>
          <a:xfrm>
            <a:off x="466725" y="3958694"/>
            <a:ext cx="10217819" cy="2294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smtClean="0">
              <a:latin typeface="Source Han Sans SC"/>
              <a:cs typeface="Times New Roman" panose="02020603050405020304" pitchFamily="18" charset="0"/>
            </a:endParaRPr>
          </a:p>
          <a:p>
            <a:pPr marL="0" indent="0">
              <a:buNone/>
            </a:pPr>
            <a:r>
              <a:rPr lang="en-US" sz="2000" b="1" dirty="0" smtClean="0">
                <a:latin typeface="Source Han Sans SC"/>
                <a:cs typeface="Times New Roman" panose="02020603050405020304" pitchFamily="18" charset="0"/>
              </a:rPr>
              <a:t>Classification Criteria for </a:t>
            </a:r>
            <a:r>
              <a:rPr lang="en-US" sz="2000" b="1" dirty="0" smtClean="0">
                <a:solidFill>
                  <a:srgbClr val="A64C0E"/>
                </a:solidFill>
                <a:latin typeface="Source Han Sans SC"/>
                <a:cs typeface="Times New Roman" panose="02020603050405020304" pitchFamily="18" charset="0"/>
              </a:rPr>
              <a:t>ontology models</a:t>
            </a:r>
            <a:r>
              <a:rPr lang="en-US" sz="2000" b="1" dirty="0" smtClean="0">
                <a:latin typeface="Source Han Sans SC"/>
                <a:cs typeface="Times New Roman" panose="02020603050405020304" pitchFamily="18" charset="0"/>
              </a:rPr>
              <a:t>:</a:t>
            </a:r>
          </a:p>
          <a:p>
            <a:pPr lvl="1"/>
            <a:r>
              <a:rPr lang="en-US" sz="1800" dirty="0" smtClean="0">
                <a:latin typeface="Source Han Sans SC"/>
                <a:cs typeface="Times New Roman" panose="02020603050405020304" pitchFamily="18" charset="0"/>
              </a:rPr>
              <a:t>Geographical scale: National, International</a:t>
            </a:r>
          </a:p>
          <a:p>
            <a:pPr lvl="1"/>
            <a:r>
              <a:rPr lang="en-US" sz="1800" dirty="0" smtClean="0">
                <a:latin typeface="Source Han Sans SC"/>
                <a:cs typeface="Times New Roman" panose="02020603050405020304" pitchFamily="18" charset="0"/>
              </a:rPr>
              <a:t>Semantics and formality level: Metadata-based, Thesauri-based, Formal ontologies</a:t>
            </a:r>
          </a:p>
          <a:p>
            <a:pPr lvl="1"/>
            <a:r>
              <a:rPr lang="en-US" sz="1800" dirty="0" smtClean="0">
                <a:latin typeface="Source Han Sans SC"/>
                <a:cs typeface="Times New Roman" panose="02020603050405020304" pitchFamily="18" charset="0"/>
              </a:rPr>
              <a:t>Modeling scope: Data-centric, Spatial-centric, Entity-centric</a:t>
            </a:r>
          </a:p>
        </p:txBody>
      </p:sp>
      <p:sp>
        <p:nvSpPr>
          <p:cNvPr id="16"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7"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8" name="矩形 13"/>
          <p:cNvSpPr/>
          <p:nvPr/>
        </p:nvSpPr>
        <p:spPr>
          <a:xfrm>
            <a:off x="2078001" y="198322"/>
            <a:ext cx="323922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Ontologies for Cultural Heritage</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19" name="直接连接符 12"/>
          <p:cNvCxnSpPr/>
          <p:nvPr/>
        </p:nvCxnSpPr>
        <p:spPr>
          <a:xfrm>
            <a:off x="533151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2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solidFill>
                <a:schemeClr val="tx1">
                  <a:lumMod val="85000"/>
                  <a:lumOff val="15000"/>
                </a:schemeClr>
              </a:solidFill>
              <a:latin typeface="Source Han Sans SC"/>
              <a:cs typeface="Times New Roman" panose="02020603050405020304" pitchFamily="18" charset="0"/>
            </a:endParaRPr>
          </a:p>
        </p:txBody>
      </p:sp>
      <p:sp>
        <p:nvSpPr>
          <p:cNvPr id="2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en-US" altLang="zh-CN"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2" name="Titre 1"/>
          <p:cNvSpPr txBox="1">
            <a:spLocks/>
          </p:cNvSpPr>
          <p:nvPr/>
        </p:nvSpPr>
        <p:spPr>
          <a:xfrm>
            <a:off x="5425409"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a:pPr>
            <a:r>
              <a:rPr lang="en-US" sz="2200" b="1" dirty="0" smtClean="0">
                <a:solidFill>
                  <a:srgbClr val="002C58"/>
                </a:solidFill>
                <a:latin typeface="Source Han Sans SC"/>
              </a:rPr>
              <a:t>Managing &amp; Organizing CH data:</a:t>
            </a:r>
            <a:endParaRPr lang="en-US" sz="2200" b="1" dirty="0">
              <a:solidFill>
                <a:srgbClr val="002C58"/>
              </a:solidFill>
              <a:latin typeface="Source Han Sans SC"/>
            </a:endParaRPr>
          </a:p>
        </p:txBody>
      </p:sp>
      <p:sp>
        <p:nvSpPr>
          <p:cNvPr id="2" name="Rectangle 1"/>
          <p:cNvSpPr/>
          <p:nvPr/>
        </p:nvSpPr>
        <p:spPr>
          <a:xfrm>
            <a:off x="7742724" y="774857"/>
            <a:ext cx="3409908" cy="307777"/>
          </a:xfrm>
          <a:prstGeom prst="rect">
            <a:avLst/>
          </a:prstGeom>
          <a:solidFill>
            <a:schemeClr val="bg1"/>
          </a:solidFill>
        </p:spPr>
        <p:txBody>
          <a:bodyPr wrap="none">
            <a:spAutoFit/>
          </a:bodyPr>
          <a:lstStyle/>
          <a:p>
            <a:r>
              <a:rPr lang="en-US" sz="1400" dirty="0" smtClean="0">
                <a:latin typeface="Source Han Sans SC"/>
                <a:cs typeface="Times New Roman" panose="02020603050405020304" pitchFamily="18" charset="0"/>
              </a:rPr>
              <a:t>knowledge </a:t>
            </a:r>
            <a:r>
              <a:rPr lang="en-US" sz="1400" dirty="0">
                <a:latin typeface="Source Han Sans SC"/>
                <a:cs typeface="Times New Roman" panose="02020603050405020304" pitchFamily="18" charset="0"/>
              </a:rPr>
              <a:t>Organization </a:t>
            </a:r>
            <a:r>
              <a:rPr lang="en-US" sz="1400" dirty="0" smtClean="0">
                <a:latin typeface="Source Han Sans SC"/>
                <a:cs typeface="Times New Roman" panose="02020603050405020304" pitchFamily="18" charset="0"/>
              </a:rPr>
              <a:t>Systems for CH</a:t>
            </a:r>
            <a:endParaRPr lang="en-US" sz="1400" dirty="0">
              <a:latin typeface="Source Han Sans SC"/>
              <a:cs typeface="Times New Roman" panose="02020603050405020304" pitchFamily="18" charset="0"/>
            </a:endParaRPr>
          </a:p>
        </p:txBody>
      </p:sp>
      <p:sp>
        <p:nvSpPr>
          <p:cNvPr id="23" name="Rectangle 22"/>
          <p:cNvSpPr/>
          <p:nvPr/>
        </p:nvSpPr>
        <p:spPr>
          <a:xfrm>
            <a:off x="539570" y="2516357"/>
            <a:ext cx="6398433" cy="1059582"/>
          </a:xfrm>
          <a:prstGeom prst="rect">
            <a:avLst/>
          </a:prstGeom>
          <a:noFill/>
          <a:ln w="22225">
            <a:solidFill>
              <a:srgbClr val="A64C0E"/>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Source Han Sans SC"/>
            </a:endParaRPr>
          </a:p>
        </p:txBody>
      </p:sp>
    </p:spTree>
    <p:extLst>
      <p:ext uri="{BB962C8B-B14F-4D97-AF65-F5344CB8AC3E}">
        <p14:creationId xmlns:p14="http://schemas.microsoft.com/office/powerpoint/2010/main" val="74519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4" y="1024542"/>
            <a:ext cx="11420475" cy="615572"/>
          </a:xfrm>
        </p:spPr>
        <p:txBody>
          <a:bodyPr>
            <a:normAutofit/>
          </a:bodyPr>
          <a:lstStyle/>
          <a:p>
            <a:pPr marL="0" indent="0">
              <a:buNone/>
            </a:pPr>
            <a:r>
              <a:rPr lang="en-US" sz="2000" b="1" dirty="0" smtClean="0">
                <a:latin typeface="Source Han Sans SC"/>
                <a:cs typeface="Times New Roman" panose="02020603050405020304" pitchFamily="18" charset="0"/>
              </a:rPr>
              <a:t>A criteria-based selection of relevant approaches:</a:t>
            </a: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13</a:t>
            </a:fld>
            <a:endParaRPr lang="en-US" dirty="0">
              <a:latin typeface="Source Han Sans SC"/>
              <a:cs typeface="Times New Roman" panose="02020603050405020304" pitchFamily="18" charset="0"/>
            </a:endParaRPr>
          </a:p>
        </p:txBody>
      </p:sp>
      <p:sp>
        <p:nvSpPr>
          <p:cNvPr id="22" name="Accolade fermante 21"/>
          <p:cNvSpPr/>
          <p:nvPr/>
        </p:nvSpPr>
        <p:spPr>
          <a:xfrm>
            <a:off x="9287331" y="1440593"/>
            <a:ext cx="563684" cy="4915757"/>
          </a:xfrm>
          <a:prstGeom prst="rightBrace">
            <a:avLst/>
          </a:prstGeom>
          <a:ln>
            <a:solidFill>
              <a:srgbClr val="002C5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ectangle à coins arrondis 22"/>
          <p:cNvSpPr/>
          <p:nvPr/>
        </p:nvSpPr>
        <p:spPr>
          <a:xfrm>
            <a:off x="9851015" y="3343973"/>
            <a:ext cx="2129520" cy="1071909"/>
          </a:xfrm>
          <a:prstGeom prst="roundRect">
            <a:avLst>
              <a:gd name="adj" fmla="val 37642"/>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600" b="1" dirty="0" smtClean="0">
                <a:solidFill>
                  <a:schemeClr val="tx1"/>
                </a:solidFill>
                <a:latin typeface="Source Han Sans SC"/>
                <a:cs typeface="Times New Roman" panose="02020603050405020304" pitchFamily="18" charset="0"/>
              </a:rPr>
              <a:t>CIDOC CRM</a:t>
            </a:r>
          </a:p>
          <a:p>
            <a:pPr marL="342900" indent="-342900">
              <a:buFont typeface="Arial" panose="020B0604020202020204" pitchFamily="34" charset="0"/>
              <a:buChar char="•"/>
            </a:pPr>
            <a:r>
              <a:rPr lang="en-US" sz="1600" b="1" dirty="0" smtClean="0">
                <a:solidFill>
                  <a:schemeClr val="tx1"/>
                </a:solidFill>
                <a:latin typeface="Source Han Sans SC"/>
                <a:cs typeface="Times New Roman" panose="02020603050405020304" pitchFamily="18" charset="0"/>
              </a:rPr>
              <a:t>EDM</a:t>
            </a:r>
          </a:p>
          <a:p>
            <a:pPr marL="342900" indent="-342900">
              <a:buFont typeface="Arial" panose="020B0604020202020204" pitchFamily="34" charset="0"/>
              <a:buChar char="•"/>
            </a:pPr>
            <a:r>
              <a:rPr lang="en-US" sz="1600" b="1" dirty="0" smtClean="0">
                <a:solidFill>
                  <a:schemeClr val="tx1"/>
                </a:solidFill>
                <a:latin typeface="Source Han Sans SC"/>
                <a:cs typeface="Times New Roman" panose="02020603050405020304" pitchFamily="18" charset="0"/>
              </a:rPr>
              <a:t>CHARM</a:t>
            </a:r>
          </a:p>
        </p:txBody>
      </p:sp>
      <p:graphicFrame>
        <p:nvGraphicFramePr>
          <p:cNvPr id="2" name="Tableau 1"/>
          <p:cNvGraphicFramePr>
            <a:graphicFrameLocks noGrp="1"/>
          </p:cNvGraphicFramePr>
          <p:nvPr>
            <p:extLst>
              <p:ext uri="{D42A27DB-BD31-4B8C-83A1-F6EECF244321}">
                <p14:modId xmlns:p14="http://schemas.microsoft.com/office/powerpoint/2010/main" val="3003868106"/>
              </p:ext>
            </p:extLst>
          </p:nvPr>
        </p:nvGraphicFramePr>
        <p:xfrm>
          <a:off x="333830" y="1573862"/>
          <a:ext cx="8949869" cy="1112520"/>
        </p:xfrm>
        <a:graphic>
          <a:graphicData uri="http://schemas.openxmlformats.org/drawingml/2006/table">
            <a:tbl>
              <a:tblPr firstRow="1" bandRow="1">
                <a:tableStyleId>{5940675A-B579-460E-94D1-54222C63F5DA}</a:tableStyleId>
              </a:tblPr>
              <a:tblGrid>
                <a:gridCol w="2147090">
                  <a:extLst>
                    <a:ext uri="{9D8B030D-6E8A-4147-A177-3AD203B41FA5}">
                      <a16:colId xmlns:a16="http://schemas.microsoft.com/office/drawing/2014/main" val="942265036"/>
                    </a:ext>
                  </a:extLst>
                </a:gridCol>
                <a:gridCol w="6802779">
                  <a:extLst>
                    <a:ext uri="{9D8B030D-6E8A-4147-A177-3AD203B41FA5}">
                      <a16:colId xmlns:a16="http://schemas.microsoft.com/office/drawing/2014/main" val="3813324904"/>
                    </a:ext>
                  </a:extLst>
                </a:gridCol>
              </a:tblGrid>
              <a:tr h="370840">
                <a:tc>
                  <a:txBody>
                    <a:bodyPr/>
                    <a:lstStyle/>
                    <a:p>
                      <a:r>
                        <a:rPr lang="en-US" sz="1600" b="1" noProof="0" dirty="0" smtClean="0">
                          <a:latin typeface="Source Han Sans SC"/>
                        </a:rPr>
                        <a:t>Geographical Scale</a:t>
                      </a:r>
                      <a:endParaRPr lang="en-US" sz="1600" b="1" noProof="0" dirty="0">
                        <a:latin typeface="Source Han Sans SC"/>
                      </a:endParaRPr>
                    </a:p>
                  </a:txBody>
                  <a:tcPr/>
                </a:tc>
                <a:tc>
                  <a:txBody>
                    <a:bodyPr/>
                    <a:lstStyle/>
                    <a:p>
                      <a:r>
                        <a:rPr lang="en-US" sz="1600" b="1" noProof="0" dirty="0" smtClean="0">
                          <a:latin typeface="Source Han Sans SC"/>
                        </a:rPr>
                        <a:t>Ontology Model</a:t>
                      </a:r>
                      <a:endParaRPr lang="en-US" sz="1600" b="1" noProof="0" dirty="0">
                        <a:latin typeface="Source Han Sans SC"/>
                      </a:endParaRPr>
                    </a:p>
                  </a:txBody>
                  <a:tcPr/>
                </a:tc>
                <a:extLst>
                  <a:ext uri="{0D108BD9-81ED-4DB2-BD59-A6C34878D82A}">
                    <a16:rowId xmlns:a16="http://schemas.microsoft.com/office/drawing/2014/main" val="1314145476"/>
                  </a:ext>
                </a:extLst>
              </a:tr>
              <a:tr h="370840">
                <a:tc>
                  <a:txBody>
                    <a:bodyPr/>
                    <a:lstStyle/>
                    <a:p>
                      <a:r>
                        <a:rPr lang="en-US" sz="1600" noProof="0" dirty="0" smtClean="0">
                          <a:latin typeface="Source Han Sans SC"/>
                        </a:rPr>
                        <a:t>National</a:t>
                      </a:r>
                      <a:endParaRPr lang="en-US" sz="1600" noProof="0" dirty="0">
                        <a:latin typeface="Source Han Sans SC"/>
                      </a:endParaRPr>
                    </a:p>
                  </a:txBody>
                  <a:tcPr/>
                </a:tc>
                <a:tc>
                  <a:txBody>
                    <a:bodyPr/>
                    <a:lstStyle/>
                    <a:p>
                      <a:r>
                        <a:rPr lang="en-US" sz="1600" noProof="0" dirty="0" err="1" smtClean="0">
                          <a:latin typeface="Source Han Sans SC"/>
                        </a:rPr>
                        <a:t>FinnONTO</a:t>
                      </a:r>
                      <a:endParaRPr lang="en-US" sz="1600" noProof="0" dirty="0">
                        <a:latin typeface="Source Han Sans SC"/>
                      </a:endParaRPr>
                    </a:p>
                  </a:txBody>
                  <a:tcPr/>
                </a:tc>
                <a:extLst>
                  <a:ext uri="{0D108BD9-81ED-4DB2-BD59-A6C34878D82A}">
                    <a16:rowId xmlns:a16="http://schemas.microsoft.com/office/drawing/2014/main" val="1999211686"/>
                  </a:ext>
                </a:extLst>
              </a:tr>
              <a:tr h="370840">
                <a:tc>
                  <a:txBody>
                    <a:bodyPr/>
                    <a:lstStyle/>
                    <a:p>
                      <a:r>
                        <a:rPr lang="en-US" sz="1600" noProof="0" dirty="0" smtClean="0">
                          <a:latin typeface="Source Han Sans SC"/>
                        </a:rPr>
                        <a:t>International</a:t>
                      </a:r>
                      <a:endParaRPr lang="en-US" sz="1600" noProof="0" dirty="0">
                        <a:latin typeface="Source Han Sans SC"/>
                      </a:endParaRPr>
                    </a:p>
                  </a:txBody>
                  <a:tcPr/>
                </a:tc>
                <a:tc>
                  <a:txBody>
                    <a:bodyPr/>
                    <a:lstStyle/>
                    <a:p>
                      <a:r>
                        <a:rPr lang="en-US" sz="1600" noProof="0" dirty="0" smtClean="0">
                          <a:latin typeface="Source Han Sans SC"/>
                        </a:rPr>
                        <a:t>CIDOC CRM, </a:t>
                      </a:r>
                      <a:r>
                        <a:rPr lang="en-US" sz="1600" noProof="0" dirty="0" err="1" smtClean="0">
                          <a:latin typeface="Source Han Sans SC"/>
                        </a:rPr>
                        <a:t>Europeana</a:t>
                      </a:r>
                      <a:r>
                        <a:rPr lang="en-US" sz="1600" noProof="0" dirty="0" smtClean="0">
                          <a:latin typeface="Source Han Sans SC"/>
                        </a:rPr>
                        <a:t>, LIDO, </a:t>
                      </a:r>
                      <a:r>
                        <a:rPr lang="en-US" sz="1600" noProof="0" dirty="0" err="1" smtClean="0">
                          <a:latin typeface="Source Han Sans SC"/>
                        </a:rPr>
                        <a:t>ABC,Inspire</a:t>
                      </a:r>
                      <a:r>
                        <a:rPr lang="en-US" sz="1600" noProof="0" dirty="0" smtClean="0">
                          <a:latin typeface="Source Han Sans SC"/>
                        </a:rPr>
                        <a:t>, CHARM, GVP, OAIS, LRM</a:t>
                      </a:r>
                      <a:endParaRPr lang="en-US" sz="1600" noProof="0" dirty="0">
                        <a:latin typeface="Source Han Sans SC"/>
                      </a:endParaRPr>
                    </a:p>
                  </a:txBody>
                  <a:tcPr/>
                </a:tc>
                <a:extLst>
                  <a:ext uri="{0D108BD9-81ED-4DB2-BD59-A6C34878D82A}">
                    <a16:rowId xmlns:a16="http://schemas.microsoft.com/office/drawing/2014/main" val="3750679068"/>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52795897"/>
              </p:ext>
            </p:extLst>
          </p:nvPr>
        </p:nvGraphicFramePr>
        <p:xfrm>
          <a:off x="333831" y="2984860"/>
          <a:ext cx="8949868" cy="1483360"/>
        </p:xfrm>
        <a:graphic>
          <a:graphicData uri="http://schemas.openxmlformats.org/drawingml/2006/table">
            <a:tbl>
              <a:tblPr firstRow="1" bandRow="1">
                <a:tableStyleId>{5940675A-B579-460E-94D1-54222C63F5DA}</a:tableStyleId>
              </a:tblPr>
              <a:tblGrid>
                <a:gridCol w="2945579">
                  <a:extLst>
                    <a:ext uri="{9D8B030D-6E8A-4147-A177-3AD203B41FA5}">
                      <a16:colId xmlns:a16="http://schemas.microsoft.com/office/drawing/2014/main" val="942265036"/>
                    </a:ext>
                  </a:extLst>
                </a:gridCol>
                <a:gridCol w="6004289">
                  <a:extLst>
                    <a:ext uri="{9D8B030D-6E8A-4147-A177-3AD203B41FA5}">
                      <a16:colId xmlns:a16="http://schemas.microsoft.com/office/drawing/2014/main" val="3813324904"/>
                    </a:ext>
                  </a:extLst>
                </a:gridCol>
              </a:tblGrid>
              <a:tr h="370840">
                <a:tc>
                  <a:txBody>
                    <a:bodyPr/>
                    <a:lstStyle/>
                    <a:p>
                      <a:r>
                        <a:rPr lang="en-US" sz="1600" b="1" noProof="0" dirty="0" smtClean="0">
                          <a:latin typeface="Source Han Sans SC"/>
                        </a:rPr>
                        <a:t>Semantics &amp; Formality level</a:t>
                      </a:r>
                      <a:endParaRPr lang="en-US" sz="1600" b="1" noProof="0" dirty="0">
                        <a:latin typeface="Source Han Sans SC"/>
                      </a:endParaRPr>
                    </a:p>
                  </a:txBody>
                  <a:tcPr/>
                </a:tc>
                <a:tc>
                  <a:txBody>
                    <a:bodyPr/>
                    <a:lstStyle/>
                    <a:p>
                      <a:r>
                        <a:rPr lang="en-US" sz="1600" b="1" noProof="0" dirty="0" smtClean="0">
                          <a:latin typeface="Source Han Sans SC"/>
                        </a:rPr>
                        <a:t>Ontology Model</a:t>
                      </a:r>
                      <a:endParaRPr lang="en-US" sz="1600" b="1" noProof="0" dirty="0">
                        <a:latin typeface="Source Han Sans SC"/>
                      </a:endParaRPr>
                    </a:p>
                  </a:txBody>
                  <a:tcPr/>
                </a:tc>
                <a:extLst>
                  <a:ext uri="{0D108BD9-81ED-4DB2-BD59-A6C34878D82A}">
                    <a16:rowId xmlns:a16="http://schemas.microsoft.com/office/drawing/2014/main" val="1314145476"/>
                  </a:ext>
                </a:extLst>
              </a:tr>
              <a:tr h="370840">
                <a:tc>
                  <a:txBody>
                    <a:bodyPr/>
                    <a:lstStyle/>
                    <a:p>
                      <a:r>
                        <a:rPr lang="en-US" sz="1600" noProof="0" dirty="0" smtClean="0">
                          <a:latin typeface="Source Han Sans SC"/>
                        </a:rPr>
                        <a:t>Metadata-based models</a:t>
                      </a:r>
                      <a:endParaRPr lang="en-US" sz="1600" noProof="0" dirty="0">
                        <a:latin typeface="Source Han Sans SC"/>
                      </a:endParaRPr>
                    </a:p>
                  </a:txBody>
                  <a:tcPr/>
                </a:tc>
                <a:tc>
                  <a:txBody>
                    <a:bodyPr/>
                    <a:lstStyle/>
                    <a:p>
                      <a:r>
                        <a:rPr lang="en-US" sz="1600" noProof="0" dirty="0" smtClean="0">
                          <a:latin typeface="Source Han Sans SC"/>
                        </a:rPr>
                        <a:t>EDM, LIDO, ABC</a:t>
                      </a:r>
                      <a:endParaRPr lang="en-US" sz="1600" noProof="0" dirty="0">
                        <a:latin typeface="Source Han Sans SC"/>
                      </a:endParaRPr>
                    </a:p>
                  </a:txBody>
                  <a:tcPr/>
                </a:tc>
                <a:extLst>
                  <a:ext uri="{0D108BD9-81ED-4DB2-BD59-A6C34878D82A}">
                    <a16:rowId xmlns:a16="http://schemas.microsoft.com/office/drawing/2014/main" val="1999211686"/>
                  </a:ext>
                </a:extLst>
              </a:tr>
              <a:tr h="370840">
                <a:tc>
                  <a:txBody>
                    <a:bodyPr/>
                    <a:lstStyle/>
                    <a:p>
                      <a:r>
                        <a:rPr lang="en-US" sz="1600" noProof="0" dirty="0" smtClean="0">
                          <a:latin typeface="Source Han Sans SC"/>
                        </a:rPr>
                        <a:t>Thesauri-based models</a:t>
                      </a:r>
                      <a:endParaRPr lang="en-US" sz="1600" noProof="0" dirty="0">
                        <a:latin typeface="Source Han Sans SC"/>
                      </a:endParaRPr>
                    </a:p>
                  </a:txBody>
                  <a:tcPr/>
                </a:tc>
                <a:tc>
                  <a:txBody>
                    <a:bodyPr/>
                    <a:lstStyle/>
                    <a:p>
                      <a:r>
                        <a:rPr lang="en-US" sz="1600" noProof="0" dirty="0" err="1" smtClean="0">
                          <a:latin typeface="Source Han Sans SC"/>
                        </a:rPr>
                        <a:t>FinnONTO</a:t>
                      </a:r>
                      <a:r>
                        <a:rPr lang="en-US" sz="1600" noProof="0" dirty="0" smtClean="0">
                          <a:latin typeface="Source Han Sans SC"/>
                        </a:rPr>
                        <a:t>, GVP</a:t>
                      </a:r>
                      <a:endParaRPr lang="en-US" sz="1600" noProof="0" dirty="0">
                        <a:latin typeface="Source Han Sans SC"/>
                      </a:endParaRPr>
                    </a:p>
                  </a:txBody>
                  <a:tcPr/>
                </a:tc>
                <a:extLst>
                  <a:ext uri="{0D108BD9-81ED-4DB2-BD59-A6C34878D82A}">
                    <a16:rowId xmlns:a16="http://schemas.microsoft.com/office/drawing/2014/main" val="3750679068"/>
                  </a:ext>
                </a:extLst>
              </a:tr>
              <a:tr h="370840">
                <a:tc>
                  <a:txBody>
                    <a:bodyPr/>
                    <a:lstStyle/>
                    <a:p>
                      <a:r>
                        <a:rPr lang="en-US" sz="1600" noProof="0" dirty="0" smtClean="0">
                          <a:latin typeface="Source Han Sans SC"/>
                        </a:rPr>
                        <a:t>Formal Ontologies/CDM</a:t>
                      </a:r>
                      <a:endParaRPr lang="en-US" sz="1600" noProof="0" dirty="0">
                        <a:latin typeface="Source Han Sans SC"/>
                      </a:endParaRPr>
                    </a:p>
                  </a:txBody>
                  <a:tcPr/>
                </a:tc>
                <a:tc>
                  <a:txBody>
                    <a:bodyPr/>
                    <a:lstStyle/>
                    <a:p>
                      <a:r>
                        <a:rPr lang="en-US" sz="1600" noProof="0" dirty="0" smtClean="0">
                          <a:latin typeface="Source Han Sans SC"/>
                        </a:rPr>
                        <a:t>CIDOC CRM, CHARM, Inspire, EDM, OAIS, LRM </a:t>
                      </a:r>
                      <a:endParaRPr lang="en-US" sz="1600" noProof="0" dirty="0">
                        <a:latin typeface="Source Han Sans SC"/>
                      </a:endParaRPr>
                    </a:p>
                  </a:txBody>
                  <a:tcPr/>
                </a:tc>
                <a:extLst>
                  <a:ext uri="{0D108BD9-81ED-4DB2-BD59-A6C34878D82A}">
                    <a16:rowId xmlns:a16="http://schemas.microsoft.com/office/drawing/2014/main" val="4228313126"/>
                  </a:ext>
                </a:extLst>
              </a:tr>
            </a:tbl>
          </a:graphicData>
        </a:graphic>
      </p:graphicFrame>
      <p:graphicFrame>
        <p:nvGraphicFramePr>
          <p:cNvPr id="25" name="Tableau 24"/>
          <p:cNvGraphicFramePr>
            <a:graphicFrameLocks noGrp="1"/>
          </p:cNvGraphicFramePr>
          <p:nvPr>
            <p:extLst>
              <p:ext uri="{D42A27DB-BD31-4B8C-83A1-F6EECF244321}">
                <p14:modId xmlns:p14="http://schemas.microsoft.com/office/powerpoint/2010/main" val="3627904559"/>
              </p:ext>
            </p:extLst>
          </p:nvPr>
        </p:nvGraphicFramePr>
        <p:xfrm>
          <a:off x="333830" y="4765057"/>
          <a:ext cx="8949868" cy="1483360"/>
        </p:xfrm>
        <a:graphic>
          <a:graphicData uri="http://schemas.openxmlformats.org/drawingml/2006/table">
            <a:tbl>
              <a:tblPr firstRow="1" bandRow="1">
                <a:tableStyleId>{5940675A-B579-460E-94D1-54222C63F5DA}</a:tableStyleId>
              </a:tblPr>
              <a:tblGrid>
                <a:gridCol w="1850570">
                  <a:extLst>
                    <a:ext uri="{9D8B030D-6E8A-4147-A177-3AD203B41FA5}">
                      <a16:colId xmlns:a16="http://schemas.microsoft.com/office/drawing/2014/main" val="942265036"/>
                    </a:ext>
                  </a:extLst>
                </a:gridCol>
                <a:gridCol w="7099298">
                  <a:extLst>
                    <a:ext uri="{9D8B030D-6E8A-4147-A177-3AD203B41FA5}">
                      <a16:colId xmlns:a16="http://schemas.microsoft.com/office/drawing/2014/main" val="3813324904"/>
                    </a:ext>
                  </a:extLst>
                </a:gridCol>
              </a:tblGrid>
              <a:tr h="370840">
                <a:tc>
                  <a:txBody>
                    <a:bodyPr/>
                    <a:lstStyle/>
                    <a:p>
                      <a:r>
                        <a:rPr lang="en-US" sz="1600" b="1" noProof="0" dirty="0" smtClean="0">
                          <a:latin typeface="Source Han Sans SC"/>
                        </a:rPr>
                        <a:t>Modeling scope</a:t>
                      </a:r>
                      <a:endParaRPr lang="en-US" sz="1600" b="1" noProof="0" dirty="0">
                        <a:latin typeface="Source Han Sans SC"/>
                      </a:endParaRPr>
                    </a:p>
                  </a:txBody>
                  <a:tcPr/>
                </a:tc>
                <a:tc>
                  <a:txBody>
                    <a:bodyPr/>
                    <a:lstStyle/>
                    <a:p>
                      <a:r>
                        <a:rPr lang="en-US" sz="1600" b="1" noProof="0" dirty="0" smtClean="0">
                          <a:latin typeface="Source Han Sans SC"/>
                        </a:rPr>
                        <a:t>Ontology Model</a:t>
                      </a:r>
                      <a:endParaRPr lang="en-US" sz="1600" b="1" noProof="0" dirty="0">
                        <a:latin typeface="Source Han Sans SC"/>
                      </a:endParaRPr>
                    </a:p>
                  </a:txBody>
                  <a:tcPr/>
                </a:tc>
                <a:extLst>
                  <a:ext uri="{0D108BD9-81ED-4DB2-BD59-A6C34878D82A}">
                    <a16:rowId xmlns:a16="http://schemas.microsoft.com/office/drawing/2014/main" val="1314145476"/>
                  </a:ext>
                </a:extLst>
              </a:tr>
              <a:tr h="370840">
                <a:tc>
                  <a:txBody>
                    <a:bodyPr/>
                    <a:lstStyle/>
                    <a:p>
                      <a:r>
                        <a:rPr lang="en-US" sz="1600" noProof="0" dirty="0" smtClean="0">
                          <a:latin typeface="Source Han Sans SC"/>
                        </a:rPr>
                        <a:t>Data-centric</a:t>
                      </a:r>
                      <a:endParaRPr lang="en-US" sz="1600" noProof="0" dirty="0">
                        <a:latin typeface="Source Han Sans SC"/>
                      </a:endParaRPr>
                    </a:p>
                  </a:txBody>
                  <a:tcPr/>
                </a:tc>
                <a:tc>
                  <a:txBody>
                    <a:bodyPr/>
                    <a:lstStyle/>
                    <a:p>
                      <a:r>
                        <a:rPr lang="en-US" sz="1600" noProof="0" dirty="0" smtClean="0">
                          <a:latin typeface="Source Han Sans SC"/>
                        </a:rPr>
                        <a:t>LIDO, ABC, LRM, OAIS</a:t>
                      </a:r>
                      <a:endParaRPr lang="en-US" sz="1600" noProof="0" dirty="0">
                        <a:latin typeface="Source Han Sans SC"/>
                      </a:endParaRPr>
                    </a:p>
                  </a:txBody>
                  <a:tcPr/>
                </a:tc>
                <a:extLst>
                  <a:ext uri="{0D108BD9-81ED-4DB2-BD59-A6C34878D82A}">
                    <a16:rowId xmlns:a16="http://schemas.microsoft.com/office/drawing/2014/main" val="1999211686"/>
                  </a:ext>
                </a:extLst>
              </a:tr>
              <a:tr h="370840">
                <a:tc>
                  <a:txBody>
                    <a:bodyPr/>
                    <a:lstStyle/>
                    <a:p>
                      <a:r>
                        <a:rPr lang="fr-FR" sz="1600" noProof="0" dirty="0" smtClean="0">
                          <a:latin typeface="Source Han Sans SC"/>
                        </a:rPr>
                        <a:t>Spatial-</a:t>
                      </a:r>
                      <a:r>
                        <a:rPr lang="fr-FR" sz="1600" noProof="0" dirty="0" err="1" smtClean="0">
                          <a:latin typeface="Source Han Sans SC"/>
                        </a:rPr>
                        <a:t>centric</a:t>
                      </a:r>
                      <a:endParaRPr lang="en-US" sz="1600" noProof="0" dirty="0">
                        <a:latin typeface="Source Han Sans SC"/>
                      </a:endParaRPr>
                    </a:p>
                  </a:txBody>
                  <a:tcPr/>
                </a:tc>
                <a:tc>
                  <a:txBody>
                    <a:bodyPr/>
                    <a:lstStyle/>
                    <a:p>
                      <a:r>
                        <a:rPr lang="en-US" sz="1600" dirty="0" smtClean="0">
                          <a:latin typeface="Source Han Sans SC"/>
                        </a:rPr>
                        <a:t>Inspire, </a:t>
                      </a:r>
                      <a:r>
                        <a:rPr lang="en-US" sz="1600" dirty="0" err="1" smtClean="0">
                          <a:latin typeface="Source Han Sans SC"/>
                        </a:rPr>
                        <a:t>CRMarchaeo</a:t>
                      </a:r>
                      <a:endParaRPr lang="en-US" sz="1600" noProof="0" dirty="0">
                        <a:latin typeface="Source Han Sans SC"/>
                      </a:endParaRPr>
                    </a:p>
                  </a:txBody>
                  <a:tcPr/>
                </a:tc>
                <a:extLst>
                  <a:ext uri="{0D108BD9-81ED-4DB2-BD59-A6C34878D82A}">
                    <a16:rowId xmlns:a16="http://schemas.microsoft.com/office/drawing/2014/main" val="3750679068"/>
                  </a:ext>
                </a:extLst>
              </a:tr>
              <a:tr h="370840">
                <a:tc>
                  <a:txBody>
                    <a:bodyPr/>
                    <a:lstStyle/>
                    <a:p>
                      <a:r>
                        <a:rPr lang="fr-FR" sz="1600" noProof="0" dirty="0" err="1" smtClean="0">
                          <a:latin typeface="Source Han Sans SC"/>
                        </a:rPr>
                        <a:t>Entity-centric</a:t>
                      </a:r>
                      <a:endParaRPr lang="en-US" sz="1600" noProof="0" dirty="0">
                        <a:latin typeface="Source Han Sans SC"/>
                      </a:endParaRPr>
                    </a:p>
                  </a:txBody>
                  <a:tcPr/>
                </a:tc>
                <a:tc>
                  <a:txBody>
                    <a:bodyPr/>
                    <a:lstStyle/>
                    <a:p>
                      <a:r>
                        <a:rPr lang="pt-BR" sz="1600" dirty="0" smtClean="0">
                          <a:latin typeface="Source Han Sans SC"/>
                        </a:rPr>
                        <a:t>CIDOC CRM, EDM, FinnONTO, CHARM</a:t>
                      </a:r>
                      <a:endParaRPr lang="en-US" sz="1600" noProof="0" dirty="0">
                        <a:latin typeface="Source Han Sans SC"/>
                      </a:endParaRPr>
                    </a:p>
                  </a:txBody>
                  <a:tcPr/>
                </a:tc>
                <a:extLst>
                  <a:ext uri="{0D108BD9-81ED-4DB2-BD59-A6C34878D82A}">
                    <a16:rowId xmlns:a16="http://schemas.microsoft.com/office/drawing/2014/main" val="4228313126"/>
                  </a:ext>
                </a:extLst>
              </a:tr>
            </a:tbl>
          </a:graphicData>
        </a:graphic>
      </p:graphicFrame>
      <p:graphicFrame>
        <p:nvGraphicFramePr>
          <p:cNvPr id="26" name="Tableau 25"/>
          <p:cNvGraphicFramePr>
            <a:graphicFrameLocks noGrp="1"/>
          </p:cNvGraphicFramePr>
          <p:nvPr>
            <p:extLst>
              <p:ext uri="{D42A27DB-BD31-4B8C-83A1-F6EECF244321}">
                <p14:modId xmlns:p14="http://schemas.microsoft.com/office/powerpoint/2010/main" val="1518925757"/>
              </p:ext>
            </p:extLst>
          </p:nvPr>
        </p:nvGraphicFramePr>
        <p:xfrm>
          <a:off x="333829" y="1566931"/>
          <a:ext cx="8949869" cy="1112520"/>
        </p:xfrm>
        <a:graphic>
          <a:graphicData uri="http://schemas.openxmlformats.org/drawingml/2006/table">
            <a:tbl>
              <a:tblPr firstRow="1" bandRow="1">
                <a:tableStyleId>{5940675A-B579-460E-94D1-54222C63F5DA}</a:tableStyleId>
              </a:tblPr>
              <a:tblGrid>
                <a:gridCol w="2147090">
                  <a:extLst>
                    <a:ext uri="{9D8B030D-6E8A-4147-A177-3AD203B41FA5}">
                      <a16:colId xmlns:a16="http://schemas.microsoft.com/office/drawing/2014/main" val="942265036"/>
                    </a:ext>
                  </a:extLst>
                </a:gridCol>
                <a:gridCol w="6802779">
                  <a:extLst>
                    <a:ext uri="{9D8B030D-6E8A-4147-A177-3AD203B41FA5}">
                      <a16:colId xmlns:a16="http://schemas.microsoft.com/office/drawing/2014/main" val="3813324904"/>
                    </a:ext>
                  </a:extLst>
                </a:gridCol>
              </a:tblGrid>
              <a:tr h="370840">
                <a:tc>
                  <a:txBody>
                    <a:bodyPr/>
                    <a:lstStyle/>
                    <a:p>
                      <a:r>
                        <a:rPr lang="en-US" sz="1600" b="1" noProof="0" dirty="0" smtClean="0">
                          <a:latin typeface="Source Han Sans SC"/>
                        </a:rPr>
                        <a:t>Geographical Scale</a:t>
                      </a:r>
                      <a:endParaRPr lang="en-US" sz="1600" b="1" noProof="0" dirty="0">
                        <a:latin typeface="Source Han Sans SC"/>
                      </a:endParaRPr>
                    </a:p>
                  </a:txBody>
                  <a:tcPr>
                    <a:solidFill>
                      <a:schemeClr val="bg1"/>
                    </a:solidFill>
                  </a:tcPr>
                </a:tc>
                <a:tc>
                  <a:txBody>
                    <a:bodyPr/>
                    <a:lstStyle/>
                    <a:p>
                      <a:r>
                        <a:rPr lang="en-US" sz="1600" b="1" noProof="0" dirty="0" smtClean="0">
                          <a:latin typeface="Source Han Sans SC"/>
                        </a:rPr>
                        <a:t>Ontology Model</a:t>
                      </a:r>
                      <a:endParaRPr lang="en-US" sz="1600" b="1" noProof="0" dirty="0">
                        <a:latin typeface="Source Han Sans SC"/>
                      </a:endParaRPr>
                    </a:p>
                  </a:txBody>
                  <a:tcPr>
                    <a:solidFill>
                      <a:schemeClr val="bg1"/>
                    </a:solidFill>
                  </a:tcPr>
                </a:tc>
                <a:extLst>
                  <a:ext uri="{0D108BD9-81ED-4DB2-BD59-A6C34878D82A}">
                    <a16:rowId xmlns:a16="http://schemas.microsoft.com/office/drawing/2014/main" val="1314145476"/>
                  </a:ext>
                </a:extLst>
              </a:tr>
              <a:tr h="370840">
                <a:tc>
                  <a:txBody>
                    <a:bodyPr/>
                    <a:lstStyle/>
                    <a:p>
                      <a:r>
                        <a:rPr lang="en-US" sz="1600" noProof="0" dirty="0" smtClean="0">
                          <a:latin typeface="Source Han Sans SC"/>
                        </a:rPr>
                        <a:t>National</a:t>
                      </a:r>
                      <a:endParaRPr lang="en-US" sz="1600" noProof="0" dirty="0">
                        <a:latin typeface="Source Han Sans SC"/>
                      </a:endParaRPr>
                    </a:p>
                  </a:txBody>
                  <a:tcPr>
                    <a:solidFill>
                      <a:schemeClr val="bg1"/>
                    </a:solidFill>
                  </a:tcPr>
                </a:tc>
                <a:tc>
                  <a:txBody>
                    <a:bodyPr/>
                    <a:lstStyle/>
                    <a:p>
                      <a:r>
                        <a:rPr lang="en-US" sz="1600" noProof="0" dirty="0" err="1" smtClean="0">
                          <a:latin typeface="Source Han Sans SC"/>
                        </a:rPr>
                        <a:t>FinnONTO</a:t>
                      </a:r>
                      <a:endParaRPr lang="en-US" sz="1600" noProof="0" dirty="0">
                        <a:latin typeface="Source Han Sans SC"/>
                      </a:endParaRPr>
                    </a:p>
                  </a:txBody>
                  <a:tcPr>
                    <a:solidFill>
                      <a:schemeClr val="bg1"/>
                    </a:solidFill>
                  </a:tcPr>
                </a:tc>
                <a:extLst>
                  <a:ext uri="{0D108BD9-81ED-4DB2-BD59-A6C34878D82A}">
                    <a16:rowId xmlns:a16="http://schemas.microsoft.com/office/drawing/2014/main" val="1999211686"/>
                  </a:ext>
                </a:extLst>
              </a:tr>
              <a:tr h="370840">
                <a:tc>
                  <a:txBody>
                    <a:bodyPr/>
                    <a:lstStyle/>
                    <a:p>
                      <a:r>
                        <a:rPr lang="en-US" sz="1600" noProof="0" dirty="0" smtClean="0">
                          <a:latin typeface="Source Han Sans SC"/>
                        </a:rPr>
                        <a:t>International</a:t>
                      </a:r>
                      <a:endParaRPr lang="en-US" sz="1600" noProof="0" dirty="0">
                        <a:latin typeface="Source Han Sans SC"/>
                      </a:endParaRPr>
                    </a:p>
                  </a:txBody>
                  <a:tcPr>
                    <a:solidFill>
                      <a:schemeClr val="accent1">
                        <a:lumMod val="40000"/>
                        <a:lumOff val="60000"/>
                      </a:schemeClr>
                    </a:solidFill>
                  </a:tcPr>
                </a:tc>
                <a:tc>
                  <a:txBody>
                    <a:bodyPr/>
                    <a:lstStyle/>
                    <a:p>
                      <a:r>
                        <a:rPr lang="en-US" sz="1600" noProof="0" dirty="0" smtClean="0">
                          <a:latin typeface="Source Han Sans SC"/>
                        </a:rPr>
                        <a:t>CIDOC CRM, </a:t>
                      </a:r>
                      <a:r>
                        <a:rPr lang="en-US" sz="1600" noProof="0" dirty="0" err="1" smtClean="0">
                          <a:latin typeface="Source Han Sans SC"/>
                        </a:rPr>
                        <a:t>Europeana</a:t>
                      </a:r>
                      <a:r>
                        <a:rPr lang="en-US" sz="1600" noProof="0" dirty="0" smtClean="0">
                          <a:latin typeface="Source Han Sans SC"/>
                        </a:rPr>
                        <a:t>, LIDO, </a:t>
                      </a:r>
                      <a:r>
                        <a:rPr lang="en-US" sz="1600" noProof="0" dirty="0" err="1" smtClean="0">
                          <a:latin typeface="Source Han Sans SC"/>
                        </a:rPr>
                        <a:t>ABC,Inspire</a:t>
                      </a:r>
                      <a:r>
                        <a:rPr lang="en-US" sz="1600" noProof="0" dirty="0" smtClean="0">
                          <a:latin typeface="Source Han Sans SC"/>
                        </a:rPr>
                        <a:t>, CHARM, GVP, OAIS, LRM</a:t>
                      </a:r>
                      <a:endParaRPr lang="en-US" sz="1600" noProof="0" dirty="0">
                        <a:latin typeface="Source Han Sans SC"/>
                      </a:endParaRPr>
                    </a:p>
                  </a:txBody>
                  <a:tcPr>
                    <a:solidFill>
                      <a:schemeClr val="accent1">
                        <a:lumMod val="40000"/>
                        <a:lumOff val="60000"/>
                      </a:schemeClr>
                    </a:solidFill>
                  </a:tcPr>
                </a:tc>
                <a:extLst>
                  <a:ext uri="{0D108BD9-81ED-4DB2-BD59-A6C34878D82A}">
                    <a16:rowId xmlns:a16="http://schemas.microsoft.com/office/drawing/2014/main" val="3750679068"/>
                  </a:ext>
                </a:extLst>
              </a:tr>
            </a:tbl>
          </a:graphicData>
        </a:graphic>
      </p:graphicFrame>
      <p:graphicFrame>
        <p:nvGraphicFramePr>
          <p:cNvPr id="27" name="Tableau 26"/>
          <p:cNvGraphicFramePr>
            <a:graphicFrameLocks noGrp="1"/>
          </p:cNvGraphicFramePr>
          <p:nvPr>
            <p:extLst>
              <p:ext uri="{D42A27DB-BD31-4B8C-83A1-F6EECF244321}">
                <p14:modId xmlns:p14="http://schemas.microsoft.com/office/powerpoint/2010/main" val="3688751996"/>
              </p:ext>
            </p:extLst>
          </p:nvPr>
        </p:nvGraphicFramePr>
        <p:xfrm>
          <a:off x="333829" y="2983219"/>
          <a:ext cx="8949868" cy="1483360"/>
        </p:xfrm>
        <a:graphic>
          <a:graphicData uri="http://schemas.openxmlformats.org/drawingml/2006/table">
            <a:tbl>
              <a:tblPr firstRow="1" bandRow="1">
                <a:tableStyleId>{5940675A-B579-460E-94D1-54222C63F5DA}</a:tableStyleId>
              </a:tblPr>
              <a:tblGrid>
                <a:gridCol w="2945579">
                  <a:extLst>
                    <a:ext uri="{9D8B030D-6E8A-4147-A177-3AD203B41FA5}">
                      <a16:colId xmlns:a16="http://schemas.microsoft.com/office/drawing/2014/main" val="942265036"/>
                    </a:ext>
                  </a:extLst>
                </a:gridCol>
                <a:gridCol w="6004289">
                  <a:extLst>
                    <a:ext uri="{9D8B030D-6E8A-4147-A177-3AD203B41FA5}">
                      <a16:colId xmlns:a16="http://schemas.microsoft.com/office/drawing/2014/main" val="3813324904"/>
                    </a:ext>
                  </a:extLst>
                </a:gridCol>
              </a:tblGrid>
              <a:tr h="370840">
                <a:tc>
                  <a:txBody>
                    <a:bodyPr/>
                    <a:lstStyle/>
                    <a:p>
                      <a:r>
                        <a:rPr lang="en-US" sz="1600" b="1" noProof="0" dirty="0" smtClean="0">
                          <a:latin typeface="Source Han Sans SC"/>
                        </a:rPr>
                        <a:t>Semantics &amp; Formality level</a:t>
                      </a:r>
                      <a:endParaRPr lang="en-US" sz="1600" b="1" noProof="0" dirty="0">
                        <a:latin typeface="Source Han Sans SC"/>
                      </a:endParaRPr>
                    </a:p>
                  </a:txBody>
                  <a:tcPr>
                    <a:solidFill>
                      <a:schemeClr val="bg1"/>
                    </a:solidFill>
                  </a:tcPr>
                </a:tc>
                <a:tc>
                  <a:txBody>
                    <a:bodyPr/>
                    <a:lstStyle/>
                    <a:p>
                      <a:r>
                        <a:rPr lang="en-US" sz="1600" b="1" noProof="0" dirty="0" smtClean="0">
                          <a:latin typeface="Source Han Sans SC"/>
                        </a:rPr>
                        <a:t>Ontology Model</a:t>
                      </a:r>
                      <a:endParaRPr lang="en-US" sz="1600" b="1" noProof="0" dirty="0">
                        <a:latin typeface="Source Han Sans SC"/>
                      </a:endParaRPr>
                    </a:p>
                  </a:txBody>
                  <a:tcPr>
                    <a:solidFill>
                      <a:schemeClr val="bg1"/>
                    </a:solidFill>
                  </a:tcPr>
                </a:tc>
                <a:extLst>
                  <a:ext uri="{0D108BD9-81ED-4DB2-BD59-A6C34878D82A}">
                    <a16:rowId xmlns:a16="http://schemas.microsoft.com/office/drawing/2014/main" val="1314145476"/>
                  </a:ext>
                </a:extLst>
              </a:tr>
              <a:tr h="370840">
                <a:tc>
                  <a:txBody>
                    <a:bodyPr/>
                    <a:lstStyle/>
                    <a:p>
                      <a:r>
                        <a:rPr lang="en-US" sz="1600" noProof="0" dirty="0" smtClean="0">
                          <a:latin typeface="Source Han Sans SC"/>
                        </a:rPr>
                        <a:t>Metadata-based models</a:t>
                      </a:r>
                      <a:endParaRPr lang="en-US" sz="1600" noProof="0" dirty="0">
                        <a:latin typeface="Source Han Sans SC"/>
                      </a:endParaRPr>
                    </a:p>
                  </a:txBody>
                  <a:tcPr>
                    <a:solidFill>
                      <a:schemeClr val="bg1"/>
                    </a:solidFill>
                  </a:tcPr>
                </a:tc>
                <a:tc>
                  <a:txBody>
                    <a:bodyPr/>
                    <a:lstStyle/>
                    <a:p>
                      <a:r>
                        <a:rPr lang="en-US" sz="1600" noProof="0" dirty="0" smtClean="0">
                          <a:latin typeface="Source Han Sans SC"/>
                        </a:rPr>
                        <a:t>EDM, LIDO, ABC</a:t>
                      </a:r>
                      <a:endParaRPr lang="en-US" sz="1600" noProof="0" dirty="0">
                        <a:latin typeface="Source Han Sans SC"/>
                      </a:endParaRPr>
                    </a:p>
                  </a:txBody>
                  <a:tcPr>
                    <a:solidFill>
                      <a:schemeClr val="bg1"/>
                    </a:solidFill>
                  </a:tcPr>
                </a:tc>
                <a:extLst>
                  <a:ext uri="{0D108BD9-81ED-4DB2-BD59-A6C34878D82A}">
                    <a16:rowId xmlns:a16="http://schemas.microsoft.com/office/drawing/2014/main" val="1999211686"/>
                  </a:ext>
                </a:extLst>
              </a:tr>
              <a:tr h="370840">
                <a:tc>
                  <a:txBody>
                    <a:bodyPr/>
                    <a:lstStyle/>
                    <a:p>
                      <a:r>
                        <a:rPr lang="en-US" sz="1600" noProof="0" dirty="0" smtClean="0">
                          <a:latin typeface="Source Han Sans SC"/>
                        </a:rPr>
                        <a:t>Thesauri-based models</a:t>
                      </a:r>
                      <a:endParaRPr lang="en-US" sz="1600" noProof="0" dirty="0">
                        <a:latin typeface="Source Han Sans SC"/>
                      </a:endParaRPr>
                    </a:p>
                  </a:txBody>
                  <a:tcPr>
                    <a:solidFill>
                      <a:schemeClr val="bg1"/>
                    </a:solidFill>
                  </a:tcPr>
                </a:tc>
                <a:tc>
                  <a:txBody>
                    <a:bodyPr/>
                    <a:lstStyle/>
                    <a:p>
                      <a:r>
                        <a:rPr lang="en-US" sz="1600" noProof="0" dirty="0" err="1" smtClean="0">
                          <a:latin typeface="Source Han Sans SC"/>
                        </a:rPr>
                        <a:t>FinnONTO</a:t>
                      </a:r>
                      <a:r>
                        <a:rPr lang="en-US" sz="1600" noProof="0" dirty="0" smtClean="0">
                          <a:latin typeface="Source Han Sans SC"/>
                        </a:rPr>
                        <a:t>, GVP</a:t>
                      </a:r>
                      <a:endParaRPr lang="en-US" sz="1600" noProof="0" dirty="0">
                        <a:latin typeface="Source Han Sans SC"/>
                      </a:endParaRPr>
                    </a:p>
                  </a:txBody>
                  <a:tcPr>
                    <a:solidFill>
                      <a:schemeClr val="bg1"/>
                    </a:solidFill>
                  </a:tcPr>
                </a:tc>
                <a:extLst>
                  <a:ext uri="{0D108BD9-81ED-4DB2-BD59-A6C34878D82A}">
                    <a16:rowId xmlns:a16="http://schemas.microsoft.com/office/drawing/2014/main" val="3750679068"/>
                  </a:ext>
                </a:extLst>
              </a:tr>
              <a:tr h="370840">
                <a:tc>
                  <a:txBody>
                    <a:bodyPr/>
                    <a:lstStyle/>
                    <a:p>
                      <a:r>
                        <a:rPr lang="en-US" sz="1600" noProof="0" dirty="0" smtClean="0">
                          <a:latin typeface="Source Han Sans SC"/>
                        </a:rPr>
                        <a:t>Formal Ontologies/CDM</a:t>
                      </a:r>
                      <a:endParaRPr lang="en-US" sz="1600" noProof="0" dirty="0">
                        <a:latin typeface="Source Han Sans SC"/>
                      </a:endParaRPr>
                    </a:p>
                  </a:txBody>
                  <a:tcPr>
                    <a:solidFill>
                      <a:schemeClr val="accent1">
                        <a:lumMod val="40000"/>
                        <a:lumOff val="60000"/>
                      </a:schemeClr>
                    </a:solidFill>
                  </a:tcPr>
                </a:tc>
                <a:tc>
                  <a:txBody>
                    <a:bodyPr/>
                    <a:lstStyle/>
                    <a:p>
                      <a:r>
                        <a:rPr lang="en-US" sz="1600" noProof="0" dirty="0" smtClean="0">
                          <a:latin typeface="Source Han Sans SC"/>
                        </a:rPr>
                        <a:t>CIDOC CRM, CHARM, Inspire, EDM, OAIS, LRM </a:t>
                      </a:r>
                      <a:endParaRPr lang="en-US" sz="1600" noProof="0" dirty="0">
                        <a:latin typeface="Source Han Sans SC"/>
                      </a:endParaRPr>
                    </a:p>
                  </a:txBody>
                  <a:tcPr>
                    <a:solidFill>
                      <a:schemeClr val="accent1">
                        <a:lumMod val="40000"/>
                        <a:lumOff val="60000"/>
                      </a:schemeClr>
                    </a:solidFill>
                  </a:tcPr>
                </a:tc>
                <a:extLst>
                  <a:ext uri="{0D108BD9-81ED-4DB2-BD59-A6C34878D82A}">
                    <a16:rowId xmlns:a16="http://schemas.microsoft.com/office/drawing/2014/main" val="4228313126"/>
                  </a:ext>
                </a:extLst>
              </a:tr>
            </a:tbl>
          </a:graphicData>
        </a:graphic>
      </p:graphicFrame>
      <p:graphicFrame>
        <p:nvGraphicFramePr>
          <p:cNvPr id="28" name="Tableau 27"/>
          <p:cNvGraphicFramePr>
            <a:graphicFrameLocks noGrp="1"/>
          </p:cNvGraphicFramePr>
          <p:nvPr>
            <p:extLst>
              <p:ext uri="{D42A27DB-BD31-4B8C-83A1-F6EECF244321}">
                <p14:modId xmlns:p14="http://schemas.microsoft.com/office/powerpoint/2010/main" val="679121499"/>
              </p:ext>
            </p:extLst>
          </p:nvPr>
        </p:nvGraphicFramePr>
        <p:xfrm>
          <a:off x="333829" y="4763416"/>
          <a:ext cx="8949868" cy="1483360"/>
        </p:xfrm>
        <a:graphic>
          <a:graphicData uri="http://schemas.openxmlformats.org/drawingml/2006/table">
            <a:tbl>
              <a:tblPr firstRow="1" bandRow="1">
                <a:tableStyleId>{5940675A-B579-460E-94D1-54222C63F5DA}</a:tableStyleId>
              </a:tblPr>
              <a:tblGrid>
                <a:gridCol w="1850570">
                  <a:extLst>
                    <a:ext uri="{9D8B030D-6E8A-4147-A177-3AD203B41FA5}">
                      <a16:colId xmlns:a16="http://schemas.microsoft.com/office/drawing/2014/main" val="942265036"/>
                    </a:ext>
                  </a:extLst>
                </a:gridCol>
                <a:gridCol w="7099298">
                  <a:extLst>
                    <a:ext uri="{9D8B030D-6E8A-4147-A177-3AD203B41FA5}">
                      <a16:colId xmlns:a16="http://schemas.microsoft.com/office/drawing/2014/main" val="3813324904"/>
                    </a:ext>
                  </a:extLst>
                </a:gridCol>
              </a:tblGrid>
              <a:tr h="370840">
                <a:tc>
                  <a:txBody>
                    <a:bodyPr/>
                    <a:lstStyle/>
                    <a:p>
                      <a:r>
                        <a:rPr lang="en-US" sz="1600" b="1" noProof="0" dirty="0" smtClean="0">
                          <a:latin typeface="Source Han Sans SC"/>
                        </a:rPr>
                        <a:t>Modeling scope</a:t>
                      </a:r>
                      <a:endParaRPr lang="en-US" sz="1600" b="1" noProof="0" dirty="0">
                        <a:latin typeface="Source Han Sans SC"/>
                      </a:endParaRPr>
                    </a:p>
                  </a:txBody>
                  <a:tcPr>
                    <a:solidFill>
                      <a:schemeClr val="bg1"/>
                    </a:solidFill>
                  </a:tcPr>
                </a:tc>
                <a:tc>
                  <a:txBody>
                    <a:bodyPr/>
                    <a:lstStyle/>
                    <a:p>
                      <a:r>
                        <a:rPr lang="en-US" sz="1600" b="1" noProof="0" dirty="0" smtClean="0">
                          <a:latin typeface="Source Han Sans SC"/>
                        </a:rPr>
                        <a:t>Ontology Model</a:t>
                      </a:r>
                      <a:endParaRPr lang="en-US" sz="1600" b="1" noProof="0" dirty="0">
                        <a:latin typeface="Source Han Sans SC"/>
                      </a:endParaRPr>
                    </a:p>
                  </a:txBody>
                  <a:tcPr>
                    <a:solidFill>
                      <a:schemeClr val="bg1"/>
                    </a:solidFill>
                  </a:tcPr>
                </a:tc>
                <a:extLst>
                  <a:ext uri="{0D108BD9-81ED-4DB2-BD59-A6C34878D82A}">
                    <a16:rowId xmlns:a16="http://schemas.microsoft.com/office/drawing/2014/main" val="1314145476"/>
                  </a:ext>
                </a:extLst>
              </a:tr>
              <a:tr h="370840">
                <a:tc>
                  <a:txBody>
                    <a:bodyPr/>
                    <a:lstStyle/>
                    <a:p>
                      <a:r>
                        <a:rPr lang="en-US" sz="1600" noProof="0" dirty="0" smtClean="0">
                          <a:latin typeface="Source Han Sans SC"/>
                        </a:rPr>
                        <a:t>Data-centric</a:t>
                      </a:r>
                      <a:endParaRPr lang="en-US" sz="1600" noProof="0" dirty="0">
                        <a:latin typeface="Source Han Sans SC"/>
                      </a:endParaRPr>
                    </a:p>
                  </a:txBody>
                  <a:tcPr>
                    <a:solidFill>
                      <a:schemeClr val="bg1"/>
                    </a:solidFill>
                  </a:tcPr>
                </a:tc>
                <a:tc>
                  <a:txBody>
                    <a:bodyPr/>
                    <a:lstStyle/>
                    <a:p>
                      <a:r>
                        <a:rPr lang="en-US" sz="1600" noProof="0" dirty="0" smtClean="0">
                          <a:latin typeface="Source Han Sans SC"/>
                        </a:rPr>
                        <a:t>LIDO, ABC, LRM, OAIS</a:t>
                      </a:r>
                      <a:endParaRPr lang="en-US" sz="1600" noProof="0" dirty="0">
                        <a:latin typeface="Source Han Sans SC"/>
                      </a:endParaRPr>
                    </a:p>
                  </a:txBody>
                  <a:tcPr>
                    <a:solidFill>
                      <a:schemeClr val="bg1"/>
                    </a:solidFill>
                  </a:tcPr>
                </a:tc>
                <a:extLst>
                  <a:ext uri="{0D108BD9-81ED-4DB2-BD59-A6C34878D82A}">
                    <a16:rowId xmlns:a16="http://schemas.microsoft.com/office/drawing/2014/main" val="1999211686"/>
                  </a:ext>
                </a:extLst>
              </a:tr>
              <a:tr h="370840">
                <a:tc>
                  <a:txBody>
                    <a:bodyPr/>
                    <a:lstStyle/>
                    <a:p>
                      <a:r>
                        <a:rPr lang="fr-FR" sz="1600" noProof="0" dirty="0" smtClean="0">
                          <a:latin typeface="Source Han Sans SC"/>
                        </a:rPr>
                        <a:t>Spatial-</a:t>
                      </a:r>
                      <a:r>
                        <a:rPr lang="fr-FR" sz="1600" noProof="0" dirty="0" err="1" smtClean="0">
                          <a:latin typeface="Source Han Sans SC"/>
                        </a:rPr>
                        <a:t>centric</a:t>
                      </a:r>
                      <a:endParaRPr lang="en-US" sz="1600" noProof="0" dirty="0">
                        <a:latin typeface="Source Han Sans SC"/>
                      </a:endParaRPr>
                    </a:p>
                  </a:txBody>
                  <a:tcPr>
                    <a:solidFill>
                      <a:schemeClr val="bg1"/>
                    </a:solidFill>
                  </a:tcPr>
                </a:tc>
                <a:tc>
                  <a:txBody>
                    <a:bodyPr/>
                    <a:lstStyle/>
                    <a:p>
                      <a:r>
                        <a:rPr lang="en-US" sz="1600" dirty="0" smtClean="0">
                          <a:latin typeface="Source Han Sans SC"/>
                        </a:rPr>
                        <a:t>Inspire, </a:t>
                      </a:r>
                      <a:r>
                        <a:rPr lang="en-US" sz="1600" dirty="0" err="1" smtClean="0">
                          <a:latin typeface="Source Han Sans SC"/>
                        </a:rPr>
                        <a:t>CRMarchaeo</a:t>
                      </a:r>
                      <a:endParaRPr lang="en-US" sz="1600" noProof="0" dirty="0">
                        <a:latin typeface="Source Han Sans SC"/>
                      </a:endParaRPr>
                    </a:p>
                  </a:txBody>
                  <a:tcPr>
                    <a:solidFill>
                      <a:schemeClr val="bg1"/>
                    </a:solidFill>
                  </a:tcPr>
                </a:tc>
                <a:extLst>
                  <a:ext uri="{0D108BD9-81ED-4DB2-BD59-A6C34878D82A}">
                    <a16:rowId xmlns:a16="http://schemas.microsoft.com/office/drawing/2014/main" val="3750679068"/>
                  </a:ext>
                </a:extLst>
              </a:tr>
              <a:tr h="370840">
                <a:tc>
                  <a:txBody>
                    <a:bodyPr/>
                    <a:lstStyle/>
                    <a:p>
                      <a:r>
                        <a:rPr lang="fr-FR" sz="1600" noProof="0" dirty="0" err="1" smtClean="0">
                          <a:latin typeface="Source Han Sans SC"/>
                        </a:rPr>
                        <a:t>Entity-centric</a:t>
                      </a:r>
                      <a:endParaRPr lang="en-US" sz="1600" noProof="0" dirty="0">
                        <a:latin typeface="Source Han Sans SC"/>
                      </a:endParaRPr>
                    </a:p>
                  </a:txBody>
                  <a:tcPr>
                    <a:solidFill>
                      <a:schemeClr val="accent1">
                        <a:lumMod val="40000"/>
                        <a:lumOff val="60000"/>
                      </a:schemeClr>
                    </a:solidFill>
                  </a:tcPr>
                </a:tc>
                <a:tc>
                  <a:txBody>
                    <a:bodyPr/>
                    <a:lstStyle/>
                    <a:p>
                      <a:r>
                        <a:rPr lang="pt-BR" sz="1600" dirty="0" smtClean="0">
                          <a:latin typeface="Source Han Sans SC"/>
                        </a:rPr>
                        <a:t>CIDOC CRM, EDM, FinnONTO, CHARM</a:t>
                      </a:r>
                      <a:endParaRPr lang="en-US" sz="1600" noProof="0" dirty="0">
                        <a:latin typeface="Source Han Sans SC"/>
                      </a:endParaRPr>
                    </a:p>
                  </a:txBody>
                  <a:tcPr>
                    <a:solidFill>
                      <a:schemeClr val="accent1">
                        <a:lumMod val="40000"/>
                        <a:lumOff val="60000"/>
                      </a:schemeClr>
                    </a:solidFill>
                  </a:tcPr>
                </a:tc>
                <a:extLst>
                  <a:ext uri="{0D108BD9-81ED-4DB2-BD59-A6C34878D82A}">
                    <a16:rowId xmlns:a16="http://schemas.microsoft.com/office/drawing/2014/main" val="4228313126"/>
                  </a:ext>
                </a:extLst>
              </a:tr>
            </a:tbl>
          </a:graphicData>
        </a:graphic>
      </p:graphicFrame>
      <p:sp>
        <p:nvSpPr>
          <p:cNvPr id="37"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38"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9" name="矩形 13"/>
          <p:cNvSpPr/>
          <p:nvPr/>
        </p:nvSpPr>
        <p:spPr>
          <a:xfrm>
            <a:off x="2078001" y="198322"/>
            <a:ext cx="323922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Ontologies for Cultural Heritage</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0" name="直接连接符 12"/>
          <p:cNvCxnSpPr/>
          <p:nvPr/>
        </p:nvCxnSpPr>
        <p:spPr>
          <a:xfrm>
            <a:off x="533151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1"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solidFill>
                <a:schemeClr val="tx1">
                  <a:lumMod val="85000"/>
                  <a:lumOff val="15000"/>
                </a:schemeClr>
              </a:solidFill>
              <a:latin typeface="Source Han Sans SC"/>
              <a:cs typeface="Times New Roman" panose="02020603050405020304" pitchFamily="18" charset="0"/>
            </a:endParaRPr>
          </a:p>
        </p:txBody>
      </p:sp>
      <p:sp>
        <p:nvSpPr>
          <p:cNvPr id="42"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en-US" altLang="zh-CN"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43" name="Titre 1"/>
          <p:cNvSpPr txBox="1">
            <a:spLocks/>
          </p:cNvSpPr>
          <p:nvPr/>
        </p:nvSpPr>
        <p:spPr>
          <a:xfrm>
            <a:off x="5425409"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rPr>
              <a:t>Modeling CH entities using Ontologies:</a:t>
            </a:r>
            <a:endParaRPr lang="en-US" sz="2200" b="1" dirty="0">
              <a:solidFill>
                <a:srgbClr val="002C58"/>
              </a:solidFill>
              <a:latin typeface="Source Han Sans SC"/>
            </a:endParaRPr>
          </a:p>
        </p:txBody>
      </p:sp>
      <p:sp>
        <p:nvSpPr>
          <p:cNvPr id="20" name="Rectangle 19"/>
          <p:cNvSpPr/>
          <p:nvPr/>
        </p:nvSpPr>
        <p:spPr>
          <a:xfrm>
            <a:off x="9614279" y="4844761"/>
            <a:ext cx="2602992" cy="923330"/>
          </a:xfrm>
          <a:prstGeom prst="rect">
            <a:avLst/>
          </a:prstGeom>
          <a:noFill/>
        </p:spPr>
        <p:txBody>
          <a:bodyPr wrap="square">
            <a:spAutoFit/>
          </a:bodyPr>
          <a:lstStyle/>
          <a:p>
            <a:pPr algn="ctr"/>
            <a:r>
              <a:rPr lang="en-US" dirty="0" smtClean="0">
                <a:latin typeface="Source Han Sans SC"/>
                <a:cs typeface="Times New Roman" panose="02020603050405020304" pitchFamily="18" charset="0"/>
              </a:rPr>
              <a:t>Investigate their </a:t>
            </a:r>
            <a:r>
              <a:rPr lang="en-US" b="1" dirty="0" smtClean="0">
                <a:latin typeface="Source Han Sans SC"/>
                <a:cs typeface="Times New Roman" panose="02020603050405020304" pitchFamily="18" charset="0"/>
              </a:rPr>
              <a:t>composition relations </a:t>
            </a:r>
            <a:r>
              <a:rPr lang="en-US" dirty="0" smtClean="0">
                <a:latin typeface="Source Han Sans SC"/>
                <a:cs typeface="Times New Roman" panose="02020603050405020304" pitchFamily="18" charset="0"/>
              </a:rPr>
              <a:t>(structural &amp; spatial)</a:t>
            </a:r>
            <a:endParaRPr lang="en-US" dirty="0">
              <a:latin typeface="Source Han Sans SC"/>
              <a:cs typeface="Times New Roman" panose="02020603050405020304" pitchFamily="18" charset="0"/>
            </a:endParaRPr>
          </a:p>
        </p:txBody>
      </p:sp>
      <p:cxnSp>
        <p:nvCxnSpPr>
          <p:cNvPr id="21" name="直接箭头连接符 36"/>
          <p:cNvCxnSpPr>
            <a:stCxn id="23" idx="2"/>
            <a:endCxn id="20" idx="0"/>
          </p:cNvCxnSpPr>
          <p:nvPr/>
        </p:nvCxnSpPr>
        <p:spPr>
          <a:xfrm>
            <a:off x="10915775" y="4415882"/>
            <a:ext cx="0" cy="428879"/>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668256" y="5153083"/>
            <a:ext cx="2450591" cy="306686"/>
          </a:xfrm>
          <a:prstGeom prst="rect">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A64C0E"/>
              </a:solidFill>
              <a:latin typeface="Source Han Sans SC"/>
              <a:cs typeface="Times New Roman" panose="02020603050405020304" pitchFamily="18" charset="0"/>
            </a:endParaRPr>
          </a:p>
        </p:txBody>
      </p:sp>
    </p:spTree>
    <p:extLst>
      <p:ext uri="{BB962C8B-B14F-4D97-AF65-F5344CB8AC3E}">
        <p14:creationId xmlns:p14="http://schemas.microsoft.com/office/powerpoint/2010/main" val="178486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0" grpId="0"/>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6" y="1024540"/>
            <a:ext cx="11420474" cy="4652359"/>
          </a:xfrm>
        </p:spPr>
        <p:txBody>
          <a:bodyPr>
            <a:normAutofit/>
          </a:bodyPr>
          <a:lstStyle/>
          <a:p>
            <a:pPr marL="0" indent="0">
              <a:buNone/>
            </a:pPr>
            <a:r>
              <a:rPr lang="en-US" sz="2000" b="1" dirty="0" smtClean="0">
                <a:latin typeface="Source Han Sans SC"/>
                <a:cs typeface="Times New Roman" panose="02020603050405020304" pitchFamily="18" charset="0"/>
              </a:rPr>
              <a:t>An analysis of the relevant models: </a:t>
            </a:r>
            <a:r>
              <a:rPr lang="en-US" sz="2000" b="1" dirty="0" smtClean="0">
                <a:solidFill>
                  <a:srgbClr val="A64C0E"/>
                </a:solidFill>
                <a:latin typeface="Source Han Sans SC"/>
                <a:cs typeface="Times New Roman" panose="02020603050405020304" pitchFamily="18" charset="0"/>
              </a:rPr>
              <a:t>CIDOC </a:t>
            </a:r>
            <a:r>
              <a:rPr lang="en-US" sz="2000" b="1" dirty="0">
                <a:solidFill>
                  <a:srgbClr val="A64C0E"/>
                </a:solidFill>
                <a:latin typeface="Source Han Sans SC"/>
                <a:cs typeface="Times New Roman" panose="02020603050405020304" pitchFamily="18" charset="0"/>
              </a:rPr>
              <a:t>Conceptual Reference </a:t>
            </a:r>
            <a:r>
              <a:rPr lang="en-US" sz="2000" b="1" dirty="0" smtClean="0">
                <a:solidFill>
                  <a:srgbClr val="A64C0E"/>
                </a:solidFill>
                <a:latin typeface="Source Han Sans SC"/>
                <a:cs typeface="Times New Roman" panose="02020603050405020304" pitchFamily="18" charset="0"/>
              </a:rPr>
              <a:t>Model (CRM) V7.1.2</a:t>
            </a:r>
          </a:p>
          <a:p>
            <a:pPr marL="457200" lvl="1" indent="0">
              <a:buNone/>
            </a:pPr>
            <a:r>
              <a:rPr lang="en-US" sz="1600" dirty="0" smtClean="0">
                <a:latin typeface="Source Han Sans SC"/>
                <a:cs typeface="Times New Roman" panose="02020603050405020304" pitchFamily="18" charset="0"/>
              </a:rPr>
              <a:t>“An </a:t>
            </a:r>
            <a:r>
              <a:rPr lang="en-US" sz="1600" dirty="0">
                <a:latin typeface="Source Han Sans SC"/>
                <a:cs typeface="Times New Roman" panose="02020603050405020304" pitchFamily="18" charset="0"/>
              </a:rPr>
              <a:t>'ontology' for </a:t>
            </a:r>
            <a:r>
              <a:rPr lang="en-US" sz="1600" dirty="0" smtClean="0">
                <a:latin typeface="Source Han Sans SC"/>
                <a:cs typeface="Times New Roman" panose="02020603050405020304" pitchFamily="18" charset="0"/>
              </a:rPr>
              <a:t>CH information </a:t>
            </a:r>
            <a:r>
              <a:rPr lang="en-US" sz="1600" dirty="0">
                <a:latin typeface="Source Han Sans SC"/>
                <a:cs typeface="Times New Roman" panose="02020603050405020304" pitchFamily="18" charset="0"/>
              </a:rPr>
              <a:t>i.e. it describes in a formal language the explicit and implicit concepts and relations relevant to the documentation of </a:t>
            </a:r>
            <a:r>
              <a:rPr lang="en-US" sz="1600" dirty="0" smtClean="0">
                <a:latin typeface="Source Han Sans SC"/>
                <a:cs typeface="Times New Roman" panose="02020603050405020304" pitchFamily="18" charset="0"/>
              </a:rPr>
              <a:t>CH</a:t>
            </a:r>
            <a:r>
              <a:rPr lang="en-US" sz="1600" dirty="0">
                <a:latin typeface="Source Han Sans SC"/>
                <a:cs typeface="Times New Roman" panose="02020603050405020304" pitchFamily="18" charset="0"/>
              </a:rPr>
              <a:t>”. (</a:t>
            </a:r>
            <a:r>
              <a:rPr lang="en-US" sz="1600" dirty="0">
                <a:latin typeface="Source Han Sans SC"/>
                <a:cs typeface="Times New Roman" panose="02020603050405020304" pitchFamily="18" charset="0"/>
                <a:hlinkClick r:id="rId3"/>
              </a:rPr>
              <a:t>https://</a:t>
            </a:r>
            <a:r>
              <a:rPr lang="en-US" sz="1600" dirty="0" smtClean="0">
                <a:latin typeface="Source Han Sans SC"/>
                <a:cs typeface="Times New Roman" panose="02020603050405020304" pitchFamily="18" charset="0"/>
                <a:hlinkClick r:id="rId3"/>
              </a:rPr>
              <a:t>cidoc-crm.org/node/202</a:t>
            </a:r>
            <a:r>
              <a:rPr lang="en-US" sz="1600" dirty="0" smtClean="0">
                <a:latin typeface="Source Han Sans SC"/>
                <a:cs typeface="Times New Roman" panose="02020603050405020304" pitchFamily="18" charset="0"/>
              </a:rPr>
              <a:t>)</a:t>
            </a:r>
          </a:p>
          <a:p>
            <a:pPr marL="914400" lvl="2" indent="0">
              <a:buNone/>
            </a:pPr>
            <a:endParaRPr lang="en-US" sz="1200" dirty="0" smtClean="0">
              <a:latin typeface="Source Han Sans SC"/>
              <a:cs typeface="Times New Roman" panose="02020603050405020304" pitchFamily="18" charset="0"/>
            </a:endParaRPr>
          </a:p>
          <a:p>
            <a:pPr marL="0" indent="0">
              <a:buNone/>
            </a:pPr>
            <a:r>
              <a:rPr lang="en-US" sz="1800" b="1" dirty="0" smtClean="0">
                <a:latin typeface="Source Han Sans SC"/>
                <a:cs typeface="Times New Roman" panose="02020603050405020304" pitchFamily="18" charset="0"/>
              </a:rPr>
              <a:t>Structural relations:</a:t>
            </a:r>
          </a:p>
          <a:p>
            <a:pPr lvl="1"/>
            <a:r>
              <a:rPr lang="en-US" sz="1600" dirty="0" smtClean="0">
                <a:latin typeface="Source Han Sans SC"/>
                <a:cs typeface="Times New Roman" panose="02020603050405020304" pitchFamily="18" charset="0"/>
              </a:rPr>
              <a:t>P45 consists of</a:t>
            </a:r>
          </a:p>
          <a:p>
            <a:pPr lvl="1"/>
            <a:r>
              <a:rPr lang="en-US" sz="1600" dirty="0" smtClean="0">
                <a:latin typeface="Source Han Sans SC"/>
                <a:cs typeface="Times New Roman" panose="02020603050405020304" pitchFamily="18" charset="0"/>
              </a:rPr>
              <a:t>P46 composed of</a:t>
            </a:r>
          </a:p>
          <a:p>
            <a:pPr lvl="1"/>
            <a:endParaRPr lang="en-US" sz="1600" dirty="0" smtClean="0">
              <a:latin typeface="Source Han Sans SC"/>
              <a:cs typeface="Times New Roman" panose="02020603050405020304" pitchFamily="18" charset="0"/>
            </a:endParaRPr>
          </a:p>
          <a:p>
            <a:pPr marL="0" indent="0">
              <a:buNone/>
            </a:pPr>
            <a:r>
              <a:rPr lang="en-US" sz="1800" b="1" dirty="0" smtClean="0">
                <a:latin typeface="Source Han Sans SC"/>
                <a:cs typeface="Times New Roman" panose="02020603050405020304" pitchFamily="18" charset="0"/>
              </a:rPr>
              <a:t>Spatial relations:</a:t>
            </a:r>
          </a:p>
          <a:p>
            <a:pPr lvl="1"/>
            <a:r>
              <a:rPr lang="en-US" sz="1600" dirty="0" smtClean="0">
                <a:latin typeface="Source Han Sans SC"/>
                <a:cs typeface="Times New Roman" panose="02020603050405020304" pitchFamily="18" charset="0"/>
              </a:rPr>
              <a:t>P53 has former or current location</a:t>
            </a:r>
          </a:p>
          <a:p>
            <a:pPr lvl="1"/>
            <a:r>
              <a:rPr lang="en-US" sz="1600" dirty="0" smtClean="0">
                <a:latin typeface="Source Han Sans SC"/>
                <a:cs typeface="Times New Roman" panose="02020603050405020304" pitchFamily="18" charset="0"/>
              </a:rPr>
              <a:t>P54 has current permanent location</a:t>
            </a:r>
          </a:p>
          <a:p>
            <a:pPr lvl="1"/>
            <a:r>
              <a:rPr lang="en-US" sz="1600" dirty="0" smtClean="0">
                <a:latin typeface="Source Han Sans SC"/>
                <a:cs typeface="Times New Roman" panose="02020603050405020304" pitchFamily="18" charset="0"/>
              </a:rPr>
              <a:t>P55 has current location (currently holds)</a:t>
            </a:r>
          </a:p>
          <a:p>
            <a:pPr lvl="1"/>
            <a:r>
              <a:rPr lang="en-US" sz="1600" dirty="0" smtClean="0">
                <a:latin typeface="Source Han Sans SC"/>
                <a:cs typeface="Times New Roman" panose="02020603050405020304" pitchFamily="18" charset="0"/>
              </a:rPr>
              <a:t>P59 has section (is located on or within)</a:t>
            </a:r>
          </a:p>
          <a:p>
            <a:pPr lvl="1"/>
            <a:r>
              <a:rPr lang="en-US" sz="1600" dirty="0" smtClean="0">
                <a:latin typeface="Source Han Sans SC"/>
                <a:cs typeface="Times New Roman" panose="02020603050405020304" pitchFamily="18" charset="0"/>
              </a:rPr>
              <a:t>P89 falls within (contains)</a:t>
            </a: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14</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323922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Ontologies for Cultural Heritage</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533151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en-US" altLang="zh-CN"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0" name="Rectangle à coins arrondis 19"/>
          <p:cNvSpPr/>
          <p:nvPr/>
        </p:nvSpPr>
        <p:spPr>
          <a:xfrm>
            <a:off x="581330" y="5242375"/>
            <a:ext cx="11029340" cy="713925"/>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ource Han Sans SC"/>
                <a:cs typeface="Times New Roman" panose="02020603050405020304" pitchFamily="18" charset="0"/>
              </a:rPr>
              <a:t>CIDOC CRM could be used as a complementary </a:t>
            </a:r>
            <a:r>
              <a:rPr lang="en-US" sz="2000" dirty="0" smtClean="0">
                <a:solidFill>
                  <a:schemeClr val="tx1"/>
                </a:solidFill>
                <a:latin typeface="Source Han Sans SC"/>
                <a:cs typeface="Times New Roman" panose="02020603050405020304" pitchFamily="18" charset="0"/>
              </a:rPr>
              <a:t>model </a:t>
            </a:r>
            <a:r>
              <a:rPr lang="en-US" sz="2000" dirty="0">
                <a:solidFill>
                  <a:schemeClr val="tx1"/>
                </a:solidFill>
                <a:latin typeface="Source Han Sans SC"/>
                <a:cs typeface="Times New Roman" panose="02020603050405020304" pitchFamily="18" charset="0"/>
              </a:rPr>
              <a:t>for representing the </a:t>
            </a:r>
            <a:r>
              <a:rPr lang="en-US" sz="2000" dirty="0">
                <a:solidFill>
                  <a:srgbClr val="A64C0E"/>
                </a:solidFill>
                <a:latin typeface="Source Han Sans SC"/>
                <a:cs typeface="Times New Roman" panose="02020603050405020304" pitchFamily="18" charset="0"/>
              </a:rPr>
              <a:t>spatiotemporal aspects</a:t>
            </a:r>
            <a:r>
              <a:rPr lang="en-US" sz="2000" dirty="0">
                <a:solidFill>
                  <a:schemeClr val="tx1"/>
                </a:solidFill>
                <a:latin typeface="Source Han Sans SC"/>
                <a:cs typeface="Times New Roman" panose="02020603050405020304" pitchFamily="18" charset="0"/>
              </a:rPr>
              <a:t> of a CH entity.</a:t>
            </a:r>
          </a:p>
        </p:txBody>
      </p:sp>
      <p:sp>
        <p:nvSpPr>
          <p:cNvPr id="29" name="Titre 1"/>
          <p:cNvSpPr txBox="1">
            <a:spLocks/>
          </p:cNvSpPr>
          <p:nvPr/>
        </p:nvSpPr>
        <p:spPr>
          <a:xfrm>
            <a:off x="5425409"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rPr>
              <a:t>Modeling CH entities using Ontologies:</a:t>
            </a:r>
            <a:endParaRPr lang="en-US" sz="2200" b="1" dirty="0">
              <a:solidFill>
                <a:srgbClr val="002C58"/>
              </a:solidFill>
              <a:latin typeface="Source Han Sans SC"/>
            </a:endParaRPr>
          </a:p>
        </p:txBody>
      </p:sp>
      <p:sp>
        <p:nvSpPr>
          <p:cNvPr id="13" name="Rectangle à coins arrondis 12"/>
          <p:cNvSpPr/>
          <p:nvPr/>
        </p:nvSpPr>
        <p:spPr>
          <a:xfrm rot="16200000">
            <a:off x="-1781291" y="3416531"/>
            <a:ext cx="4196843" cy="3238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spc="600" dirty="0" smtClean="0">
                <a:solidFill>
                  <a:schemeClr val="tx1">
                    <a:lumMod val="50000"/>
                    <a:lumOff val="50000"/>
                  </a:schemeClr>
                </a:solidFill>
                <a:latin typeface="Times New Roman" panose="02020603050405020304" pitchFamily="18" charset="0"/>
                <a:cs typeface="Times New Roman" panose="02020603050405020304" pitchFamily="18" charset="0"/>
              </a:rPr>
              <a:t>Composition Relations</a:t>
            </a:r>
            <a:endParaRPr lang="en-US" sz="1600" spc="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93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6" y="1024540"/>
            <a:ext cx="11420474" cy="4652359"/>
          </a:xfrm>
        </p:spPr>
        <p:txBody>
          <a:bodyPr>
            <a:normAutofit/>
          </a:bodyPr>
          <a:lstStyle/>
          <a:p>
            <a:pPr marL="0" indent="0">
              <a:buNone/>
            </a:pPr>
            <a:r>
              <a:rPr lang="en-US" sz="2000" b="1" dirty="0" smtClean="0">
                <a:latin typeface="Source Han Sans SC"/>
                <a:cs typeface="Times New Roman" panose="02020603050405020304" pitchFamily="18" charset="0"/>
              </a:rPr>
              <a:t>An analysis of the relevant models: </a:t>
            </a:r>
            <a:r>
              <a:rPr lang="en-US" sz="2000" b="1" dirty="0">
                <a:solidFill>
                  <a:srgbClr val="A64C0E"/>
                </a:solidFill>
                <a:latin typeface="Source Han Sans SC"/>
                <a:cs typeface="Times New Roman" panose="02020603050405020304" pitchFamily="18" charset="0"/>
              </a:rPr>
              <a:t>The </a:t>
            </a:r>
            <a:r>
              <a:rPr lang="en-US" sz="2000" b="1" dirty="0" err="1">
                <a:solidFill>
                  <a:srgbClr val="A64C0E"/>
                </a:solidFill>
                <a:latin typeface="Source Han Sans SC"/>
                <a:cs typeface="Times New Roman" panose="02020603050405020304" pitchFamily="18" charset="0"/>
              </a:rPr>
              <a:t>Europeana</a:t>
            </a:r>
            <a:r>
              <a:rPr lang="en-US" sz="2000" b="1" dirty="0">
                <a:solidFill>
                  <a:srgbClr val="A64C0E"/>
                </a:solidFill>
                <a:latin typeface="Source Han Sans SC"/>
                <a:cs typeface="Times New Roman" panose="02020603050405020304" pitchFamily="18" charset="0"/>
              </a:rPr>
              <a:t> Data </a:t>
            </a:r>
            <a:r>
              <a:rPr lang="en-US" sz="2000" b="1" dirty="0" smtClean="0">
                <a:solidFill>
                  <a:srgbClr val="A64C0E"/>
                </a:solidFill>
                <a:latin typeface="Source Han Sans SC"/>
                <a:cs typeface="Times New Roman" panose="02020603050405020304" pitchFamily="18" charset="0"/>
              </a:rPr>
              <a:t>Model (EDM)</a:t>
            </a:r>
          </a:p>
          <a:p>
            <a:pPr marL="457200" lvl="1" indent="0">
              <a:buNone/>
            </a:pPr>
            <a:r>
              <a:rPr lang="en-US" sz="1600" dirty="0" smtClean="0">
                <a:latin typeface="Source Han Sans SC"/>
                <a:cs typeface="Times New Roman" panose="02020603050405020304" pitchFamily="18" charset="0"/>
              </a:rPr>
              <a:t>“Its goal is to </a:t>
            </a:r>
            <a:r>
              <a:rPr lang="en-US" sz="1600" dirty="0">
                <a:latin typeface="Source Han Sans SC"/>
                <a:cs typeface="Times New Roman" panose="02020603050405020304" pitchFamily="18" charset="0"/>
              </a:rPr>
              <a:t>collect metadata about CH entities from European CH institutions, and to enable the search and discovery of these </a:t>
            </a:r>
            <a:r>
              <a:rPr lang="en-US" sz="1600" dirty="0" smtClean="0">
                <a:latin typeface="Source Han Sans SC"/>
                <a:cs typeface="Times New Roman" panose="02020603050405020304" pitchFamily="18" charset="0"/>
              </a:rPr>
              <a:t>items. It is </a:t>
            </a:r>
            <a:r>
              <a:rPr lang="en-US" sz="1600" dirty="0">
                <a:latin typeface="Source Han Sans SC"/>
                <a:cs typeface="Times New Roman" panose="02020603050405020304" pitchFamily="18" charset="0"/>
              </a:rPr>
              <a:t>aimed at being an </a:t>
            </a:r>
            <a:r>
              <a:rPr lang="en-US" sz="1600" dirty="0" smtClean="0">
                <a:latin typeface="Source Han Sans SC"/>
                <a:cs typeface="Times New Roman" panose="02020603050405020304" pitchFamily="18" charset="0"/>
              </a:rPr>
              <a:t>integration medium </a:t>
            </a:r>
            <a:r>
              <a:rPr lang="en-US" sz="1600" dirty="0">
                <a:latin typeface="Source Han Sans SC"/>
                <a:cs typeface="Times New Roman" panose="02020603050405020304" pitchFamily="18" charset="0"/>
              </a:rPr>
              <a:t>for collecting, connecting and enriching the descriptions provided by </a:t>
            </a:r>
            <a:r>
              <a:rPr lang="en-US" sz="1600" dirty="0" err="1" smtClean="0">
                <a:latin typeface="Source Han Sans SC"/>
                <a:cs typeface="Times New Roman" panose="02020603050405020304" pitchFamily="18" charset="0"/>
              </a:rPr>
              <a:t>Europeana’s</a:t>
            </a:r>
            <a:r>
              <a:rPr lang="en-US" sz="1600" dirty="0" smtClean="0">
                <a:latin typeface="Source Han Sans SC"/>
                <a:cs typeface="Times New Roman" panose="02020603050405020304" pitchFamily="18" charset="0"/>
              </a:rPr>
              <a:t> content providers”. (</a:t>
            </a:r>
            <a:r>
              <a:rPr lang="it-IT" sz="1600" dirty="0">
                <a:hlinkClick r:id="rId3"/>
              </a:rPr>
              <a:t>Europeana Data Model | Europeana PRO</a:t>
            </a:r>
            <a:r>
              <a:rPr lang="en-US" sz="1600" dirty="0" smtClean="0">
                <a:latin typeface="Source Han Sans SC"/>
                <a:cs typeface="Times New Roman" panose="02020603050405020304" pitchFamily="18" charset="0"/>
              </a:rPr>
              <a:t>)</a:t>
            </a:r>
          </a:p>
          <a:p>
            <a:pPr marL="457200" lvl="1" indent="0">
              <a:buNone/>
            </a:pPr>
            <a:endParaRPr lang="en-US" sz="1600" dirty="0" smtClean="0">
              <a:latin typeface="Source Han Sans SC"/>
              <a:cs typeface="Times New Roman" panose="02020603050405020304" pitchFamily="18" charset="0"/>
            </a:endParaRPr>
          </a:p>
          <a:p>
            <a:pPr marL="0" indent="0">
              <a:buNone/>
            </a:pPr>
            <a:r>
              <a:rPr lang="en-US" sz="1800" b="1" dirty="0" smtClean="0">
                <a:latin typeface="Source Han Sans SC"/>
                <a:cs typeface="Times New Roman" panose="02020603050405020304" pitchFamily="18" charset="0"/>
              </a:rPr>
              <a:t>Structural relations:</a:t>
            </a:r>
          </a:p>
          <a:p>
            <a:pPr lvl="1"/>
            <a:r>
              <a:rPr lang="en-US" sz="1600" dirty="0">
                <a:latin typeface="Source Han Sans SC"/>
                <a:cs typeface="Times New Roman" panose="02020603050405020304" pitchFamily="18" charset="0"/>
              </a:rPr>
              <a:t>o</a:t>
            </a:r>
            <a:r>
              <a:rPr lang="en-US" sz="1600" dirty="0" smtClean="0">
                <a:latin typeface="Source Han Sans SC"/>
                <a:cs typeface="Times New Roman" panose="02020603050405020304" pitchFamily="18" charset="0"/>
              </a:rPr>
              <a:t>re: aggregates – from </a:t>
            </a:r>
            <a:r>
              <a:rPr lang="en-US" sz="1600" dirty="0">
                <a:latin typeface="Source Han Sans SC"/>
                <a:cs typeface="Times New Roman" panose="02020603050405020304" pitchFamily="18" charset="0"/>
              </a:rPr>
              <a:t>the </a:t>
            </a:r>
            <a:r>
              <a:rPr lang="en-US" sz="1600" dirty="0" smtClean="0">
                <a:latin typeface="Source Han Sans SC"/>
                <a:cs typeface="Times New Roman" panose="02020603050405020304" pitchFamily="18" charset="0"/>
              </a:rPr>
              <a:t>OAI </a:t>
            </a:r>
            <a:r>
              <a:rPr lang="en-US" sz="1600" dirty="0">
                <a:latin typeface="Source Han Sans SC"/>
                <a:cs typeface="Times New Roman" panose="02020603050405020304" pitchFamily="18" charset="0"/>
              </a:rPr>
              <a:t>Object Reuse and Exchange (ORE) </a:t>
            </a:r>
            <a:r>
              <a:rPr lang="en-US" sz="1600" dirty="0" smtClean="0">
                <a:latin typeface="Source Han Sans SC"/>
                <a:cs typeface="Times New Roman" panose="02020603050405020304" pitchFamily="18" charset="0"/>
              </a:rPr>
              <a:t>namespace </a:t>
            </a:r>
          </a:p>
          <a:p>
            <a:pPr lvl="1"/>
            <a:r>
              <a:rPr lang="en-US" sz="1600" dirty="0" err="1">
                <a:latin typeface="Source Han Sans SC"/>
                <a:cs typeface="Times New Roman" panose="02020603050405020304" pitchFamily="18" charset="0"/>
              </a:rPr>
              <a:t>d</a:t>
            </a:r>
            <a:r>
              <a:rPr lang="en-US" sz="1600" dirty="0" err="1" smtClean="0">
                <a:latin typeface="Source Han Sans SC"/>
                <a:cs typeface="Times New Roman" panose="02020603050405020304" pitchFamily="18" charset="0"/>
              </a:rPr>
              <a:t>cterms</a:t>
            </a:r>
            <a:r>
              <a:rPr lang="en-US" sz="1600" dirty="0" smtClean="0">
                <a:latin typeface="Source Han Sans SC"/>
                <a:cs typeface="Times New Roman" panose="02020603050405020304" pitchFamily="18" charset="0"/>
              </a:rPr>
              <a:t>: has </a:t>
            </a:r>
            <a:r>
              <a:rPr lang="en-US" sz="1600" dirty="0">
                <a:latin typeface="Source Han Sans SC"/>
                <a:cs typeface="Times New Roman" panose="02020603050405020304" pitchFamily="18" charset="0"/>
              </a:rPr>
              <a:t>Part – from </a:t>
            </a:r>
            <a:r>
              <a:rPr lang="en-US" sz="1600" dirty="0" smtClean="0">
                <a:latin typeface="Source Han Sans SC"/>
                <a:cs typeface="Times New Roman" panose="02020603050405020304" pitchFamily="18" charset="0"/>
              </a:rPr>
              <a:t>the </a:t>
            </a:r>
            <a:r>
              <a:rPr lang="en-US" sz="1600" dirty="0">
                <a:latin typeface="Source Han Sans SC"/>
                <a:cs typeface="Times New Roman" panose="02020603050405020304" pitchFamily="18" charset="0"/>
              </a:rPr>
              <a:t>Dublin Core namespaces</a:t>
            </a:r>
            <a:endParaRPr lang="en-US" sz="1600" dirty="0" smtClean="0">
              <a:latin typeface="Source Han Sans SC"/>
              <a:cs typeface="Times New Roman" panose="02020603050405020304" pitchFamily="18" charset="0"/>
            </a:endParaRPr>
          </a:p>
          <a:p>
            <a:pPr lvl="1"/>
            <a:endParaRPr lang="fr-FR" sz="1600" dirty="0" smtClean="0">
              <a:latin typeface="Source Han Sans SC"/>
              <a:cs typeface="Times New Roman" panose="02020603050405020304" pitchFamily="18" charset="0"/>
            </a:endParaRPr>
          </a:p>
          <a:p>
            <a:pPr marL="0" indent="0">
              <a:buNone/>
            </a:pPr>
            <a:r>
              <a:rPr lang="fr-FR" sz="1800" b="1" dirty="0" smtClean="0">
                <a:latin typeface="Source Han Sans SC"/>
                <a:cs typeface="Times New Roman" panose="02020603050405020304" pitchFamily="18" charset="0"/>
              </a:rPr>
              <a:t>Spatial relations:</a:t>
            </a:r>
            <a:endParaRPr lang="en-US" sz="1800" b="1" dirty="0" smtClean="0">
              <a:latin typeface="Source Han Sans SC"/>
              <a:cs typeface="Times New Roman" panose="02020603050405020304" pitchFamily="18" charset="0"/>
            </a:endParaRPr>
          </a:p>
          <a:p>
            <a:pPr lvl="1"/>
            <a:r>
              <a:rPr lang="en-US" sz="1600" dirty="0" err="1">
                <a:latin typeface="Source Han Sans SC"/>
                <a:cs typeface="Times New Roman" panose="02020603050405020304" pitchFamily="18" charset="0"/>
              </a:rPr>
              <a:t>e</a:t>
            </a:r>
            <a:r>
              <a:rPr lang="en-US" sz="1600" dirty="0" err="1" smtClean="0">
                <a:latin typeface="Source Han Sans SC"/>
                <a:cs typeface="Times New Roman" panose="02020603050405020304" pitchFamily="18" charset="0"/>
              </a:rPr>
              <a:t>dm</a:t>
            </a:r>
            <a:r>
              <a:rPr lang="en-US" sz="1600" dirty="0" smtClean="0">
                <a:latin typeface="Source Han Sans SC"/>
                <a:cs typeface="Times New Roman" panose="02020603050405020304" pitchFamily="18" charset="0"/>
              </a:rPr>
              <a:t>: current Location</a:t>
            </a:r>
          </a:p>
          <a:p>
            <a:pPr lvl="1"/>
            <a:r>
              <a:rPr lang="fr-FR" sz="1600" dirty="0" err="1">
                <a:latin typeface="Source Han Sans SC"/>
                <a:cs typeface="Times New Roman" panose="02020603050405020304" pitchFamily="18" charset="0"/>
              </a:rPr>
              <a:t>d</a:t>
            </a:r>
            <a:r>
              <a:rPr lang="fr-FR" sz="1600" dirty="0" err="1" smtClean="0">
                <a:latin typeface="Source Han Sans SC"/>
                <a:cs typeface="Times New Roman" panose="02020603050405020304" pitchFamily="18" charset="0"/>
              </a:rPr>
              <a:t>cterms</a:t>
            </a:r>
            <a:r>
              <a:rPr lang="fr-FR" sz="1600" dirty="0" smtClean="0">
                <a:latin typeface="Source Han Sans SC"/>
                <a:cs typeface="Times New Roman" panose="02020603050405020304" pitchFamily="18" charset="0"/>
              </a:rPr>
              <a:t>: spatial</a:t>
            </a:r>
            <a:endParaRPr lang="en-US" sz="1600" dirty="0" smtClean="0">
              <a:latin typeface="Source Han Sans SC"/>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15</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323922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Ontologies for Cultural Heritage</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533151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en-US" altLang="zh-CN"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0" name="Rectangle à coins arrondis 19"/>
          <p:cNvSpPr/>
          <p:nvPr/>
        </p:nvSpPr>
        <p:spPr>
          <a:xfrm>
            <a:off x="581330" y="4721675"/>
            <a:ext cx="11029340" cy="713925"/>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ource Han Sans SC"/>
                <a:cs typeface="Times New Roman" panose="02020603050405020304" pitchFamily="18" charset="0"/>
              </a:rPr>
              <a:t>EDM could be used as a complementary data model for describing other </a:t>
            </a:r>
            <a:r>
              <a:rPr lang="en-US" sz="2000" dirty="0" smtClean="0">
                <a:solidFill>
                  <a:schemeClr val="tx1"/>
                </a:solidFill>
                <a:latin typeface="Source Han Sans SC"/>
                <a:cs typeface="Times New Roman" panose="02020603050405020304" pitchFamily="18" charset="0"/>
              </a:rPr>
              <a:t>representations as </a:t>
            </a:r>
            <a:r>
              <a:rPr lang="en-US" sz="2000" dirty="0" smtClean="0">
                <a:solidFill>
                  <a:srgbClr val="A64C0E"/>
                </a:solidFill>
                <a:latin typeface="Source Han Sans SC"/>
                <a:cs typeface="Times New Roman" panose="02020603050405020304" pitchFamily="18" charset="0"/>
              </a:rPr>
              <a:t>descriptive properties </a:t>
            </a:r>
            <a:r>
              <a:rPr lang="en-US" sz="2000" dirty="0" smtClean="0">
                <a:solidFill>
                  <a:schemeClr val="tx1"/>
                </a:solidFill>
                <a:latin typeface="Source Han Sans SC"/>
                <a:cs typeface="Times New Roman" panose="02020603050405020304" pitchFamily="18" charset="0"/>
              </a:rPr>
              <a:t>for the object.</a:t>
            </a:r>
            <a:endParaRPr lang="en-US" sz="2000" dirty="0">
              <a:solidFill>
                <a:schemeClr val="tx1"/>
              </a:solidFill>
              <a:latin typeface="Source Han Sans SC"/>
              <a:cs typeface="Times New Roman" panose="02020603050405020304" pitchFamily="18" charset="0"/>
            </a:endParaRPr>
          </a:p>
        </p:txBody>
      </p:sp>
      <p:sp>
        <p:nvSpPr>
          <p:cNvPr id="13" name="Titre 1"/>
          <p:cNvSpPr txBox="1">
            <a:spLocks/>
          </p:cNvSpPr>
          <p:nvPr/>
        </p:nvSpPr>
        <p:spPr>
          <a:xfrm>
            <a:off x="5425409"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rPr>
              <a:t>Modeling CH entities using Ontologies:</a:t>
            </a:r>
            <a:endParaRPr lang="en-US" sz="2200" b="1" dirty="0">
              <a:solidFill>
                <a:srgbClr val="002C58"/>
              </a:solidFill>
              <a:latin typeface="Source Han Sans SC"/>
            </a:endParaRPr>
          </a:p>
        </p:txBody>
      </p:sp>
      <p:sp>
        <p:nvSpPr>
          <p:cNvPr id="14" name="Rectangle à coins arrondis 13"/>
          <p:cNvSpPr/>
          <p:nvPr/>
        </p:nvSpPr>
        <p:spPr>
          <a:xfrm rot="16200000">
            <a:off x="-1781291" y="3416531"/>
            <a:ext cx="4196843" cy="3238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spc="600" dirty="0" smtClean="0">
                <a:solidFill>
                  <a:schemeClr val="tx1">
                    <a:lumMod val="50000"/>
                    <a:lumOff val="50000"/>
                  </a:schemeClr>
                </a:solidFill>
                <a:latin typeface="Times New Roman" panose="02020603050405020304" pitchFamily="18" charset="0"/>
                <a:cs typeface="Times New Roman" panose="02020603050405020304" pitchFamily="18" charset="0"/>
              </a:rPr>
              <a:t>Composition Relations</a:t>
            </a:r>
            <a:endParaRPr lang="en-US" sz="1600" spc="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52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5" y="1024540"/>
            <a:ext cx="11524647" cy="4652359"/>
          </a:xfrm>
        </p:spPr>
        <p:txBody>
          <a:bodyPr>
            <a:normAutofit/>
          </a:bodyPr>
          <a:lstStyle/>
          <a:p>
            <a:pPr marL="0" indent="0">
              <a:buNone/>
            </a:pPr>
            <a:r>
              <a:rPr lang="en-US" sz="2000" b="1" dirty="0" smtClean="0">
                <a:latin typeface="Source Han Sans SC"/>
                <a:cs typeface="Times New Roman" panose="02020603050405020304" pitchFamily="18" charset="0"/>
              </a:rPr>
              <a:t>An analysis of the relevant models: </a:t>
            </a:r>
            <a:r>
              <a:rPr lang="en-US" sz="2000" b="1" dirty="0">
                <a:solidFill>
                  <a:srgbClr val="A64C0E"/>
                </a:solidFill>
                <a:latin typeface="Source Han Sans SC"/>
                <a:cs typeface="Times New Roman" panose="02020603050405020304" pitchFamily="18" charset="0"/>
              </a:rPr>
              <a:t>The Cultural Heritage Abstract Reference </a:t>
            </a:r>
            <a:r>
              <a:rPr lang="en-US" sz="2000" b="1" dirty="0" smtClean="0">
                <a:solidFill>
                  <a:srgbClr val="A64C0E"/>
                </a:solidFill>
                <a:latin typeface="Source Han Sans SC"/>
                <a:cs typeface="Times New Roman" panose="02020603050405020304" pitchFamily="18" charset="0"/>
              </a:rPr>
              <a:t>Model (CHARM)</a:t>
            </a:r>
          </a:p>
          <a:p>
            <a:pPr marL="457200" lvl="1" indent="0">
              <a:buNone/>
            </a:pPr>
            <a:r>
              <a:rPr lang="en-US" sz="1600" dirty="0" smtClean="0">
                <a:latin typeface="Source Han Sans SC"/>
                <a:cs typeface="Courier New" panose="02070309020205020404" pitchFamily="49" charset="0"/>
              </a:rPr>
              <a:t>“It is an abstract reference model intended to be used by a wide and diverse range of organizations and individuals in order to achieve a common understanding about </a:t>
            </a:r>
            <a:r>
              <a:rPr lang="en-US" sz="1600" dirty="0" smtClean="0">
                <a:latin typeface="Source Han Sans SC"/>
              </a:rPr>
              <a:t>anything that may be the recipient of cultural value”.                 (</a:t>
            </a:r>
            <a:r>
              <a:rPr lang="en-US" sz="1600" dirty="0" smtClean="0">
                <a:hlinkClick r:id="rId3"/>
              </a:rPr>
              <a:t>Overview of CHARM (charminfo.org)</a:t>
            </a:r>
            <a:r>
              <a:rPr lang="en-US" sz="1600" dirty="0" smtClean="0">
                <a:latin typeface="Source Han Sans SC"/>
              </a:rPr>
              <a:t>)</a:t>
            </a:r>
          </a:p>
          <a:p>
            <a:pPr marL="914400" lvl="2" indent="0">
              <a:buNone/>
            </a:pPr>
            <a:endParaRPr lang="en-US" sz="1200" dirty="0" smtClean="0">
              <a:latin typeface="Source Han Sans SC"/>
              <a:cs typeface="Courier New" panose="02070309020205020404" pitchFamily="49" charset="0"/>
            </a:endParaRPr>
          </a:p>
          <a:p>
            <a:pPr marL="0" indent="0">
              <a:buNone/>
            </a:pPr>
            <a:r>
              <a:rPr lang="en-US" sz="1800" b="1" dirty="0" smtClean="0">
                <a:latin typeface="Source Han Sans SC"/>
                <a:cs typeface="Times New Roman" panose="02020603050405020304" pitchFamily="18" charset="0"/>
              </a:rPr>
              <a:t>Aggregation relationships:</a:t>
            </a:r>
            <a:endParaRPr lang="en-US" sz="1800" dirty="0" smtClean="0">
              <a:latin typeface="Source Han Sans SC"/>
              <a:cs typeface="Times New Roman" panose="02020603050405020304" pitchFamily="18" charset="0"/>
            </a:endParaRPr>
          </a:p>
          <a:p>
            <a:pPr lvl="1"/>
            <a:r>
              <a:rPr lang="fr-FR" sz="1600" dirty="0" err="1" smtClean="0">
                <a:latin typeface="Source Han Sans SC"/>
                <a:cs typeface="Times New Roman" panose="02020603050405020304" pitchFamily="18" charset="0"/>
              </a:rPr>
              <a:t>SubPlace</a:t>
            </a:r>
            <a:r>
              <a:rPr lang="fr-FR" sz="1600" dirty="0" smtClean="0">
                <a:latin typeface="Source Han Sans SC"/>
                <a:cs typeface="Times New Roman" panose="02020603050405020304" pitchFamily="18" charset="0"/>
              </a:rPr>
              <a:t> (a Place and </a:t>
            </a:r>
            <a:r>
              <a:rPr lang="fr-FR" sz="1600" dirty="0" err="1" smtClean="0">
                <a:latin typeface="Source Han Sans SC"/>
                <a:cs typeface="Times New Roman" panose="02020603050405020304" pitchFamily="18" charset="0"/>
              </a:rPr>
              <a:t>itself</a:t>
            </a:r>
            <a:r>
              <a:rPr lang="fr-FR" sz="1600" dirty="0" smtClean="0">
                <a:latin typeface="Source Han Sans SC"/>
                <a:cs typeface="Times New Roman" panose="02020603050405020304" pitchFamily="18" charset="0"/>
              </a:rPr>
              <a:t>)</a:t>
            </a:r>
          </a:p>
          <a:p>
            <a:pPr lvl="1"/>
            <a:r>
              <a:rPr lang="fr-FR" sz="1600" dirty="0" err="1" smtClean="0">
                <a:latin typeface="Source Han Sans SC"/>
                <a:cs typeface="Times New Roman" panose="02020603050405020304" pitchFamily="18" charset="0"/>
              </a:rPr>
              <a:t>SubDivision</a:t>
            </a:r>
            <a:r>
              <a:rPr lang="fr-FR" sz="1600" dirty="0">
                <a:latin typeface="Source Han Sans SC"/>
                <a:cs typeface="Times New Roman" panose="02020603050405020304" pitchFamily="18" charset="0"/>
              </a:rPr>
              <a:t> (a </a:t>
            </a:r>
            <a:r>
              <a:rPr lang="fr-FR" sz="1600" dirty="0" err="1">
                <a:latin typeface="Source Han Sans SC"/>
                <a:cs typeface="Times New Roman" panose="02020603050405020304" pitchFamily="18" charset="0"/>
              </a:rPr>
              <a:t>LandDivision</a:t>
            </a:r>
            <a:r>
              <a:rPr lang="fr-FR" sz="1600" dirty="0">
                <a:latin typeface="Source Han Sans SC"/>
                <a:cs typeface="Times New Roman" panose="02020603050405020304" pitchFamily="18" charset="0"/>
              </a:rPr>
              <a:t> and </a:t>
            </a:r>
            <a:r>
              <a:rPr lang="fr-FR" sz="1600" dirty="0" err="1">
                <a:latin typeface="Source Han Sans SC"/>
                <a:cs typeface="Times New Roman" panose="02020603050405020304" pitchFamily="18" charset="0"/>
              </a:rPr>
              <a:t>itself</a:t>
            </a:r>
            <a:r>
              <a:rPr lang="fr-FR" sz="1600" dirty="0">
                <a:latin typeface="Source Han Sans SC"/>
                <a:cs typeface="Times New Roman" panose="02020603050405020304" pitchFamily="18" charset="0"/>
              </a:rPr>
              <a:t>)</a:t>
            </a:r>
            <a:endParaRPr lang="fr-FR" sz="1600" dirty="0" smtClean="0">
              <a:latin typeface="Source Han Sans SC"/>
              <a:cs typeface="Times New Roman" panose="02020603050405020304" pitchFamily="18" charset="0"/>
            </a:endParaRPr>
          </a:p>
          <a:p>
            <a:pPr lvl="1"/>
            <a:r>
              <a:rPr lang="fr-FR" sz="1600" dirty="0">
                <a:latin typeface="Source Han Sans SC"/>
                <a:cs typeface="Times New Roman" panose="02020603050405020304" pitchFamily="18" charset="0"/>
              </a:rPr>
              <a:t>Support (a </a:t>
            </a:r>
            <a:r>
              <a:rPr lang="fr-FR" sz="1600" dirty="0" err="1">
                <a:latin typeface="Source Han Sans SC"/>
                <a:cs typeface="Times New Roman" panose="02020603050405020304" pitchFamily="18" charset="0"/>
              </a:rPr>
              <a:t>MaterialEntity</a:t>
            </a:r>
            <a:r>
              <a:rPr lang="fr-FR" sz="1600" dirty="0">
                <a:latin typeface="Source Han Sans SC"/>
                <a:cs typeface="Times New Roman" panose="02020603050405020304" pitchFamily="18" charset="0"/>
              </a:rPr>
              <a:t> and a </a:t>
            </a:r>
            <a:r>
              <a:rPr lang="fr-FR" sz="1600" dirty="0" err="1" smtClean="0">
                <a:latin typeface="Source Han Sans SC"/>
                <a:cs typeface="Times New Roman" panose="02020603050405020304" pitchFamily="18" charset="0"/>
              </a:rPr>
              <a:t>MaterialAspect</a:t>
            </a:r>
            <a:r>
              <a:rPr lang="fr-FR" sz="1600" dirty="0" smtClean="0">
                <a:latin typeface="Source Han Sans SC"/>
                <a:cs typeface="Times New Roman" panose="02020603050405020304" pitchFamily="18" charset="0"/>
              </a:rPr>
              <a:t>)</a:t>
            </a:r>
          </a:p>
          <a:p>
            <a:pPr lvl="1"/>
            <a:r>
              <a:rPr lang="fr-FR" sz="1600" dirty="0">
                <a:latin typeface="Source Han Sans SC"/>
                <a:cs typeface="Times New Roman" panose="02020603050405020304" pitchFamily="18" charset="0"/>
              </a:rPr>
              <a:t>Content </a:t>
            </a:r>
            <a:r>
              <a:rPr lang="fr-FR" sz="1600" dirty="0" smtClean="0">
                <a:latin typeface="Source Han Sans SC"/>
                <a:cs typeface="Times New Roman" panose="02020603050405020304" pitchFamily="18" charset="0"/>
              </a:rPr>
              <a:t>(a </a:t>
            </a:r>
            <a:r>
              <a:rPr lang="fr-FR" sz="1600" dirty="0" err="1" smtClean="0">
                <a:latin typeface="Source Han Sans SC"/>
                <a:cs typeface="Times New Roman" panose="02020603050405020304" pitchFamily="18" charset="0"/>
              </a:rPr>
              <a:t>StructureEntity</a:t>
            </a:r>
            <a:r>
              <a:rPr lang="fr-FR" sz="1600" dirty="0" smtClean="0">
                <a:latin typeface="Source Han Sans SC"/>
                <a:cs typeface="Times New Roman" panose="02020603050405020304" pitchFamily="18" charset="0"/>
              </a:rPr>
              <a:t> </a:t>
            </a:r>
            <a:r>
              <a:rPr lang="fr-FR" sz="1600" dirty="0">
                <a:latin typeface="Source Han Sans SC"/>
                <a:cs typeface="Times New Roman" panose="02020603050405020304" pitchFamily="18" charset="0"/>
              </a:rPr>
              <a:t>and a </a:t>
            </a:r>
            <a:r>
              <a:rPr lang="fr-FR" sz="1600" dirty="0" err="1">
                <a:latin typeface="Source Han Sans SC"/>
                <a:cs typeface="Times New Roman" panose="02020603050405020304" pitchFamily="18" charset="0"/>
              </a:rPr>
              <a:t>MaterialEntity</a:t>
            </a:r>
            <a:r>
              <a:rPr lang="fr-FR" sz="1600" dirty="0">
                <a:latin typeface="Source Han Sans SC"/>
                <a:cs typeface="Times New Roman" panose="02020603050405020304" pitchFamily="18" charset="0"/>
              </a:rPr>
              <a:t>)</a:t>
            </a:r>
            <a:endParaRPr lang="fr-FR" sz="1600" dirty="0" smtClean="0">
              <a:latin typeface="Source Han Sans SC"/>
              <a:cs typeface="Times New Roman" panose="02020603050405020304" pitchFamily="18" charset="0"/>
            </a:endParaRPr>
          </a:p>
          <a:p>
            <a:pPr lvl="1"/>
            <a:r>
              <a:rPr lang="fr-FR" sz="1600" dirty="0" smtClean="0">
                <a:latin typeface="Source Han Sans SC"/>
                <a:cs typeface="Times New Roman" panose="02020603050405020304" pitchFamily="18" charset="0"/>
              </a:rPr>
              <a:t>Fragment (</a:t>
            </a:r>
            <a:r>
              <a:rPr lang="fr-FR" sz="1600" dirty="0">
                <a:latin typeface="Source Han Sans SC"/>
                <a:cs typeface="Times New Roman" panose="02020603050405020304" pitchFamily="18" charset="0"/>
              </a:rPr>
              <a:t>a </a:t>
            </a:r>
            <a:r>
              <a:rPr lang="fr-FR" sz="1600" dirty="0" err="1">
                <a:latin typeface="Source Han Sans SC"/>
                <a:cs typeface="Times New Roman" panose="02020603050405020304" pitchFamily="18" charset="0"/>
              </a:rPr>
              <a:t>CompleteStructure</a:t>
            </a:r>
            <a:r>
              <a:rPr lang="fr-FR" sz="1600" dirty="0">
                <a:latin typeface="Source Han Sans SC"/>
                <a:cs typeface="Times New Roman" panose="02020603050405020304" pitchFamily="18" charset="0"/>
              </a:rPr>
              <a:t> and a </a:t>
            </a:r>
            <a:r>
              <a:rPr lang="fr-FR" sz="1600" dirty="0" err="1" smtClean="0">
                <a:latin typeface="Source Han Sans SC"/>
                <a:cs typeface="Times New Roman" panose="02020603050405020304" pitchFamily="18" charset="0"/>
              </a:rPr>
              <a:t>StructureFragment</a:t>
            </a:r>
            <a:r>
              <a:rPr lang="fr-FR" sz="1600" dirty="0">
                <a:latin typeface="Source Han Sans SC"/>
                <a:cs typeface="Times New Roman" panose="02020603050405020304" pitchFamily="18" charset="0"/>
              </a:rPr>
              <a:t>, </a:t>
            </a:r>
            <a:r>
              <a:rPr lang="fr-FR" sz="1600" dirty="0" smtClean="0">
                <a:latin typeface="Source Han Sans SC"/>
                <a:cs typeface="Times New Roman" panose="02020603050405020304" pitchFamily="18" charset="0"/>
              </a:rPr>
              <a:t>etc.) </a:t>
            </a:r>
          </a:p>
          <a:p>
            <a:pPr lvl="1"/>
            <a:r>
              <a:rPr lang="fr-FR" sz="1600" dirty="0" smtClean="0">
                <a:latin typeface="Source Han Sans SC"/>
                <a:cs typeface="Times New Roman" panose="02020603050405020304" pitchFamily="18" charset="0"/>
              </a:rPr>
              <a:t>Substructure (</a:t>
            </a:r>
            <a:r>
              <a:rPr lang="fr-FR" sz="1600" dirty="0">
                <a:latin typeface="Source Han Sans SC"/>
                <a:cs typeface="Times New Roman" panose="02020603050405020304" pitchFamily="18" charset="0"/>
              </a:rPr>
              <a:t>a </a:t>
            </a:r>
            <a:r>
              <a:rPr lang="fr-FR" sz="1600" dirty="0" err="1">
                <a:latin typeface="Source Han Sans SC"/>
                <a:cs typeface="Times New Roman" panose="02020603050405020304" pitchFamily="18" charset="0"/>
              </a:rPr>
              <a:t>CompleteStructure</a:t>
            </a:r>
            <a:r>
              <a:rPr lang="fr-FR" sz="1600" dirty="0">
                <a:latin typeface="Source Han Sans SC"/>
                <a:cs typeface="Times New Roman" panose="02020603050405020304" pitchFamily="18" charset="0"/>
              </a:rPr>
              <a:t> and </a:t>
            </a:r>
            <a:r>
              <a:rPr lang="fr-FR" sz="1600" dirty="0" err="1">
                <a:latin typeface="Source Han Sans SC"/>
                <a:cs typeface="Times New Roman" panose="02020603050405020304" pitchFamily="18" charset="0"/>
              </a:rPr>
              <a:t>itself</a:t>
            </a:r>
            <a:r>
              <a:rPr lang="fr-FR" sz="1600" dirty="0" smtClean="0">
                <a:latin typeface="Source Han Sans SC"/>
                <a:cs typeface="Times New Roman" panose="02020603050405020304" pitchFamily="18" charset="0"/>
              </a:rPr>
              <a:t>)</a:t>
            </a:r>
          </a:p>
          <a:p>
            <a:pPr lvl="1"/>
            <a:r>
              <a:rPr lang="fr-FR" sz="1600" dirty="0" err="1" smtClean="0">
                <a:latin typeface="Source Han Sans SC"/>
                <a:cs typeface="Times New Roman" panose="02020603050405020304" pitchFamily="18" charset="0"/>
              </a:rPr>
              <a:t>SubOject</a:t>
            </a:r>
            <a:r>
              <a:rPr lang="fr-FR" sz="1600" dirty="0" smtClean="0">
                <a:latin typeface="Source Han Sans SC"/>
                <a:cs typeface="Times New Roman" panose="02020603050405020304" pitchFamily="18" charset="0"/>
              </a:rPr>
              <a:t> (a </a:t>
            </a:r>
            <a:r>
              <a:rPr lang="fr-FR" sz="1600" dirty="0" err="1" smtClean="0">
                <a:latin typeface="Source Han Sans SC"/>
                <a:cs typeface="Times New Roman" panose="02020603050405020304" pitchFamily="18" charset="0"/>
              </a:rPr>
              <a:t>CompleteObject</a:t>
            </a:r>
            <a:r>
              <a:rPr lang="fr-FR" sz="1600" dirty="0" smtClean="0">
                <a:latin typeface="Source Han Sans SC"/>
                <a:cs typeface="Times New Roman" panose="02020603050405020304" pitchFamily="18" charset="0"/>
              </a:rPr>
              <a:t> and </a:t>
            </a:r>
            <a:r>
              <a:rPr lang="fr-FR" sz="1600" dirty="0" err="1" smtClean="0">
                <a:latin typeface="Source Han Sans SC"/>
                <a:cs typeface="Times New Roman" panose="02020603050405020304" pitchFamily="18" charset="0"/>
              </a:rPr>
              <a:t>itself</a:t>
            </a:r>
            <a:r>
              <a:rPr lang="fr-FR" sz="1600" dirty="0" smtClean="0">
                <a:latin typeface="Source Han Sans SC"/>
                <a:cs typeface="Times New Roman" panose="02020603050405020304" pitchFamily="18" charset="0"/>
              </a:rPr>
              <a:t>)</a:t>
            </a:r>
          </a:p>
          <a:p>
            <a:pPr lvl="1"/>
            <a:r>
              <a:rPr lang="fr-FR" sz="1600" dirty="0" err="1" smtClean="0">
                <a:latin typeface="Source Han Sans SC"/>
                <a:cs typeface="Times New Roman" panose="02020603050405020304" pitchFamily="18" charset="0"/>
              </a:rPr>
              <a:t>Element</a:t>
            </a:r>
            <a:r>
              <a:rPr lang="fr-FR" sz="1600" dirty="0" smtClean="0">
                <a:latin typeface="Source Han Sans SC"/>
                <a:cs typeface="Times New Roman" panose="02020603050405020304" pitchFamily="18" charset="0"/>
              </a:rPr>
              <a:t> (</a:t>
            </a:r>
            <a:r>
              <a:rPr lang="fr-FR" sz="1600" dirty="0">
                <a:latin typeface="Source Han Sans SC"/>
                <a:cs typeface="Times New Roman" panose="02020603050405020304" pitchFamily="18" charset="0"/>
              </a:rPr>
              <a:t>a </a:t>
            </a:r>
            <a:r>
              <a:rPr lang="fr-FR" sz="1600" dirty="0" err="1">
                <a:latin typeface="Source Han Sans SC"/>
                <a:cs typeface="Times New Roman" panose="02020603050405020304" pitchFamily="18" charset="0"/>
              </a:rPr>
              <a:t>ConstructedStructure</a:t>
            </a:r>
            <a:r>
              <a:rPr lang="fr-FR" sz="1600" dirty="0">
                <a:latin typeface="Source Han Sans SC"/>
                <a:cs typeface="Times New Roman" panose="02020603050405020304" pitchFamily="18" charset="0"/>
              </a:rPr>
              <a:t> and a </a:t>
            </a:r>
            <a:r>
              <a:rPr lang="fr-FR" sz="1600" dirty="0" err="1">
                <a:latin typeface="Source Han Sans SC"/>
                <a:cs typeface="Times New Roman" panose="02020603050405020304" pitchFamily="18" charset="0"/>
              </a:rPr>
              <a:t>ConstructiveElement</a:t>
            </a:r>
            <a:r>
              <a:rPr lang="fr-FR" sz="1600" dirty="0">
                <a:latin typeface="Source Han Sans SC"/>
                <a:cs typeface="Times New Roman" panose="02020603050405020304" pitchFamily="18" charset="0"/>
              </a:rPr>
              <a:t>)</a:t>
            </a:r>
            <a:endParaRPr lang="fr-FR" sz="1600" dirty="0" smtClean="0">
              <a:latin typeface="Source Han Sans SC"/>
              <a:cs typeface="Times New Roman" panose="02020603050405020304" pitchFamily="18" charset="0"/>
            </a:endParaRPr>
          </a:p>
          <a:p>
            <a:pPr lvl="1"/>
            <a:endParaRPr lang="en-US" sz="1800" dirty="0" smtClean="0">
              <a:latin typeface="Source Han Sans SC"/>
              <a:cs typeface="Times New Roman" panose="02020603050405020304" pitchFamily="18" charset="0"/>
            </a:endParaRPr>
          </a:p>
          <a:p>
            <a:pPr lvl="1"/>
            <a:endParaRPr lang="en-US" sz="1800" dirty="0">
              <a:latin typeface="Source Han Sans SC"/>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16</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323922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Ontologies for Cultural Heritage</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533151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en-US" altLang="zh-CN"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0" name="Rectangle à coins arrondis 19"/>
          <p:cNvSpPr/>
          <p:nvPr/>
        </p:nvSpPr>
        <p:spPr>
          <a:xfrm>
            <a:off x="581330" y="5102675"/>
            <a:ext cx="11029340" cy="713925"/>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ource Han Sans SC"/>
                <a:cs typeface="Times New Roman" panose="02020603050405020304" pitchFamily="18" charset="0"/>
              </a:rPr>
              <a:t>CHARM could be used as a user-friendly </a:t>
            </a:r>
            <a:r>
              <a:rPr lang="en-US" sz="2000" dirty="0" smtClean="0">
                <a:solidFill>
                  <a:schemeClr val="tx1"/>
                </a:solidFill>
                <a:latin typeface="Source Han Sans SC"/>
                <a:cs typeface="Times New Roman" panose="02020603050405020304" pitchFamily="18" charset="0"/>
              </a:rPr>
              <a:t>complementary </a:t>
            </a:r>
            <a:r>
              <a:rPr lang="en-US" sz="2000" dirty="0">
                <a:solidFill>
                  <a:schemeClr val="tx1"/>
                </a:solidFill>
                <a:latin typeface="Source Han Sans SC"/>
                <a:cs typeface="Times New Roman" panose="02020603050405020304" pitchFamily="18" charset="0"/>
              </a:rPr>
              <a:t>model </a:t>
            </a:r>
            <a:r>
              <a:rPr lang="en-US" sz="2000" dirty="0" smtClean="0">
                <a:solidFill>
                  <a:schemeClr val="tx1"/>
                </a:solidFill>
                <a:latin typeface="Source Han Sans SC"/>
                <a:cs typeface="Times New Roman" panose="02020603050405020304" pitchFamily="18" charset="0"/>
              </a:rPr>
              <a:t>to </a:t>
            </a:r>
            <a:r>
              <a:rPr lang="en-US" sz="2000" dirty="0" smtClean="0">
                <a:solidFill>
                  <a:srgbClr val="A64C0E"/>
                </a:solidFill>
                <a:latin typeface="Source Han Sans SC"/>
                <a:cs typeface="Times New Roman" panose="02020603050405020304" pitchFamily="18" charset="0"/>
              </a:rPr>
              <a:t>construct</a:t>
            </a:r>
            <a:r>
              <a:rPr lang="en-US" sz="2000" dirty="0" smtClean="0">
                <a:solidFill>
                  <a:schemeClr val="tx1"/>
                </a:solidFill>
                <a:latin typeface="Source Han Sans SC"/>
                <a:cs typeface="Times New Roman" panose="02020603050405020304" pitchFamily="18" charset="0"/>
              </a:rPr>
              <a:t> </a:t>
            </a:r>
            <a:r>
              <a:rPr lang="en-US" sz="2000" dirty="0">
                <a:solidFill>
                  <a:srgbClr val="A64C0E"/>
                </a:solidFill>
                <a:latin typeface="Source Han Sans SC"/>
                <a:cs typeface="Times New Roman" panose="02020603050405020304" pitchFamily="18" charset="0"/>
              </a:rPr>
              <a:t>domain-specific CH ontologies</a:t>
            </a:r>
            <a:r>
              <a:rPr lang="en-US" sz="2000" dirty="0">
                <a:solidFill>
                  <a:schemeClr val="tx1"/>
                </a:solidFill>
                <a:latin typeface="Source Han Sans SC"/>
                <a:cs typeface="Times New Roman" panose="02020603050405020304" pitchFamily="18" charset="0"/>
              </a:rPr>
              <a:t> enabling its employment by domain institutions</a:t>
            </a:r>
            <a:r>
              <a:rPr lang="en-US" sz="2000" dirty="0" smtClean="0">
                <a:solidFill>
                  <a:schemeClr val="tx1"/>
                </a:solidFill>
                <a:latin typeface="Source Han Sans SC"/>
                <a:cs typeface="Times New Roman" panose="02020603050405020304" pitchFamily="18" charset="0"/>
              </a:rPr>
              <a:t>.</a:t>
            </a:r>
            <a:endParaRPr lang="en-US" sz="2000" dirty="0">
              <a:solidFill>
                <a:schemeClr val="tx1"/>
              </a:solidFill>
              <a:latin typeface="Source Han Sans SC"/>
              <a:cs typeface="Times New Roman" panose="02020603050405020304" pitchFamily="18" charset="0"/>
            </a:endParaRP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291788"/>
            <a:ext cx="2402251" cy="2589788"/>
          </a:xfrm>
          <a:prstGeom prst="rect">
            <a:avLst/>
          </a:prstGeom>
        </p:spPr>
      </p:pic>
      <p:sp>
        <p:nvSpPr>
          <p:cNvPr id="16" name="Titre 1"/>
          <p:cNvSpPr txBox="1">
            <a:spLocks/>
          </p:cNvSpPr>
          <p:nvPr/>
        </p:nvSpPr>
        <p:spPr>
          <a:xfrm>
            <a:off x="5425409"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rPr>
              <a:t>Modeling CH entities using Ontologies:</a:t>
            </a:r>
            <a:endParaRPr lang="en-US" sz="2200" b="1" dirty="0">
              <a:solidFill>
                <a:srgbClr val="002C58"/>
              </a:solidFill>
              <a:latin typeface="Source Han Sans SC"/>
            </a:endParaRPr>
          </a:p>
        </p:txBody>
      </p:sp>
      <p:sp>
        <p:nvSpPr>
          <p:cNvPr id="14" name="Rectangle à coins arrondis 13"/>
          <p:cNvSpPr/>
          <p:nvPr/>
        </p:nvSpPr>
        <p:spPr>
          <a:xfrm rot="16200000">
            <a:off x="-1781291" y="3416531"/>
            <a:ext cx="4196843" cy="3238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spc="600" dirty="0" smtClean="0">
                <a:solidFill>
                  <a:schemeClr val="tx1">
                    <a:lumMod val="50000"/>
                    <a:lumOff val="50000"/>
                  </a:schemeClr>
                </a:solidFill>
                <a:latin typeface="Times New Roman" panose="02020603050405020304" pitchFamily="18" charset="0"/>
                <a:cs typeface="Times New Roman" panose="02020603050405020304" pitchFamily="18" charset="0"/>
              </a:rPr>
              <a:t>Composition Relations</a:t>
            </a:r>
            <a:endParaRPr lang="en-US" sz="1600" spc="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123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17</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323922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Ontologies for Cultural Heritage</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533151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en-US" altLang="zh-CN"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64" name="Titre 1"/>
          <p:cNvSpPr txBox="1">
            <a:spLocks/>
          </p:cNvSpPr>
          <p:nvPr/>
        </p:nvSpPr>
        <p:spPr>
          <a:xfrm>
            <a:off x="5425409"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smtClean="0">
                <a:solidFill>
                  <a:srgbClr val="002C58"/>
                </a:solidFill>
                <a:latin typeface="Source Han Sans SC"/>
              </a:rPr>
              <a:t>Synthesis:</a:t>
            </a:r>
            <a:endParaRPr lang="en-US" sz="2200" b="1" dirty="0">
              <a:solidFill>
                <a:srgbClr val="002C58"/>
              </a:solidFill>
              <a:latin typeface="Source Han Sans SC"/>
            </a:endParaRPr>
          </a:p>
        </p:txBody>
      </p:sp>
      <p:graphicFrame>
        <p:nvGraphicFramePr>
          <p:cNvPr id="2" name="Tableau 1"/>
          <p:cNvGraphicFramePr>
            <a:graphicFrameLocks noGrp="1"/>
          </p:cNvGraphicFramePr>
          <p:nvPr>
            <p:extLst>
              <p:ext uri="{D42A27DB-BD31-4B8C-83A1-F6EECF244321}">
                <p14:modId xmlns:p14="http://schemas.microsoft.com/office/powerpoint/2010/main" val="3264134979"/>
              </p:ext>
            </p:extLst>
          </p:nvPr>
        </p:nvGraphicFramePr>
        <p:xfrm>
          <a:off x="1467905" y="2360738"/>
          <a:ext cx="9044745" cy="1112520"/>
        </p:xfrm>
        <a:graphic>
          <a:graphicData uri="http://schemas.openxmlformats.org/drawingml/2006/table">
            <a:tbl>
              <a:tblPr firstRow="1" bandRow="1">
                <a:tableStyleId>{5940675A-B579-460E-94D1-54222C63F5DA}</a:tableStyleId>
              </a:tblPr>
              <a:tblGrid>
                <a:gridCol w="721764">
                  <a:extLst>
                    <a:ext uri="{9D8B030D-6E8A-4147-A177-3AD203B41FA5}">
                      <a16:colId xmlns:a16="http://schemas.microsoft.com/office/drawing/2014/main" val="826986821"/>
                    </a:ext>
                  </a:extLst>
                </a:gridCol>
                <a:gridCol w="2894034">
                  <a:extLst>
                    <a:ext uri="{9D8B030D-6E8A-4147-A177-3AD203B41FA5}">
                      <a16:colId xmlns:a16="http://schemas.microsoft.com/office/drawing/2014/main" val="2731701959"/>
                    </a:ext>
                  </a:extLst>
                </a:gridCol>
                <a:gridCol w="2452014">
                  <a:extLst>
                    <a:ext uri="{9D8B030D-6E8A-4147-A177-3AD203B41FA5}">
                      <a16:colId xmlns:a16="http://schemas.microsoft.com/office/drawing/2014/main" val="2827544931"/>
                    </a:ext>
                  </a:extLst>
                </a:gridCol>
                <a:gridCol w="2976933">
                  <a:extLst>
                    <a:ext uri="{9D8B030D-6E8A-4147-A177-3AD203B41FA5}">
                      <a16:colId xmlns:a16="http://schemas.microsoft.com/office/drawing/2014/main" val="3160992601"/>
                    </a:ext>
                  </a:extLst>
                </a:gridCol>
              </a:tblGrid>
              <a:tr h="370840">
                <a:tc>
                  <a:txBody>
                    <a:bodyPr/>
                    <a:lstStyle/>
                    <a:p>
                      <a:endParaRPr lang="en-US" noProof="0" dirty="0">
                        <a:latin typeface="Source Han Sans SC"/>
                      </a:endParaRPr>
                    </a:p>
                  </a:txBody>
                  <a:tcPr/>
                </a:tc>
                <a:tc>
                  <a:txBody>
                    <a:bodyPr/>
                    <a:lstStyle/>
                    <a:p>
                      <a:r>
                        <a:rPr lang="en-US" noProof="0" dirty="0" smtClean="0">
                          <a:latin typeface="Source Han Sans SC"/>
                        </a:rPr>
                        <a:t>CIDOC</a:t>
                      </a:r>
                      <a:r>
                        <a:rPr lang="en-US" baseline="0" noProof="0" dirty="0" smtClean="0">
                          <a:latin typeface="Source Han Sans SC"/>
                        </a:rPr>
                        <a:t> CRM </a:t>
                      </a:r>
                      <a:endParaRPr lang="en-US" noProof="0" dirty="0">
                        <a:latin typeface="Source Han Sans SC"/>
                      </a:endParaRPr>
                    </a:p>
                  </a:txBody>
                  <a:tcPr/>
                </a:tc>
                <a:tc>
                  <a:txBody>
                    <a:bodyPr/>
                    <a:lstStyle/>
                    <a:p>
                      <a:r>
                        <a:rPr lang="en-US" noProof="0" dirty="0" smtClean="0">
                          <a:latin typeface="Source Han Sans SC"/>
                        </a:rPr>
                        <a:t>EDM</a:t>
                      </a:r>
                      <a:endParaRPr lang="en-US" noProof="0" dirty="0">
                        <a:latin typeface="Source Han Sans SC"/>
                      </a:endParaRPr>
                    </a:p>
                  </a:txBody>
                  <a:tcPr/>
                </a:tc>
                <a:tc>
                  <a:txBody>
                    <a:bodyPr/>
                    <a:lstStyle/>
                    <a:p>
                      <a:r>
                        <a:rPr lang="en-US" noProof="0" dirty="0" smtClean="0">
                          <a:latin typeface="Source Han Sans SC"/>
                        </a:rPr>
                        <a:t>CHARM</a:t>
                      </a:r>
                      <a:endParaRPr lang="en-US" noProof="0" dirty="0">
                        <a:latin typeface="Source Han Sans SC"/>
                      </a:endParaRPr>
                    </a:p>
                  </a:txBody>
                  <a:tcPr/>
                </a:tc>
                <a:extLst>
                  <a:ext uri="{0D108BD9-81ED-4DB2-BD59-A6C34878D82A}">
                    <a16:rowId xmlns:a16="http://schemas.microsoft.com/office/drawing/2014/main" val="611079438"/>
                  </a:ext>
                </a:extLst>
              </a:tr>
              <a:tr h="370840">
                <a:tc>
                  <a:txBody>
                    <a:bodyPr/>
                    <a:lstStyle/>
                    <a:p>
                      <a:r>
                        <a:rPr lang="en-US" noProof="0" dirty="0" smtClean="0">
                          <a:latin typeface="Source Han Sans SC"/>
                        </a:rPr>
                        <a:t>Pros</a:t>
                      </a:r>
                      <a:endParaRPr lang="en-US" noProof="0" dirty="0">
                        <a:latin typeface="Source Han Sans SC"/>
                      </a:endParaRPr>
                    </a:p>
                  </a:txBody>
                  <a:tcPr/>
                </a:tc>
                <a:tc>
                  <a:txBody>
                    <a:bodyPr/>
                    <a:lstStyle/>
                    <a:p>
                      <a:r>
                        <a:rPr lang="en-US" noProof="0" dirty="0">
                          <a:latin typeface="Source Han Sans SC"/>
                        </a:rPr>
                        <a:t>Spatiotemporal elements</a:t>
                      </a:r>
                    </a:p>
                  </a:txBody>
                  <a:tcPr>
                    <a:solidFill>
                      <a:schemeClr val="accent6">
                        <a:lumMod val="20000"/>
                        <a:lumOff val="80000"/>
                      </a:schemeClr>
                    </a:solidFill>
                  </a:tcPr>
                </a:tc>
                <a:tc>
                  <a:txBody>
                    <a:bodyPr/>
                    <a:lstStyle/>
                    <a:p>
                      <a:r>
                        <a:rPr lang="en-US" noProof="0" dirty="0" smtClean="0">
                          <a:latin typeface="Source Han Sans SC"/>
                        </a:rPr>
                        <a:t>Descriptive elements</a:t>
                      </a:r>
                      <a:endParaRPr lang="en-US" noProof="0" dirty="0">
                        <a:latin typeface="Source Han Sans SC"/>
                      </a:endParaRPr>
                    </a:p>
                  </a:txBody>
                  <a:tcPr>
                    <a:solidFill>
                      <a:schemeClr val="accent6">
                        <a:lumMod val="20000"/>
                        <a:lumOff val="80000"/>
                      </a:schemeClr>
                    </a:solidFill>
                  </a:tcPr>
                </a:tc>
                <a:tc>
                  <a:txBody>
                    <a:bodyPr/>
                    <a:lstStyle/>
                    <a:p>
                      <a:r>
                        <a:rPr lang="en-US" noProof="0" dirty="0" smtClean="0">
                          <a:latin typeface="Source Han Sans SC"/>
                        </a:rPr>
                        <a:t>Domain-specific elements</a:t>
                      </a:r>
                      <a:endParaRPr lang="en-US" noProof="0" dirty="0">
                        <a:latin typeface="Source Han Sans SC"/>
                      </a:endParaRPr>
                    </a:p>
                  </a:txBody>
                  <a:tcPr>
                    <a:solidFill>
                      <a:schemeClr val="accent6">
                        <a:lumMod val="20000"/>
                        <a:lumOff val="80000"/>
                      </a:schemeClr>
                    </a:solidFill>
                  </a:tcPr>
                </a:tc>
                <a:extLst>
                  <a:ext uri="{0D108BD9-81ED-4DB2-BD59-A6C34878D82A}">
                    <a16:rowId xmlns:a16="http://schemas.microsoft.com/office/drawing/2014/main" val="3861276116"/>
                  </a:ext>
                </a:extLst>
              </a:tr>
              <a:tr h="370840">
                <a:tc>
                  <a:txBody>
                    <a:bodyPr/>
                    <a:lstStyle/>
                    <a:p>
                      <a:r>
                        <a:rPr lang="en-US" noProof="0" dirty="0" smtClean="0">
                          <a:latin typeface="Source Han Sans SC"/>
                        </a:rPr>
                        <a:t>Cons</a:t>
                      </a:r>
                      <a:endParaRPr lang="en-US" noProof="0" dirty="0">
                        <a:latin typeface="Source Han Sans SC"/>
                      </a:endParaRPr>
                    </a:p>
                  </a:txBody>
                  <a:tcPr/>
                </a:tc>
                <a:tc gridSpan="3">
                  <a:txBody>
                    <a:bodyPr/>
                    <a:lstStyle/>
                    <a:p>
                      <a:pPr algn="ctr"/>
                      <a:r>
                        <a:rPr lang="en-US" noProof="0" dirty="0">
                          <a:latin typeface="Source Han Sans SC"/>
                        </a:rPr>
                        <a:t>Composition</a:t>
                      </a:r>
                      <a:r>
                        <a:rPr lang="en-US" baseline="0" noProof="0" dirty="0">
                          <a:latin typeface="Source Han Sans SC"/>
                        </a:rPr>
                        <a:t> (s</a:t>
                      </a:r>
                      <a:r>
                        <a:rPr lang="en-US" noProof="0" dirty="0">
                          <a:latin typeface="Source Han Sans SC"/>
                        </a:rPr>
                        <a:t>tructural</a:t>
                      </a:r>
                      <a:r>
                        <a:rPr lang="en-US" baseline="0" noProof="0" dirty="0">
                          <a:latin typeface="Source Han Sans SC"/>
                        </a:rPr>
                        <a:t> and spatial) relations</a:t>
                      </a:r>
                      <a:endParaRPr lang="en-US" noProof="0" dirty="0">
                        <a:latin typeface="Source Han Sans SC"/>
                      </a:endParaRPr>
                    </a:p>
                  </a:txBody>
                  <a:tcPr>
                    <a:solidFill>
                      <a:srgbClr val="FF0000">
                        <a:alpha val="2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88463707"/>
                  </a:ext>
                </a:extLst>
              </a:tr>
            </a:tbl>
          </a:graphicData>
        </a:graphic>
      </p:graphicFrame>
      <p:pic>
        <p:nvPicPr>
          <p:cNvPr id="24" name="Imag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241299">
            <a:off x="10259285" y="1502462"/>
            <a:ext cx="1035050" cy="708126"/>
          </a:xfrm>
          <a:prstGeom prst="rect">
            <a:avLst/>
          </a:prstGeom>
          <a:ln>
            <a:noFill/>
          </a:ln>
          <a:effectLst>
            <a:softEdge rad="112500"/>
          </a:effectLst>
        </p:spPr>
      </p:pic>
      <p:sp>
        <p:nvSpPr>
          <p:cNvPr id="32" name="Espace réservé du contenu 9"/>
          <p:cNvSpPr txBox="1">
            <a:spLocks/>
          </p:cNvSpPr>
          <p:nvPr/>
        </p:nvSpPr>
        <p:spPr>
          <a:xfrm>
            <a:off x="1326828" y="1868119"/>
            <a:ext cx="9747256" cy="492619"/>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latin typeface="Source Han Sans SC"/>
                <a:cs typeface="Times New Roman" panose="02020603050405020304" pitchFamily="18" charset="0"/>
              </a:rPr>
              <a:t>Literature review on ontologies in the CH field that can respond to this modeling problem.</a:t>
            </a:r>
          </a:p>
          <a:p>
            <a:pPr marL="0" indent="0">
              <a:buFont typeface="Arial" panose="020B0604020202020204" pitchFamily="34" charset="0"/>
              <a:buNone/>
            </a:pPr>
            <a:endParaRPr lang="en-US" sz="1800" b="1" dirty="0" smtClean="0">
              <a:latin typeface="Source Han Sans SC"/>
              <a:cs typeface="Times New Roman" panose="02020603050405020304" pitchFamily="18" charset="0"/>
            </a:endParaRPr>
          </a:p>
          <a:p>
            <a:pPr lvl="1"/>
            <a:endParaRPr lang="en-US" sz="1800" b="1" dirty="0">
              <a:latin typeface="Source Han Sans SC"/>
              <a:cs typeface="Times New Roman" panose="02020603050405020304" pitchFamily="18" charset="0"/>
            </a:endParaRPr>
          </a:p>
        </p:txBody>
      </p:sp>
      <p:cxnSp>
        <p:nvCxnSpPr>
          <p:cNvPr id="37" name="Connecteur en angle 36"/>
          <p:cNvCxnSpPr/>
          <p:nvPr/>
        </p:nvCxnSpPr>
        <p:spPr>
          <a:xfrm rot="16200000" flipH="1">
            <a:off x="804144" y="1465662"/>
            <a:ext cx="627588" cy="476071"/>
          </a:xfrm>
          <a:prstGeom prst="bentConnector3">
            <a:avLst>
              <a:gd name="adj1" fmla="val 99579"/>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à coins arrondis 37"/>
          <p:cNvSpPr/>
          <p:nvPr/>
        </p:nvSpPr>
        <p:spPr>
          <a:xfrm>
            <a:off x="475608" y="825649"/>
            <a:ext cx="11029340" cy="769273"/>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ource Han Sans SC"/>
                <a:cs typeface="Times New Roman" panose="02020603050405020304" pitchFamily="18" charset="0"/>
              </a:rPr>
              <a:t>Modeling the </a:t>
            </a:r>
            <a:r>
              <a:rPr lang="en-US" sz="2000" b="1" dirty="0">
                <a:solidFill>
                  <a:schemeClr val="tx1"/>
                </a:solidFill>
                <a:latin typeface="Source Han Sans SC"/>
                <a:cs typeface="Times New Roman" panose="02020603050405020304" pitchFamily="18" charset="0"/>
              </a:rPr>
              <a:t>composition</a:t>
            </a:r>
            <a:r>
              <a:rPr lang="en-US" sz="2000" dirty="0">
                <a:solidFill>
                  <a:schemeClr val="tx1"/>
                </a:solidFill>
                <a:latin typeface="Source Han Sans SC"/>
                <a:cs typeface="Times New Roman" panose="02020603050405020304" pitchFamily="18" charset="0"/>
              </a:rPr>
              <a:t> of a tangible entity as a </a:t>
            </a:r>
            <a:r>
              <a:rPr lang="en-US" sz="2000" b="1" dirty="0">
                <a:solidFill>
                  <a:schemeClr val="tx1"/>
                </a:solidFill>
                <a:latin typeface="Source Han Sans SC"/>
                <a:cs typeface="Times New Roman" panose="02020603050405020304" pitchFamily="18" charset="0"/>
              </a:rPr>
              <a:t>complex structure </a:t>
            </a:r>
            <a:r>
              <a:rPr lang="en-US" sz="2000" dirty="0">
                <a:solidFill>
                  <a:schemeClr val="tx1"/>
                </a:solidFill>
                <a:latin typeface="Source Han Sans SC"/>
                <a:cs typeface="Times New Roman" panose="02020603050405020304" pitchFamily="18" charset="0"/>
              </a:rPr>
              <a:t>to understand and represent its </a:t>
            </a:r>
            <a:r>
              <a:rPr lang="en-US" sz="2000" b="1" dirty="0">
                <a:solidFill>
                  <a:schemeClr val="tx1"/>
                </a:solidFill>
                <a:latin typeface="Source Han Sans SC"/>
                <a:cs typeface="Times New Roman" panose="02020603050405020304" pitchFamily="18" charset="0"/>
              </a:rPr>
              <a:t>materiality</a:t>
            </a:r>
            <a:r>
              <a:rPr lang="en-US" sz="2000" dirty="0">
                <a:solidFill>
                  <a:schemeClr val="tx1"/>
                </a:solidFill>
                <a:latin typeface="Source Han Sans SC"/>
                <a:cs typeface="Times New Roman" panose="02020603050405020304" pitchFamily="18" charset="0"/>
              </a:rPr>
              <a:t>, using </a:t>
            </a:r>
            <a:r>
              <a:rPr lang="en-US" sz="2000" b="1" dirty="0">
                <a:solidFill>
                  <a:schemeClr val="tx1"/>
                </a:solidFill>
                <a:latin typeface="Source Han Sans SC"/>
                <a:cs typeface="Times New Roman" panose="02020603050405020304" pitchFamily="18" charset="0"/>
              </a:rPr>
              <a:t>composition relations</a:t>
            </a:r>
            <a:r>
              <a:rPr lang="en-US" sz="2000" dirty="0">
                <a:solidFill>
                  <a:schemeClr val="tx1"/>
                </a:solidFill>
                <a:latin typeface="Source Han Sans SC"/>
                <a:cs typeface="Times New Roman" panose="02020603050405020304" pitchFamily="18" charset="0"/>
              </a:rPr>
              <a:t>.</a:t>
            </a:r>
          </a:p>
        </p:txBody>
      </p:sp>
      <p:sp>
        <p:nvSpPr>
          <p:cNvPr id="39" name="椭圆 32"/>
          <p:cNvSpPr/>
          <p:nvPr/>
        </p:nvSpPr>
        <p:spPr>
          <a:xfrm>
            <a:off x="11190710" y="626540"/>
            <a:ext cx="548640" cy="54864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a:t>
            </a:r>
            <a:endParaRPr lang="en-US" altLang="zh-CN" b="1" dirty="0">
              <a:latin typeface="Source Han Sans SC"/>
            </a:endParaRPr>
          </a:p>
        </p:txBody>
      </p:sp>
    </p:spTree>
    <p:extLst>
      <p:ext uri="{BB962C8B-B14F-4D97-AF65-F5344CB8AC3E}">
        <p14:creationId xmlns:p14="http://schemas.microsoft.com/office/powerpoint/2010/main" val="1997045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18</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323922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Ontologies for Cultural Heritage</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533151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en-US" altLang="zh-CN"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64" name="Titre 1"/>
          <p:cNvSpPr txBox="1">
            <a:spLocks/>
          </p:cNvSpPr>
          <p:nvPr/>
        </p:nvSpPr>
        <p:spPr>
          <a:xfrm>
            <a:off x="5425409"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smtClean="0">
                <a:solidFill>
                  <a:srgbClr val="002C58"/>
                </a:solidFill>
                <a:latin typeface="Source Han Sans SC"/>
              </a:rPr>
              <a:t>Synthesis:</a:t>
            </a:r>
            <a:endParaRPr lang="en-US" sz="2200" b="1" dirty="0">
              <a:solidFill>
                <a:srgbClr val="002C58"/>
              </a:solidFill>
              <a:latin typeface="Source Han Sans SC"/>
            </a:endParaRPr>
          </a:p>
        </p:txBody>
      </p:sp>
      <p:sp>
        <p:nvSpPr>
          <p:cNvPr id="25" name="Espace réservé du contenu 9"/>
          <p:cNvSpPr>
            <a:spLocks noGrp="1"/>
          </p:cNvSpPr>
          <p:nvPr>
            <p:ph idx="1"/>
          </p:nvPr>
        </p:nvSpPr>
        <p:spPr>
          <a:xfrm>
            <a:off x="1326828" y="1868119"/>
            <a:ext cx="9747256" cy="492619"/>
          </a:xfrm>
          <a:ln>
            <a:noFill/>
          </a:ln>
        </p:spPr>
        <p:txBody>
          <a:bodyPr>
            <a:normAutofit/>
          </a:bodyPr>
          <a:lstStyle/>
          <a:p>
            <a:pPr marL="0" indent="0">
              <a:buNone/>
            </a:pPr>
            <a:r>
              <a:rPr lang="en-US" sz="1800" dirty="0" smtClean="0">
                <a:solidFill>
                  <a:schemeClr val="bg1">
                    <a:lumMod val="75000"/>
                  </a:schemeClr>
                </a:solidFill>
                <a:latin typeface="Source Han Sans SC"/>
                <a:cs typeface="Times New Roman" panose="02020603050405020304" pitchFamily="18" charset="0"/>
              </a:rPr>
              <a:t>Literature review on ontologies in the CH field that can respond to this modeling problem.</a:t>
            </a:r>
          </a:p>
          <a:p>
            <a:pPr marL="0" indent="0">
              <a:buNone/>
            </a:pPr>
            <a:endParaRPr lang="en-US" sz="1800" b="1" dirty="0" smtClean="0">
              <a:solidFill>
                <a:schemeClr val="bg1">
                  <a:lumMod val="75000"/>
                </a:schemeClr>
              </a:solidFill>
              <a:latin typeface="Source Han Sans SC"/>
              <a:cs typeface="Times New Roman" panose="02020603050405020304" pitchFamily="18" charset="0"/>
            </a:endParaRPr>
          </a:p>
          <a:p>
            <a:pPr lvl="1"/>
            <a:endParaRPr lang="en-US" sz="1800" b="1" dirty="0">
              <a:solidFill>
                <a:schemeClr val="bg1">
                  <a:lumMod val="75000"/>
                </a:schemeClr>
              </a:solidFill>
              <a:latin typeface="Source Han Sans SC"/>
              <a:cs typeface="Times New Roman" panose="02020603050405020304" pitchFamily="18" charset="0"/>
            </a:endParaRPr>
          </a:p>
        </p:txBody>
      </p:sp>
      <p:cxnSp>
        <p:nvCxnSpPr>
          <p:cNvPr id="26" name="Connecteur en angle 25"/>
          <p:cNvCxnSpPr/>
          <p:nvPr/>
        </p:nvCxnSpPr>
        <p:spPr>
          <a:xfrm rot="16200000" flipH="1">
            <a:off x="804144" y="1465662"/>
            <a:ext cx="627588" cy="476071"/>
          </a:xfrm>
          <a:prstGeom prst="bentConnector3">
            <a:avLst>
              <a:gd name="adj1" fmla="val 99579"/>
            </a:avLst>
          </a:prstGeom>
          <a:ln w="158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Imag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241299">
            <a:off x="10259285" y="1502462"/>
            <a:ext cx="1035050" cy="708126"/>
          </a:xfrm>
          <a:prstGeom prst="rect">
            <a:avLst/>
          </a:prstGeom>
          <a:ln>
            <a:noFill/>
          </a:ln>
          <a:effectLst>
            <a:softEdge rad="112500"/>
          </a:effectLst>
        </p:spPr>
      </p:pic>
      <p:sp>
        <p:nvSpPr>
          <p:cNvPr id="41" name="Rectangle à coins arrondis 40"/>
          <p:cNvSpPr/>
          <p:nvPr/>
        </p:nvSpPr>
        <p:spPr>
          <a:xfrm>
            <a:off x="475608" y="825649"/>
            <a:ext cx="11029340" cy="769273"/>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75000"/>
                  </a:schemeClr>
                </a:solidFill>
                <a:latin typeface="Source Han Sans SC"/>
                <a:cs typeface="Times New Roman" panose="02020603050405020304" pitchFamily="18" charset="0"/>
              </a:rPr>
              <a:t>Modeling the </a:t>
            </a:r>
            <a:r>
              <a:rPr lang="en-US" sz="2000" b="1" dirty="0">
                <a:solidFill>
                  <a:schemeClr val="bg1">
                    <a:lumMod val="75000"/>
                  </a:schemeClr>
                </a:solidFill>
                <a:latin typeface="Source Han Sans SC"/>
                <a:cs typeface="Times New Roman" panose="02020603050405020304" pitchFamily="18" charset="0"/>
              </a:rPr>
              <a:t>composition</a:t>
            </a:r>
            <a:r>
              <a:rPr lang="en-US" sz="2000" dirty="0">
                <a:solidFill>
                  <a:schemeClr val="bg1">
                    <a:lumMod val="75000"/>
                  </a:schemeClr>
                </a:solidFill>
                <a:latin typeface="Source Han Sans SC"/>
                <a:cs typeface="Times New Roman" panose="02020603050405020304" pitchFamily="18" charset="0"/>
              </a:rPr>
              <a:t> of a tangible entity as a </a:t>
            </a:r>
            <a:r>
              <a:rPr lang="en-US" sz="2000" b="1" dirty="0">
                <a:solidFill>
                  <a:schemeClr val="bg1">
                    <a:lumMod val="75000"/>
                  </a:schemeClr>
                </a:solidFill>
                <a:latin typeface="Source Han Sans SC"/>
                <a:cs typeface="Times New Roman" panose="02020603050405020304" pitchFamily="18" charset="0"/>
              </a:rPr>
              <a:t>complex structure </a:t>
            </a:r>
            <a:r>
              <a:rPr lang="en-US" sz="2000" dirty="0">
                <a:solidFill>
                  <a:schemeClr val="bg1">
                    <a:lumMod val="75000"/>
                  </a:schemeClr>
                </a:solidFill>
                <a:latin typeface="Source Han Sans SC"/>
                <a:cs typeface="Times New Roman" panose="02020603050405020304" pitchFamily="18" charset="0"/>
              </a:rPr>
              <a:t>to understand and represent its </a:t>
            </a:r>
            <a:r>
              <a:rPr lang="en-US" sz="2000" b="1" dirty="0">
                <a:solidFill>
                  <a:schemeClr val="bg1">
                    <a:lumMod val="75000"/>
                  </a:schemeClr>
                </a:solidFill>
                <a:latin typeface="Source Han Sans SC"/>
                <a:cs typeface="Times New Roman" panose="02020603050405020304" pitchFamily="18" charset="0"/>
              </a:rPr>
              <a:t>materiality</a:t>
            </a:r>
            <a:r>
              <a:rPr lang="en-US" sz="2000" dirty="0">
                <a:solidFill>
                  <a:schemeClr val="bg1">
                    <a:lumMod val="75000"/>
                  </a:schemeClr>
                </a:solidFill>
                <a:latin typeface="Source Han Sans SC"/>
                <a:cs typeface="Times New Roman" panose="02020603050405020304" pitchFamily="18" charset="0"/>
              </a:rPr>
              <a:t>, using </a:t>
            </a:r>
            <a:r>
              <a:rPr lang="en-US" sz="2000" b="1" dirty="0">
                <a:solidFill>
                  <a:schemeClr val="bg1">
                    <a:lumMod val="75000"/>
                  </a:schemeClr>
                </a:solidFill>
                <a:latin typeface="Source Han Sans SC"/>
                <a:cs typeface="Times New Roman" panose="02020603050405020304" pitchFamily="18" charset="0"/>
              </a:rPr>
              <a:t>composition relations</a:t>
            </a:r>
            <a:r>
              <a:rPr lang="en-US" sz="2000" dirty="0">
                <a:solidFill>
                  <a:schemeClr val="bg1">
                    <a:lumMod val="75000"/>
                  </a:schemeClr>
                </a:solidFill>
                <a:latin typeface="Source Han Sans SC"/>
                <a:cs typeface="Times New Roman" panose="02020603050405020304" pitchFamily="18" charset="0"/>
              </a:rPr>
              <a:t>.</a:t>
            </a:r>
          </a:p>
        </p:txBody>
      </p:sp>
      <p:sp>
        <p:nvSpPr>
          <p:cNvPr id="42" name="椭圆 32"/>
          <p:cNvSpPr/>
          <p:nvPr/>
        </p:nvSpPr>
        <p:spPr>
          <a:xfrm>
            <a:off x="11190710" y="626540"/>
            <a:ext cx="548640" cy="54864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a:t>
            </a:r>
            <a:endParaRPr lang="en-US" altLang="zh-CN" b="1" dirty="0">
              <a:latin typeface="Source Han Sans SC"/>
            </a:endParaRPr>
          </a:p>
        </p:txBody>
      </p:sp>
      <p:graphicFrame>
        <p:nvGraphicFramePr>
          <p:cNvPr id="43" name="Tableau 42"/>
          <p:cNvGraphicFramePr>
            <a:graphicFrameLocks noGrp="1"/>
          </p:cNvGraphicFramePr>
          <p:nvPr>
            <p:extLst>
              <p:ext uri="{D42A27DB-BD31-4B8C-83A1-F6EECF244321}">
                <p14:modId xmlns:p14="http://schemas.microsoft.com/office/powerpoint/2010/main" val="1990916267"/>
              </p:ext>
            </p:extLst>
          </p:nvPr>
        </p:nvGraphicFramePr>
        <p:xfrm>
          <a:off x="1467905" y="2360738"/>
          <a:ext cx="9044745" cy="1112520"/>
        </p:xfrm>
        <a:graphic>
          <a:graphicData uri="http://schemas.openxmlformats.org/drawingml/2006/table">
            <a:tbl>
              <a:tblPr firstRow="1" bandRow="1">
                <a:tableStyleId>{5940675A-B579-460E-94D1-54222C63F5DA}</a:tableStyleId>
              </a:tblPr>
              <a:tblGrid>
                <a:gridCol w="721764">
                  <a:extLst>
                    <a:ext uri="{9D8B030D-6E8A-4147-A177-3AD203B41FA5}">
                      <a16:colId xmlns:a16="http://schemas.microsoft.com/office/drawing/2014/main" val="826986821"/>
                    </a:ext>
                  </a:extLst>
                </a:gridCol>
                <a:gridCol w="2894034">
                  <a:extLst>
                    <a:ext uri="{9D8B030D-6E8A-4147-A177-3AD203B41FA5}">
                      <a16:colId xmlns:a16="http://schemas.microsoft.com/office/drawing/2014/main" val="2731701959"/>
                    </a:ext>
                  </a:extLst>
                </a:gridCol>
                <a:gridCol w="2452014">
                  <a:extLst>
                    <a:ext uri="{9D8B030D-6E8A-4147-A177-3AD203B41FA5}">
                      <a16:colId xmlns:a16="http://schemas.microsoft.com/office/drawing/2014/main" val="2827544931"/>
                    </a:ext>
                  </a:extLst>
                </a:gridCol>
                <a:gridCol w="2976933">
                  <a:extLst>
                    <a:ext uri="{9D8B030D-6E8A-4147-A177-3AD203B41FA5}">
                      <a16:colId xmlns:a16="http://schemas.microsoft.com/office/drawing/2014/main" val="3160992601"/>
                    </a:ext>
                  </a:extLst>
                </a:gridCol>
              </a:tblGrid>
              <a:tr h="370840">
                <a:tc>
                  <a:txBody>
                    <a:bodyPr/>
                    <a:lstStyle/>
                    <a:p>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CIDOC</a:t>
                      </a:r>
                      <a:r>
                        <a:rPr lang="en-US" baseline="0" noProof="0" dirty="0" smtClean="0">
                          <a:solidFill>
                            <a:schemeClr val="bg1">
                              <a:lumMod val="75000"/>
                            </a:schemeClr>
                          </a:solidFill>
                          <a:latin typeface="Source Han Sans SC"/>
                        </a:rPr>
                        <a:t> CRM </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EDM</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CHARM</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11079438"/>
                  </a:ext>
                </a:extLst>
              </a:tr>
              <a:tr h="370840">
                <a:tc>
                  <a:txBody>
                    <a:bodyPr/>
                    <a:lstStyle/>
                    <a:p>
                      <a:r>
                        <a:rPr lang="en-US" noProof="0" dirty="0" smtClean="0">
                          <a:solidFill>
                            <a:schemeClr val="bg1">
                              <a:lumMod val="75000"/>
                            </a:schemeClr>
                          </a:solidFill>
                          <a:latin typeface="Source Han Sans SC"/>
                        </a:rPr>
                        <a:t>Pros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noProof="0" dirty="0">
                          <a:solidFill>
                            <a:schemeClr val="bg1">
                              <a:lumMod val="75000"/>
                            </a:schemeClr>
                          </a:solidFill>
                          <a:latin typeface="Source Han Sans SC"/>
                        </a:rPr>
                        <a:t>Spatiotemporal elements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r>
                        <a:rPr lang="en-US" noProof="0" dirty="0" smtClean="0">
                          <a:solidFill>
                            <a:schemeClr val="bg1">
                              <a:lumMod val="75000"/>
                            </a:schemeClr>
                          </a:solidFill>
                          <a:latin typeface="Source Han Sans SC"/>
                        </a:rPr>
                        <a:t>Descriptive elements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r>
                        <a:rPr lang="en-US" noProof="0" dirty="0" smtClean="0">
                          <a:solidFill>
                            <a:schemeClr val="bg1">
                              <a:lumMod val="75000"/>
                            </a:schemeClr>
                          </a:solidFill>
                          <a:latin typeface="Source Han Sans SC"/>
                        </a:rPr>
                        <a:t>Domain-specific elements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50000"/>
                      </a:schemeClr>
                    </a:solidFill>
                  </a:tcPr>
                </a:tc>
                <a:extLst>
                  <a:ext uri="{0D108BD9-81ED-4DB2-BD59-A6C34878D82A}">
                    <a16:rowId xmlns:a16="http://schemas.microsoft.com/office/drawing/2014/main" val="3861276116"/>
                  </a:ext>
                </a:extLst>
              </a:tr>
              <a:tr h="370840">
                <a:tc>
                  <a:txBody>
                    <a:bodyPr/>
                    <a:lstStyle/>
                    <a:p>
                      <a:r>
                        <a:rPr lang="en-US" noProof="0" dirty="0" smtClean="0">
                          <a:solidFill>
                            <a:schemeClr val="bg1">
                              <a:lumMod val="75000"/>
                            </a:schemeClr>
                          </a:solidFill>
                          <a:latin typeface="Source Han Sans SC"/>
                        </a:rPr>
                        <a:t>Cons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tcPr>
                </a:tc>
                <a:tc gridSpan="3">
                  <a:txBody>
                    <a:bodyPr/>
                    <a:lstStyle/>
                    <a:p>
                      <a:pPr algn="ctr"/>
                      <a:r>
                        <a:rPr lang="en-US" noProof="0" dirty="0">
                          <a:solidFill>
                            <a:schemeClr val="bg1">
                              <a:lumMod val="75000"/>
                            </a:schemeClr>
                          </a:solidFill>
                          <a:latin typeface="Source Han Sans SC"/>
                        </a:rPr>
                        <a:t>Composition</a:t>
                      </a:r>
                      <a:r>
                        <a:rPr lang="en-US" baseline="0" noProof="0" dirty="0">
                          <a:solidFill>
                            <a:schemeClr val="bg1">
                              <a:lumMod val="75000"/>
                            </a:schemeClr>
                          </a:solidFill>
                          <a:latin typeface="Source Han Sans SC"/>
                        </a:rPr>
                        <a:t> (s</a:t>
                      </a:r>
                      <a:r>
                        <a:rPr lang="en-US" noProof="0" dirty="0">
                          <a:solidFill>
                            <a:schemeClr val="bg1">
                              <a:lumMod val="75000"/>
                            </a:schemeClr>
                          </a:solidFill>
                          <a:latin typeface="Source Han Sans SC"/>
                        </a:rPr>
                        <a:t>tructural</a:t>
                      </a:r>
                      <a:r>
                        <a:rPr lang="en-US" baseline="0" noProof="0" dirty="0">
                          <a:solidFill>
                            <a:schemeClr val="bg1">
                              <a:lumMod val="75000"/>
                            </a:schemeClr>
                          </a:solidFill>
                          <a:latin typeface="Source Han Sans SC"/>
                        </a:rPr>
                        <a:t> and spatial) relations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solidFill>
                      <a:srgbClr val="FF0000">
                        <a:alpha val="1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88463707"/>
                  </a:ext>
                </a:extLst>
              </a:tr>
            </a:tbl>
          </a:graphicData>
        </a:graphic>
      </p:graphicFrame>
      <p:sp>
        <p:nvSpPr>
          <p:cNvPr id="44" name="Espace réservé du contenu 9"/>
          <p:cNvSpPr txBox="1">
            <a:spLocks/>
          </p:cNvSpPr>
          <p:nvPr/>
        </p:nvSpPr>
        <p:spPr>
          <a:xfrm>
            <a:off x="1326827" y="5055692"/>
            <a:ext cx="9747256" cy="492619"/>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latin typeface="Source Han Sans SC"/>
                <a:cs typeface="Times New Roman" panose="02020603050405020304" pitchFamily="18" charset="0"/>
              </a:rPr>
              <a:t>Literature review on studies on foundational relations to find a taxonomy/theory.</a:t>
            </a:r>
            <a:endParaRPr lang="en-US" sz="1800" b="1" dirty="0">
              <a:latin typeface="Source Han Sans SC"/>
              <a:cs typeface="Times New Roman" panose="02020603050405020304" pitchFamily="18" charset="0"/>
            </a:endParaRPr>
          </a:p>
        </p:txBody>
      </p:sp>
      <p:cxnSp>
        <p:nvCxnSpPr>
          <p:cNvPr id="45" name="Connecteur en angle 44"/>
          <p:cNvCxnSpPr/>
          <p:nvPr/>
        </p:nvCxnSpPr>
        <p:spPr>
          <a:xfrm rot="16200000" flipH="1">
            <a:off x="804143" y="4653235"/>
            <a:ext cx="627588" cy="476071"/>
          </a:xfrm>
          <a:prstGeom prst="bentConnector3">
            <a:avLst>
              <a:gd name="adj1" fmla="val 99579"/>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à coins arrondis 46"/>
          <p:cNvSpPr/>
          <p:nvPr/>
        </p:nvSpPr>
        <p:spPr>
          <a:xfrm>
            <a:off x="475608" y="4022446"/>
            <a:ext cx="11029340" cy="769273"/>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ource Han Sans SC"/>
                <a:cs typeface="Times New Roman" panose="02020603050405020304" pitchFamily="18" charset="0"/>
              </a:rPr>
              <a:t>Acquiring a number of foundational ontological, structural and spatial, relations that enable representing the composition of a tangible entity, within a </a:t>
            </a:r>
            <a:r>
              <a:rPr lang="en-US" sz="2000" dirty="0" smtClean="0">
                <a:solidFill>
                  <a:schemeClr val="tx1"/>
                </a:solidFill>
                <a:latin typeface="Source Han Sans SC"/>
                <a:cs typeface="Times New Roman" panose="02020603050405020304" pitchFamily="18" charset="0"/>
              </a:rPr>
              <a:t>theory.</a:t>
            </a:r>
          </a:p>
        </p:txBody>
      </p:sp>
      <p:sp>
        <p:nvSpPr>
          <p:cNvPr id="48" name="椭圆 32"/>
          <p:cNvSpPr/>
          <p:nvPr/>
        </p:nvSpPr>
        <p:spPr>
          <a:xfrm>
            <a:off x="11190710" y="3823337"/>
            <a:ext cx="548640" cy="54864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II</a:t>
            </a:r>
            <a:endParaRPr lang="en-US" altLang="zh-CN" b="1" dirty="0">
              <a:latin typeface="Source Han Sans SC"/>
            </a:endParaRPr>
          </a:p>
        </p:txBody>
      </p:sp>
    </p:spTree>
    <p:extLst>
      <p:ext uri="{BB962C8B-B14F-4D97-AF65-F5344CB8AC3E}">
        <p14:creationId xmlns:p14="http://schemas.microsoft.com/office/powerpoint/2010/main" val="8618421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19</a:t>
            </a:fld>
            <a:endParaRPr lang="en-US">
              <a:latin typeface="Source Han Sans SC"/>
              <a:cs typeface="Times New Roman" panose="02020603050405020304" pitchFamily="18" charset="0"/>
            </a:endParaRPr>
          </a:p>
        </p:txBody>
      </p:sp>
      <p:sp>
        <p:nvSpPr>
          <p:cNvPr id="47" name="任意多边形 9"/>
          <p:cNvSpPr/>
          <p:nvPr/>
        </p:nvSpPr>
        <p:spPr>
          <a:xfrm>
            <a:off x="-26126" y="24465"/>
            <a:ext cx="12270378" cy="4111744"/>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rgbClr val="002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sp>
        <p:nvSpPr>
          <p:cNvPr id="48" name="任意多边形 8"/>
          <p:cNvSpPr/>
          <p:nvPr/>
        </p:nvSpPr>
        <p:spPr>
          <a:xfrm>
            <a:off x="3241998" y="-935986"/>
            <a:ext cx="5734131" cy="2317865"/>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cxnSp>
        <p:nvCxnSpPr>
          <p:cNvPr id="51" name="直接连接符 12"/>
          <p:cNvCxnSpPr/>
          <p:nvPr/>
        </p:nvCxnSpPr>
        <p:spPr>
          <a:xfrm flipH="1">
            <a:off x="167332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2" name="矩形 13"/>
          <p:cNvSpPr/>
          <p:nvPr/>
        </p:nvSpPr>
        <p:spPr>
          <a:xfrm>
            <a:off x="511034" y="3801343"/>
            <a:ext cx="2324586" cy="394182"/>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Introduction</a:t>
            </a:r>
            <a:endParaRPr lang="en-US" altLang="en-US" sz="2200" b="1" dirty="0">
              <a:solidFill>
                <a:srgbClr val="2B3441"/>
              </a:solidFill>
              <a:latin typeface="Source Han Sans SC"/>
              <a:ea typeface="Source Han Sans SC"/>
              <a:cs typeface="Times New Roman" panose="02020603050405020304" pitchFamily="18" charset="0"/>
            </a:endParaRPr>
          </a:p>
        </p:txBody>
      </p:sp>
      <p:cxnSp>
        <p:nvCxnSpPr>
          <p:cNvPr id="58" name="直接连接符 19"/>
          <p:cNvCxnSpPr/>
          <p:nvPr/>
        </p:nvCxnSpPr>
        <p:spPr>
          <a:xfrm flipH="1">
            <a:off x="4373352" y="4354607"/>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9" name="矩形 20"/>
          <p:cNvSpPr/>
          <p:nvPr/>
        </p:nvSpPr>
        <p:spPr>
          <a:xfrm>
            <a:off x="3247744" y="5275116"/>
            <a:ext cx="2251215" cy="1096928"/>
          </a:xfrm>
          <a:prstGeom prst="rect">
            <a:avLst/>
          </a:prstGeom>
        </p:spPr>
        <p:txBody>
          <a:bodyPr wrap="none">
            <a:noAutofit/>
          </a:bodyPr>
          <a:lstStyle/>
          <a:p>
            <a:pPr algn="ctr">
              <a:lnSpc>
                <a:spcPct val="104000"/>
              </a:lnSpc>
            </a:pPr>
            <a:r>
              <a:rPr lang="en-US" altLang="en-US" sz="2200" b="1" dirty="0" smtClean="0">
                <a:solidFill>
                  <a:srgbClr val="A64C0E"/>
                </a:solidFill>
                <a:latin typeface="Source Han Sans SC"/>
                <a:ea typeface="Source Han Sans SC"/>
                <a:cs typeface="Times New Roman" panose="02020603050405020304" pitchFamily="18" charset="0"/>
              </a:rPr>
              <a:t>State of the art</a:t>
            </a:r>
          </a:p>
        </p:txBody>
      </p:sp>
      <p:cxnSp>
        <p:nvCxnSpPr>
          <p:cNvPr id="65" name="直接连接符 33"/>
          <p:cNvCxnSpPr/>
          <p:nvPr/>
        </p:nvCxnSpPr>
        <p:spPr>
          <a:xfrm flipH="1">
            <a:off x="8001608" y="4376223"/>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66" name="矩形 34"/>
          <p:cNvSpPr/>
          <p:nvPr/>
        </p:nvSpPr>
        <p:spPr>
          <a:xfrm>
            <a:off x="6842946" y="5296732"/>
            <a:ext cx="2317326" cy="410067"/>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Contributions</a:t>
            </a:r>
            <a:endParaRPr lang="en-US" altLang="en-US" sz="2200" b="1" dirty="0">
              <a:solidFill>
                <a:srgbClr val="2B3441"/>
              </a:solidFill>
              <a:latin typeface="Source Han Sans SC"/>
              <a:ea typeface="Source Han Sans SC"/>
              <a:cs typeface="Times New Roman" panose="02020603050405020304" pitchFamily="18" charset="0"/>
            </a:endParaRPr>
          </a:p>
        </p:txBody>
      </p:sp>
      <p:cxnSp>
        <p:nvCxnSpPr>
          <p:cNvPr id="72" name="直接连接符 40"/>
          <p:cNvCxnSpPr/>
          <p:nvPr/>
        </p:nvCxnSpPr>
        <p:spPr>
          <a:xfrm flipH="1">
            <a:off x="1062138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73" name="矩形 41"/>
          <p:cNvSpPr/>
          <p:nvPr/>
        </p:nvSpPr>
        <p:spPr>
          <a:xfrm>
            <a:off x="9457582" y="3801343"/>
            <a:ext cx="2327600" cy="362410"/>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Conclusion &amp;</a:t>
            </a:r>
          </a:p>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Perspectives</a:t>
            </a:r>
            <a:endParaRPr lang="en-US" altLang="en-US" sz="2200" b="1" dirty="0">
              <a:solidFill>
                <a:srgbClr val="2B3441"/>
              </a:solidFill>
              <a:latin typeface="Source Han Sans SC"/>
              <a:ea typeface="Source Han Sans SC"/>
              <a:cs typeface="Times New Roman" panose="02020603050405020304" pitchFamily="18" charset="0"/>
            </a:endParaRPr>
          </a:p>
        </p:txBody>
      </p:sp>
      <p:sp>
        <p:nvSpPr>
          <p:cNvPr id="77" name="PA-文本框 50">
            <a:extLst>
              <a:ext uri="{FF2B5EF4-FFF2-40B4-BE49-F238E27FC236}">
                <a16:creationId xmlns:a16="http://schemas.microsoft.com/office/drawing/2014/main" id="{46630D7B-4BA5-4989-8F72-A67D800FFF51}"/>
              </a:ext>
            </a:extLst>
          </p:cNvPr>
          <p:cNvSpPr txBox="1"/>
          <p:nvPr>
            <p:custDataLst>
              <p:tags r:id="rId1"/>
            </p:custDataLst>
          </p:nvPr>
        </p:nvSpPr>
        <p:spPr>
          <a:xfrm>
            <a:off x="3755219" y="1592045"/>
            <a:ext cx="5024516" cy="1038540"/>
          </a:xfrm>
          <a:prstGeom prst="rect">
            <a:avLst/>
          </a:prstGeom>
          <a:noFill/>
        </p:spPr>
        <p:txBody>
          <a:bodyPr wrap="square" rtlCol="0">
            <a:normAutofit/>
          </a:bodyPr>
          <a:lstStyle/>
          <a:p>
            <a:pPr algn="ctr">
              <a:lnSpc>
                <a:spcPct val="104000"/>
              </a:lnSpc>
            </a:pPr>
            <a:r>
              <a:rPr lang="en-US" altLang="en-US" sz="3600" spc="300" dirty="0" smtClean="0">
                <a:solidFill>
                  <a:schemeClr val="bg1"/>
                </a:solidFill>
                <a:latin typeface="Source Han Sans SC"/>
                <a:ea typeface="Source Han Sans SC"/>
                <a:cs typeface="Times New Roman" panose="02020603050405020304" pitchFamily="18" charset="0"/>
              </a:rPr>
              <a:t>Table of contents</a:t>
            </a:r>
            <a:endParaRPr lang="en-US" altLang="zh-CN" sz="3600" spc="300" dirty="0">
              <a:solidFill>
                <a:schemeClr val="bg1"/>
              </a:solidFill>
              <a:latin typeface="Source Han Sans SC"/>
              <a:ea typeface="造字工房尚雅体演示版常规体" pitchFamily="50" charset="-122"/>
              <a:cs typeface="Times New Roman" panose="02020603050405020304" pitchFamily="18" charset="0"/>
            </a:endParaRPr>
          </a:p>
          <a:p>
            <a:pPr algn="ctr">
              <a:lnSpc>
                <a:spcPct val="130000"/>
              </a:lnSpc>
            </a:pPr>
            <a:endParaRPr lang="zh-CN" altLang="en-US" sz="3600" spc="600" dirty="0">
              <a:solidFill>
                <a:schemeClr val="bg1"/>
              </a:solidFill>
              <a:latin typeface="Source Han Sans SC"/>
              <a:ea typeface="造字工房尚雅体演示版常规体" pitchFamily="50" charset="-122"/>
              <a:cs typeface="Times New Roman" panose="02020603050405020304" pitchFamily="18" charset="0"/>
            </a:endParaRPr>
          </a:p>
        </p:txBody>
      </p:sp>
      <p:grpSp>
        <p:nvGrpSpPr>
          <p:cNvPr id="31" name="组合 11"/>
          <p:cNvGrpSpPr/>
          <p:nvPr/>
        </p:nvGrpSpPr>
        <p:grpSpPr>
          <a:xfrm>
            <a:off x="1216125" y="1928035"/>
            <a:ext cx="914400" cy="914400"/>
            <a:chOff x="1384297" y="1925422"/>
            <a:chExt cx="914400" cy="914400"/>
          </a:xfrm>
        </p:grpSpPr>
        <p:sp>
          <p:nvSpPr>
            <p:cNvPr id="32" name="椭圆 15"/>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3" name="椭圆 16"/>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smtClean="0">
                  <a:solidFill>
                    <a:schemeClr val="bg1"/>
                  </a:solidFill>
                  <a:latin typeface="Source Han Sans SC"/>
                  <a:ea typeface="Source Han Sans SC"/>
                  <a:cs typeface="Times New Roman" panose="02020603050405020304" pitchFamily="18" charset="0"/>
                </a:rPr>
                <a:t>1</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4" name="组合 18"/>
          <p:cNvGrpSpPr/>
          <p:nvPr/>
        </p:nvGrpSpPr>
        <p:grpSpPr>
          <a:xfrm>
            <a:off x="3916152" y="3401808"/>
            <a:ext cx="914400" cy="914400"/>
            <a:chOff x="1384297" y="1925422"/>
            <a:chExt cx="914400" cy="914400"/>
          </a:xfrm>
        </p:grpSpPr>
        <p:sp>
          <p:nvSpPr>
            <p:cNvPr id="35" name="椭圆 22"/>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6" name="椭圆 23"/>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cs typeface="Times New Roman" panose="02020603050405020304" pitchFamily="18" charset="0"/>
                </a:rPr>
                <a:t>2</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7" name="组合 32"/>
          <p:cNvGrpSpPr/>
          <p:nvPr/>
        </p:nvGrpSpPr>
        <p:grpSpPr>
          <a:xfrm>
            <a:off x="7544408" y="3423424"/>
            <a:ext cx="914400" cy="914400"/>
            <a:chOff x="1384297" y="1925422"/>
            <a:chExt cx="914400" cy="914400"/>
          </a:xfrm>
        </p:grpSpPr>
        <p:sp>
          <p:nvSpPr>
            <p:cNvPr id="38" name="椭圆 36"/>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37"/>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40" name="组合 39"/>
          <p:cNvGrpSpPr/>
          <p:nvPr/>
        </p:nvGrpSpPr>
        <p:grpSpPr>
          <a:xfrm>
            <a:off x="10164185" y="1928035"/>
            <a:ext cx="914400" cy="914400"/>
            <a:chOff x="1384297" y="1925422"/>
            <a:chExt cx="914400" cy="914400"/>
          </a:xfrm>
        </p:grpSpPr>
        <p:sp>
          <p:nvSpPr>
            <p:cNvPr id="41" name="椭圆 43"/>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42" name="椭圆 44"/>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sp>
        <p:nvSpPr>
          <p:cNvPr id="44" name="Rectangle 43"/>
          <p:cNvSpPr/>
          <p:nvPr/>
        </p:nvSpPr>
        <p:spPr>
          <a:xfrm>
            <a:off x="1919480" y="5659907"/>
            <a:ext cx="4907741" cy="668516"/>
          </a:xfrm>
          <a:prstGeom prst="rect">
            <a:avLst/>
          </a:prstGeom>
        </p:spPr>
        <p:txBody>
          <a:bodyPr wrap="square">
            <a:spAutoFit/>
          </a:bodyPr>
          <a:lstStyle/>
          <a:p>
            <a:pPr algn="ctr">
              <a:lnSpc>
                <a:spcPct val="104000"/>
              </a:lnSpc>
            </a:pPr>
            <a:r>
              <a:rPr lang="en-US" altLang="en-US" b="1" dirty="0" smtClean="0">
                <a:solidFill>
                  <a:srgbClr val="2B3441"/>
                </a:solidFill>
                <a:latin typeface="Source Han Sans SC"/>
                <a:ea typeface="Source Han Sans SC"/>
                <a:cs typeface="Times New Roman" panose="02020603050405020304" pitchFamily="18" charset="0"/>
              </a:rPr>
              <a:t>I:  Ontologies for Cultural Heritage </a:t>
            </a:r>
          </a:p>
          <a:p>
            <a:pPr algn="ctr">
              <a:lnSpc>
                <a:spcPct val="104000"/>
              </a:lnSpc>
            </a:pPr>
            <a:r>
              <a:rPr lang="en-US" altLang="en-US" b="1" dirty="0" smtClean="0">
                <a:solidFill>
                  <a:srgbClr val="A64C0E"/>
                </a:solidFill>
                <a:latin typeface="Source Han Sans SC"/>
                <a:ea typeface="Source Han Sans SC"/>
                <a:cs typeface="Times New Roman" panose="02020603050405020304" pitchFamily="18" charset="0"/>
              </a:rPr>
              <a:t>II: Foundational Ontological Relations</a:t>
            </a:r>
            <a:endParaRPr lang="en-US" altLang="en-US" b="1" dirty="0">
              <a:solidFill>
                <a:srgbClr val="A64C0E"/>
              </a:solidFill>
              <a:latin typeface="Source Han Sans SC"/>
              <a:ea typeface="Source Han Sans SC"/>
              <a:cs typeface="Times New Roman" panose="02020603050405020304" pitchFamily="18" charset="0"/>
            </a:endParaRPr>
          </a:p>
        </p:txBody>
      </p:sp>
    </p:spTree>
    <p:extLst>
      <p:ext uri="{BB962C8B-B14F-4D97-AF65-F5344CB8AC3E}">
        <p14:creationId xmlns:p14="http://schemas.microsoft.com/office/powerpoint/2010/main" val="3187557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a:t>
            </a:fld>
            <a:endParaRPr lang="en-US">
              <a:latin typeface="Source Han Sans SC"/>
              <a:cs typeface="Times New Roman" panose="02020603050405020304" pitchFamily="18" charset="0"/>
            </a:endParaRPr>
          </a:p>
        </p:txBody>
      </p:sp>
      <p:sp>
        <p:nvSpPr>
          <p:cNvPr id="47" name="任意多边形 9"/>
          <p:cNvSpPr/>
          <p:nvPr/>
        </p:nvSpPr>
        <p:spPr>
          <a:xfrm>
            <a:off x="-26126" y="24465"/>
            <a:ext cx="12270378" cy="4111744"/>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rgbClr val="002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sp>
        <p:nvSpPr>
          <p:cNvPr id="48" name="任意多边形 8"/>
          <p:cNvSpPr/>
          <p:nvPr/>
        </p:nvSpPr>
        <p:spPr>
          <a:xfrm>
            <a:off x="3241998" y="-935986"/>
            <a:ext cx="5734131" cy="2317865"/>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cxnSp>
        <p:nvCxnSpPr>
          <p:cNvPr id="51" name="直接连接符 12"/>
          <p:cNvCxnSpPr/>
          <p:nvPr/>
        </p:nvCxnSpPr>
        <p:spPr>
          <a:xfrm flipH="1">
            <a:off x="167332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2" name="矩形 13"/>
          <p:cNvSpPr/>
          <p:nvPr/>
        </p:nvSpPr>
        <p:spPr>
          <a:xfrm>
            <a:off x="511034" y="3801343"/>
            <a:ext cx="2324586" cy="394182"/>
          </a:xfrm>
          <a:prstGeom prst="rect">
            <a:avLst/>
          </a:prstGeom>
        </p:spPr>
        <p:txBody>
          <a:bodyPr wrap="none">
            <a:noAutofit/>
          </a:bodyPr>
          <a:lstStyle/>
          <a:p>
            <a:pPr algn="ctr">
              <a:lnSpc>
                <a:spcPct val="104000"/>
              </a:lnSpc>
            </a:pPr>
            <a:r>
              <a:rPr lang="en-US" altLang="en-US" sz="2200" b="1" dirty="0" smtClean="0">
                <a:solidFill>
                  <a:srgbClr val="A64C0E"/>
                </a:solidFill>
                <a:latin typeface="Source Han Sans SC"/>
                <a:ea typeface="Source Han Sans SC"/>
                <a:cs typeface="Times New Roman" panose="02020603050405020304" pitchFamily="18" charset="0"/>
              </a:rPr>
              <a:t>Introduction</a:t>
            </a:r>
            <a:endParaRPr lang="en-US" altLang="en-US" sz="2200" b="1" dirty="0">
              <a:solidFill>
                <a:srgbClr val="A64C0E"/>
              </a:solidFill>
              <a:latin typeface="Source Han Sans SC"/>
              <a:ea typeface="Source Han Sans SC"/>
              <a:cs typeface="Times New Roman" panose="02020603050405020304" pitchFamily="18" charset="0"/>
            </a:endParaRPr>
          </a:p>
        </p:txBody>
      </p:sp>
      <p:cxnSp>
        <p:nvCxnSpPr>
          <p:cNvPr id="58" name="直接连接符 19"/>
          <p:cNvCxnSpPr/>
          <p:nvPr/>
        </p:nvCxnSpPr>
        <p:spPr>
          <a:xfrm flipH="1">
            <a:off x="4373352" y="4354607"/>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9" name="矩形 20"/>
          <p:cNvSpPr/>
          <p:nvPr/>
        </p:nvSpPr>
        <p:spPr>
          <a:xfrm>
            <a:off x="3247744" y="5275116"/>
            <a:ext cx="2251215" cy="1096928"/>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State of the art</a:t>
            </a:r>
          </a:p>
        </p:txBody>
      </p:sp>
      <p:cxnSp>
        <p:nvCxnSpPr>
          <p:cNvPr id="65" name="直接连接符 33"/>
          <p:cNvCxnSpPr/>
          <p:nvPr/>
        </p:nvCxnSpPr>
        <p:spPr>
          <a:xfrm flipH="1">
            <a:off x="8001608" y="4376223"/>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66" name="矩形 34"/>
          <p:cNvSpPr/>
          <p:nvPr/>
        </p:nvSpPr>
        <p:spPr>
          <a:xfrm>
            <a:off x="6842946" y="5296732"/>
            <a:ext cx="2317326" cy="410067"/>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Contributions</a:t>
            </a:r>
            <a:endParaRPr lang="en-US" altLang="en-US" sz="2200" b="1" dirty="0">
              <a:solidFill>
                <a:srgbClr val="2B3441"/>
              </a:solidFill>
              <a:latin typeface="Source Han Sans SC"/>
              <a:ea typeface="Source Han Sans SC"/>
              <a:cs typeface="Times New Roman" panose="02020603050405020304" pitchFamily="18" charset="0"/>
            </a:endParaRPr>
          </a:p>
        </p:txBody>
      </p:sp>
      <p:cxnSp>
        <p:nvCxnSpPr>
          <p:cNvPr id="72" name="直接连接符 40"/>
          <p:cNvCxnSpPr/>
          <p:nvPr/>
        </p:nvCxnSpPr>
        <p:spPr>
          <a:xfrm flipH="1">
            <a:off x="1062138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73" name="矩形 41"/>
          <p:cNvSpPr/>
          <p:nvPr/>
        </p:nvSpPr>
        <p:spPr>
          <a:xfrm>
            <a:off x="9457582" y="3801343"/>
            <a:ext cx="2327600" cy="362410"/>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Conclusion &amp;</a:t>
            </a:r>
          </a:p>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Perspectives</a:t>
            </a:r>
            <a:endParaRPr lang="en-US" altLang="en-US" sz="2200" b="1" dirty="0">
              <a:solidFill>
                <a:srgbClr val="2B3441"/>
              </a:solidFill>
              <a:latin typeface="Source Han Sans SC"/>
              <a:ea typeface="Source Han Sans SC"/>
              <a:cs typeface="Times New Roman" panose="02020603050405020304" pitchFamily="18" charset="0"/>
            </a:endParaRPr>
          </a:p>
        </p:txBody>
      </p:sp>
      <p:sp>
        <p:nvSpPr>
          <p:cNvPr id="77" name="PA-文本框 50">
            <a:extLst>
              <a:ext uri="{FF2B5EF4-FFF2-40B4-BE49-F238E27FC236}">
                <a16:creationId xmlns:a16="http://schemas.microsoft.com/office/drawing/2014/main" id="{46630D7B-4BA5-4989-8F72-A67D800FFF51}"/>
              </a:ext>
            </a:extLst>
          </p:cNvPr>
          <p:cNvSpPr txBox="1"/>
          <p:nvPr>
            <p:custDataLst>
              <p:tags r:id="rId1"/>
            </p:custDataLst>
          </p:nvPr>
        </p:nvSpPr>
        <p:spPr>
          <a:xfrm>
            <a:off x="3755219" y="1592045"/>
            <a:ext cx="5024516" cy="1038540"/>
          </a:xfrm>
          <a:prstGeom prst="rect">
            <a:avLst/>
          </a:prstGeom>
          <a:noFill/>
        </p:spPr>
        <p:txBody>
          <a:bodyPr wrap="square" rtlCol="0">
            <a:normAutofit/>
          </a:bodyPr>
          <a:lstStyle/>
          <a:p>
            <a:pPr algn="ctr">
              <a:lnSpc>
                <a:spcPct val="104000"/>
              </a:lnSpc>
            </a:pPr>
            <a:r>
              <a:rPr lang="en-US" altLang="en-US" sz="3600" spc="300" dirty="0" smtClean="0">
                <a:solidFill>
                  <a:schemeClr val="bg1"/>
                </a:solidFill>
                <a:latin typeface="Source Han Sans SC"/>
                <a:ea typeface="Source Han Sans SC"/>
                <a:cs typeface="Times New Roman" panose="02020603050405020304" pitchFamily="18" charset="0"/>
              </a:rPr>
              <a:t>Table of contents</a:t>
            </a:r>
            <a:endParaRPr lang="en-US" altLang="zh-CN" sz="3600" spc="300" dirty="0">
              <a:solidFill>
                <a:schemeClr val="bg1"/>
              </a:solidFill>
              <a:latin typeface="Source Han Sans SC"/>
              <a:ea typeface="造字工房尚雅体演示版常规体" pitchFamily="50" charset="-122"/>
              <a:cs typeface="Times New Roman" panose="02020603050405020304" pitchFamily="18" charset="0"/>
            </a:endParaRPr>
          </a:p>
          <a:p>
            <a:pPr algn="ctr">
              <a:lnSpc>
                <a:spcPct val="130000"/>
              </a:lnSpc>
            </a:pPr>
            <a:endParaRPr lang="zh-CN" altLang="en-US" sz="3600" spc="600" dirty="0">
              <a:solidFill>
                <a:schemeClr val="bg1"/>
              </a:solidFill>
              <a:latin typeface="Source Han Sans SC"/>
              <a:ea typeface="造字工房尚雅体演示版常规体" pitchFamily="50" charset="-122"/>
              <a:cs typeface="Times New Roman" panose="02020603050405020304" pitchFamily="18" charset="0"/>
            </a:endParaRPr>
          </a:p>
        </p:txBody>
      </p:sp>
      <p:grpSp>
        <p:nvGrpSpPr>
          <p:cNvPr id="31" name="组合 11"/>
          <p:cNvGrpSpPr/>
          <p:nvPr/>
        </p:nvGrpSpPr>
        <p:grpSpPr>
          <a:xfrm>
            <a:off x="1216125" y="1928035"/>
            <a:ext cx="914400" cy="914400"/>
            <a:chOff x="1384297" y="1925422"/>
            <a:chExt cx="914400" cy="914400"/>
          </a:xfrm>
        </p:grpSpPr>
        <p:sp>
          <p:nvSpPr>
            <p:cNvPr id="32" name="椭圆 15"/>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3" name="椭圆 16"/>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smtClean="0">
                  <a:solidFill>
                    <a:schemeClr val="bg1"/>
                  </a:solidFill>
                  <a:latin typeface="Source Han Sans SC"/>
                  <a:ea typeface="Source Han Sans SC"/>
                  <a:cs typeface="Times New Roman" panose="02020603050405020304" pitchFamily="18" charset="0"/>
                </a:rPr>
                <a:t>1</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4" name="组合 18"/>
          <p:cNvGrpSpPr/>
          <p:nvPr/>
        </p:nvGrpSpPr>
        <p:grpSpPr>
          <a:xfrm>
            <a:off x="3916152" y="3401808"/>
            <a:ext cx="914400" cy="914400"/>
            <a:chOff x="1384297" y="1925422"/>
            <a:chExt cx="914400" cy="914400"/>
          </a:xfrm>
        </p:grpSpPr>
        <p:sp>
          <p:nvSpPr>
            <p:cNvPr id="35" name="椭圆 22"/>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6" name="椭圆 23"/>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cs typeface="Times New Roman" panose="02020603050405020304" pitchFamily="18" charset="0"/>
                </a:rPr>
                <a:t>2</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7" name="组合 32"/>
          <p:cNvGrpSpPr/>
          <p:nvPr/>
        </p:nvGrpSpPr>
        <p:grpSpPr>
          <a:xfrm>
            <a:off x="7544408" y="3423424"/>
            <a:ext cx="914400" cy="914400"/>
            <a:chOff x="1384297" y="1925422"/>
            <a:chExt cx="914400" cy="914400"/>
          </a:xfrm>
        </p:grpSpPr>
        <p:sp>
          <p:nvSpPr>
            <p:cNvPr id="38" name="椭圆 36"/>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37"/>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40" name="组合 39"/>
          <p:cNvGrpSpPr/>
          <p:nvPr/>
        </p:nvGrpSpPr>
        <p:grpSpPr>
          <a:xfrm>
            <a:off x="10164185" y="1928035"/>
            <a:ext cx="914400" cy="914400"/>
            <a:chOff x="1384297" y="1925422"/>
            <a:chExt cx="914400" cy="914400"/>
          </a:xfrm>
        </p:grpSpPr>
        <p:sp>
          <p:nvSpPr>
            <p:cNvPr id="41" name="椭圆 43"/>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42" name="椭圆 44"/>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91401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20</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3567836" cy="394182"/>
          </a:xfrm>
          <a:prstGeom prst="rect">
            <a:avLst/>
          </a:prstGeom>
        </p:spPr>
        <p:txBody>
          <a:bodyPr wrap="none">
            <a:noAutofit/>
          </a:bodyPr>
          <a:lstStyle/>
          <a:p>
            <a:pPr algn="ctr">
              <a:lnSpc>
                <a:spcPct val="104000"/>
              </a:lnSpc>
              <a:tabLst>
                <a:tab pos="2514600" algn="l"/>
              </a:tabLst>
            </a:pPr>
            <a:r>
              <a:rPr lang="en-US" altLang="en-US" sz="1600" b="1" dirty="0" smtClean="0">
                <a:solidFill>
                  <a:srgbClr val="A64C0E"/>
                </a:solidFill>
                <a:latin typeface="Source Han Sans SC"/>
                <a:ea typeface="Source Han Sans SC"/>
                <a:cs typeface="Times New Roman" panose="02020603050405020304" pitchFamily="18" charset="0"/>
              </a:rPr>
              <a:t>Foundational Ontological Relations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564583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64" name="Titre 1"/>
          <p:cNvSpPr txBox="1">
            <a:spLocks/>
          </p:cNvSpPr>
          <p:nvPr/>
        </p:nvSpPr>
        <p:spPr>
          <a:xfrm>
            <a:off x="573973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a:pPr>
            <a:r>
              <a:rPr lang="en-US" sz="2200" b="1" dirty="0" smtClean="0">
                <a:solidFill>
                  <a:srgbClr val="002C58"/>
                </a:solidFill>
                <a:latin typeface="Source Han Sans SC"/>
                <a:cs typeface="Times New Roman" panose="02020603050405020304" pitchFamily="18" charset="0"/>
              </a:rPr>
              <a:t>Overview:</a:t>
            </a:r>
            <a:endParaRPr lang="en-US" sz="2200" b="1" dirty="0">
              <a:solidFill>
                <a:srgbClr val="002C58"/>
              </a:solidFill>
              <a:latin typeface="Source Han Sans SC"/>
            </a:endParaRPr>
          </a:p>
        </p:txBody>
      </p:sp>
      <p:grpSp>
        <p:nvGrpSpPr>
          <p:cNvPr id="19" name="组合 10"/>
          <p:cNvGrpSpPr/>
          <p:nvPr/>
        </p:nvGrpSpPr>
        <p:grpSpPr>
          <a:xfrm>
            <a:off x="431453" y="1149628"/>
            <a:ext cx="2768125" cy="2289771"/>
            <a:chOff x="1416837" y="1802903"/>
            <a:chExt cx="2992975" cy="4310749"/>
          </a:xfrm>
        </p:grpSpPr>
        <p:sp>
          <p:nvSpPr>
            <p:cNvPr id="20" name="Rectangle 24"/>
            <p:cNvSpPr>
              <a:spLocks noChangeArrowheads="1"/>
            </p:cNvSpPr>
            <p:nvPr/>
          </p:nvSpPr>
          <p:spPr bwMode="auto">
            <a:xfrm>
              <a:off x="1474030" y="1802903"/>
              <a:ext cx="2935782" cy="4310749"/>
            </a:xfrm>
            <a:prstGeom prst="rect">
              <a:avLst/>
            </a:prstGeom>
            <a:solidFill>
              <a:schemeClr val="bg1"/>
            </a:solidFill>
            <a:ln>
              <a:noFill/>
            </a:ln>
            <a:effectLst>
              <a:innerShdw blurRad="76200">
                <a:prstClr val="black"/>
              </a:innerShdw>
            </a:effectLst>
          </p:spPr>
          <p:txBody>
            <a:bodyPr/>
            <a:lstStyle/>
            <a:p>
              <a:endParaRPr lang="zh-CN" altLang="zh-CN" sz="1600"/>
            </a:p>
          </p:txBody>
        </p:sp>
        <p:sp>
          <p:nvSpPr>
            <p:cNvPr id="21" name="Freeform 25"/>
            <p:cNvSpPr/>
            <p:nvPr/>
          </p:nvSpPr>
          <p:spPr bwMode="auto">
            <a:xfrm>
              <a:off x="1474030" y="1802903"/>
              <a:ext cx="1139938" cy="1334560"/>
            </a:xfrm>
            <a:custGeom>
              <a:avLst/>
              <a:gdLst>
                <a:gd name="T0" fmla="*/ 64 w 64"/>
                <a:gd name="T1" fmla="*/ 21 h 75"/>
                <a:gd name="T2" fmla="*/ 59 w 64"/>
                <a:gd name="T3" fmla="*/ 0 h 75"/>
                <a:gd name="T4" fmla="*/ 0 w 64"/>
                <a:gd name="T5" fmla="*/ 0 h 75"/>
                <a:gd name="T6" fmla="*/ 0 w 64"/>
                <a:gd name="T7" fmla="*/ 74 h 75"/>
                <a:gd name="T8" fmla="*/ 10 w 64"/>
                <a:gd name="T9" fmla="*/ 75 h 75"/>
                <a:gd name="T10" fmla="*/ 64 w 64"/>
                <a:gd name="T11" fmla="*/ 21 h 75"/>
              </a:gdLst>
              <a:ahLst/>
              <a:cxnLst>
                <a:cxn ang="0">
                  <a:pos x="T0" y="T1"/>
                </a:cxn>
                <a:cxn ang="0">
                  <a:pos x="T2" y="T3"/>
                </a:cxn>
                <a:cxn ang="0">
                  <a:pos x="T4" y="T5"/>
                </a:cxn>
                <a:cxn ang="0">
                  <a:pos x="T6" y="T7"/>
                </a:cxn>
                <a:cxn ang="0">
                  <a:pos x="T8" y="T9"/>
                </a:cxn>
                <a:cxn ang="0">
                  <a:pos x="T10" y="T11"/>
                </a:cxn>
              </a:cxnLst>
              <a:rect l="0" t="0" r="r" b="b"/>
              <a:pathLst>
                <a:path w="64" h="75">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rgbClr val="003366"/>
            </a:solidFill>
            <a:ln>
              <a:noFill/>
            </a:ln>
            <a:effectLst>
              <a:outerShdw blurRad="38100" dist="38100" dir="2700000" algn="tl" rotWithShape="0">
                <a:prstClr val="black">
                  <a:alpha val="43000"/>
                </a:prstClr>
              </a:outerShdw>
            </a:effectLst>
          </p:spPr>
          <p:txBody>
            <a:bodyPr/>
            <a:lstStyle/>
            <a:p>
              <a:pPr fontAlgn="auto">
                <a:spcBef>
                  <a:spcPct val="0"/>
                </a:spcBef>
                <a:spcAft>
                  <a:spcPct val="0"/>
                </a:spcAft>
                <a:defRPr/>
              </a:pPr>
              <a:endParaRPr lang="en-US" sz="1600">
                <a:latin typeface="+mn-lt"/>
                <a:cs typeface="+mn-cs"/>
              </a:endParaRPr>
            </a:p>
          </p:txBody>
        </p:sp>
        <p:sp>
          <p:nvSpPr>
            <p:cNvPr id="22" name="TextBox 18"/>
            <p:cNvSpPr txBox="1"/>
            <p:nvPr/>
          </p:nvSpPr>
          <p:spPr>
            <a:xfrm>
              <a:off x="1416837" y="2045551"/>
              <a:ext cx="945314" cy="646331"/>
            </a:xfrm>
            <a:prstGeom prst="rect">
              <a:avLst/>
            </a:prstGeom>
            <a:noFill/>
          </p:spPr>
          <p:txBody>
            <a:bodyPr>
              <a:noAutofit/>
            </a:bodyPr>
            <a:lstStyle>
              <a:lvl1pPr>
                <a:defRPr>
                  <a:solidFill>
                    <a:schemeClr val="tx1"/>
                  </a:solidFill>
                  <a:latin typeface="Rockwell" pitchFamily="18" charset="0"/>
                </a:defRPr>
              </a:lvl1pPr>
              <a:lvl2pPr marL="742950" indent="-285750">
                <a:defRPr>
                  <a:solidFill>
                    <a:schemeClr val="tx1"/>
                  </a:solidFill>
                  <a:latin typeface="Rockwell" pitchFamily="18" charset="0"/>
                </a:defRPr>
              </a:lvl2pPr>
              <a:lvl3pPr marL="1143000" indent="-228600">
                <a:defRPr>
                  <a:solidFill>
                    <a:schemeClr val="tx1"/>
                  </a:solidFill>
                  <a:latin typeface="Rockwell" pitchFamily="18" charset="0"/>
                </a:defRPr>
              </a:lvl3pPr>
              <a:lvl4pPr marL="1600200" indent="-228600">
                <a:defRPr>
                  <a:solidFill>
                    <a:schemeClr val="tx1"/>
                  </a:solidFill>
                  <a:latin typeface="Rockwell" pitchFamily="18" charset="0"/>
                </a:defRPr>
              </a:lvl4pPr>
              <a:lvl5pPr marL="2057400" indent="-228600">
                <a:defRPr>
                  <a:solidFill>
                    <a:schemeClr val="tx1"/>
                  </a:solidFill>
                  <a:latin typeface="Rockwell" pitchFamily="18" charset="0"/>
                </a:defRPr>
              </a:lvl5pPr>
              <a:lvl6pPr marL="2514600" indent="-228600" fontAlgn="base">
                <a:spcBef>
                  <a:spcPct val="0"/>
                </a:spcBef>
                <a:spcAft>
                  <a:spcPct val="0"/>
                </a:spcAft>
                <a:defRPr>
                  <a:solidFill>
                    <a:schemeClr val="tx1"/>
                  </a:solidFill>
                  <a:latin typeface="Rockwell" pitchFamily="18" charset="0"/>
                </a:defRPr>
              </a:lvl6pPr>
              <a:lvl7pPr marL="2971800" indent="-228600" fontAlgn="base">
                <a:spcBef>
                  <a:spcPct val="0"/>
                </a:spcBef>
                <a:spcAft>
                  <a:spcPct val="0"/>
                </a:spcAft>
                <a:defRPr>
                  <a:solidFill>
                    <a:schemeClr val="tx1"/>
                  </a:solidFill>
                  <a:latin typeface="Rockwell" pitchFamily="18" charset="0"/>
                </a:defRPr>
              </a:lvl7pPr>
              <a:lvl8pPr marL="3429000" indent="-228600" fontAlgn="base">
                <a:spcBef>
                  <a:spcPct val="0"/>
                </a:spcBef>
                <a:spcAft>
                  <a:spcPct val="0"/>
                </a:spcAft>
                <a:defRPr>
                  <a:solidFill>
                    <a:schemeClr val="tx1"/>
                  </a:solidFill>
                  <a:latin typeface="Rockwell" pitchFamily="18" charset="0"/>
                </a:defRPr>
              </a:lvl8pPr>
              <a:lvl9pPr marL="3886200" indent="-228600" fontAlgn="base">
                <a:spcBef>
                  <a:spcPct val="0"/>
                </a:spcBef>
                <a:spcAft>
                  <a:spcPct val="0"/>
                </a:spcAft>
                <a:defRPr>
                  <a:solidFill>
                    <a:schemeClr val="tx1"/>
                  </a:solidFill>
                  <a:latin typeface="Rockwell" pitchFamily="18" charset="0"/>
                </a:defRPr>
              </a:lvl9pPr>
            </a:lstStyle>
            <a:p>
              <a:r>
                <a:rPr lang="en-US" altLang="zh-CN" sz="2000" dirty="0">
                  <a:solidFill>
                    <a:schemeClr val="bg1"/>
                  </a:solidFill>
                  <a:latin typeface="Source Han Sans SC"/>
                  <a:ea typeface="Source Han Sans SC"/>
                </a:rPr>
                <a:t>W</a:t>
              </a:r>
              <a:r>
                <a:rPr lang="en-US" altLang="zh-CN" sz="2000" dirty="0" smtClean="0">
                  <a:solidFill>
                    <a:schemeClr val="bg1"/>
                  </a:solidFill>
                  <a:latin typeface="Source Han Sans SC"/>
                  <a:ea typeface="Source Han Sans SC"/>
                </a:rPr>
                <a:t>hat?</a:t>
              </a:r>
              <a:endParaRPr lang="en-US" altLang="zh-CN" sz="2000" dirty="0">
                <a:solidFill>
                  <a:schemeClr val="bg1"/>
                </a:solidFill>
                <a:latin typeface="字魂105号-简雅黑" panose="00000500000000000000" pitchFamily="2" charset="-122"/>
                <a:ea typeface="字魂105号-简雅黑" panose="00000500000000000000" pitchFamily="2" charset="-122"/>
              </a:endParaRPr>
            </a:p>
          </p:txBody>
        </p:sp>
        <p:sp>
          <p:nvSpPr>
            <p:cNvPr id="23" name="文本框 33"/>
            <p:cNvSpPr txBox="1"/>
            <p:nvPr/>
          </p:nvSpPr>
          <p:spPr>
            <a:xfrm>
              <a:off x="1607478" y="3409638"/>
              <a:ext cx="2668885" cy="2704013"/>
            </a:xfrm>
            <a:prstGeom prst="rect">
              <a:avLst/>
            </a:prstGeom>
            <a:noFill/>
          </p:spPr>
          <p:txBody>
            <a:bodyPr wrap="square" rtlCol="0">
              <a:noAutofit/>
            </a:bodyPr>
            <a:lstStyle/>
            <a:p>
              <a:pPr algn="just"/>
              <a:r>
                <a:rPr lang="en-US" sz="1600" b="1" dirty="0" smtClean="0">
                  <a:latin typeface="Source Han Sans SC"/>
                  <a:cs typeface="Times New Roman" panose="02020603050405020304" pitchFamily="18" charset="0"/>
                </a:rPr>
                <a:t>Formal</a:t>
              </a:r>
              <a:r>
                <a:rPr lang="en-US" sz="1600" dirty="0" smtClean="0">
                  <a:latin typeface="Source Han Sans SC"/>
                  <a:cs typeface="Times New Roman" panose="02020603050405020304" pitchFamily="18" charset="0"/>
                </a:rPr>
                <a:t> </a:t>
              </a:r>
              <a:r>
                <a:rPr lang="en-US" sz="1600" dirty="0">
                  <a:latin typeface="Source Han Sans SC"/>
                  <a:cs typeface="Times New Roman" panose="02020603050405020304" pitchFamily="18" charset="0"/>
                </a:rPr>
                <a:t>and (often) </a:t>
              </a:r>
              <a:r>
                <a:rPr lang="en-US" sz="1600" b="1" dirty="0">
                  <a:latin typeface="Source Han Sans SC"/>
                  <a:cs typeface="Times New Roman" panose="02020603050405020304" pitchFamily="18" charset="0"/>
                </a:rPr>
                <a:t>primitive</a:t>
              </a:r>
              <a:r>
                <a:rPr lang="en-US" sz="1600" dirty="0">
                  <a:latin typeface="Source Han Sans SC"/>
                  <a:cs typeface="Times New Roman" panose="02020603050405020304" pitchFamily="18" charset="0"/>
                </a:rPr>
                <a:t> relations that </a:t>
              </a:r>
              <a:r>
                <a:rPr lang="en-US" sz="1600" dirty="0" smtClean="0">
                  <a:latin typeface="Source Han Sans SC"/>
                  <a:cs typeface="Times New Roman" panose="02020603050405020304" pitchFamily="18" charset="0"/>
                </a:rPr>
                <a:t>play </a:t>
              </a:r>
              <a:r>
                <a:rPr lang="en-US" sz="1600" dirty="0">
                  <a:latin typeface="Source Han Sans SC"/>
                  <a:cs typeface="Times New Roman" panose="02020603050405020304" pitchFamily="18" charset="0"/>
                </a:rPr>
                <a:t>a fundamental role in </a:t>
              </a:r>
              <a:r>
                <a:rPr lang="en-US" sz="1600" dirty="0" smtClean="0">
                  <a:latin typeface="Source Han Sans SC"/>
                  <a:cs typeface="Times New Roman" panose="02020603050405020304" pitchFamily="18" charset="0"/>
                </a:rPr>
                <a:t>ontologies.</a:t>
              </a:r>
              <a:endParaRPr lang="en-US" sz="1600" dirty="0">
                <a:latin typeface="Source Han Sans SC"/>
                <a:cs typeface="Times New Roman" panose="02020603050405020304" pitchFamily="18" charset="0"/>
              </a:endParaRPr>
            </a:p>
          </p:txBody>
        </p:sp>
        <p:grpSp>
          <p:nvGrpSpPr>
            <p:cNvPr id="24" name="组合 216"/>
            <p:cNvGrpSpPr/>
            <p:nvPr/>
          </p:nvGrpSpPr>
          <p:grpSpPr>
            <a:xfrm>
              <a:off x="3418674" y="2281708"/>
              <a:ext cx="655294" cy="631433"/>
              <a:chOff x="3192310" y="2570210"/>
              <a:chExt cx="1079271" cy="1040448"/>
            </a:xfrm>
            <a:solidFill>
              <a:srgbClr val="0B2C4F"/>
            </a:solidFill>
            <a:effectLst>
              <a:outerShdw blurRad="38100" sx="101000" sy="101000" algn="ctr" rotWithShape="0">
                <a:prstClr val="black">
                  <a:alpha val="40000"/>
                </a:prstClr>
              </a:outerShdw>
            </a:effectLst>
          </p:grpSpPr>
          <p:sp>
            <p:nvSpPr>
              <p:cNvPr id="27" name="Freeform 74"/>
              <p:cNvSpPr>
                <a:spLocks noEditPoints="1"/>
              </p:cNvSpPr>
              <p:nvPr/>
            </p:nvSpPr>
            <p:spPr bwMode="auto">
              <a:xfrm>
                <a:off x="3484174" y="3081970"/>
                <a:ext cx="728241" cy="352752"/>
              </a:xfrm>
              <a:custGeom>
                <a:avLst/>
                <a:gdLst>
                  <a:gd name="T0" fmla="*/ 0 w 173"/>
                  <a:gd name="T1" fmla="*/ 12 h 64"/>
                  <a:gd name="T2" fmla="*/ 0 w 173"/>
                  <a:gd name="T3" fmla="*/ 52 h 64"/>
                  <a:gd name="T4" fmla="*/ 12 w 173"/>
                  <a:gd name="T5" fmla="*/ 64 h 64"/>
                  <a:gd name="T6" fmla="*/ 173 w 173"/>
                  <a:gd name="T7" fmla="*/ 64 h 64"/>
                  <a:gd name="T8" fmla="*/ 173 w 173"/>
                  <a:gd name="T9" fmla="*/ 54 h 64"/>
                  <a:gd name="T10" fmla="*/ 162 w 173"/>
                  <a:gd name="T11" fmla="*/ 54 h 64"/>
                  <a:gd name="T12" fmla="*/ 159 w 173"/>
                  <a:gd name="T13" fmla="*/ 34 h 64"/>
                  <a:gd name="T14" fmla="*/ 164 w 173"/>
                  <a:gd name="T15" fmla="*/ 10 h 64"/>
                  <a:gd name="T16" fmla="*/ 173 w 173"/>
                  <a:gd name="T17" fmla="*/ 10 h 64"/>
                  <a:gd name="T18" fmla="*/ 173 w 173"/>
                  <a:gd name="T19" fmla="*/ 0 h 64"/>
                  <a:gd name="T20" fmla="*/ 12 w 173"/>
                  <a:gd name="T21" fmla="*/ 0 h 64"/>
                  <a:gd name="T22" fmla="*/ 0 w 173"/>
                  <a:gd name="T23" fmla="*/ 12 h 64"/>
                  <a:gd name="T24" fmla="*/ 150 w 173"/>
                  <a:gd name="T25" fmla="*/ 21 h 64"/>
                  <a:gd name="T26" fmla="*/ 149 w 173"/>
                  <a:gd name="T27" fmla="*/ 30 h 64"/>
                  <a:gd name="T28" fmla="*/ 25 w 173"/>
                  <a:gd name="T29" fmla="*/ 30 h 64"/>
                  <a:gd name="T30" fmla="*/ 25 w 173"/>
                  <a:gd name="T31" fmla="*/ 34 h 64"/>
                  <a:gd name="T32" fmla="*/ 149 w 173"/>
                  <a:gd name="T33" fmla="*/ 34 h 64"/>
                  <a:gd name="T34" fmla="*/ 150 w 173"/>
                  <a:gd name="T35" fmla="*/ 43 h 64"/>
                  <a:gd name="T36" fmla="*/ 26 w 173"/>
                  <a:gd name="T37" fmla="*/ 43 h 64"/>
                  <a:gd name="T38" fmla="*/ 26 w 173"/>
                  <a:gd name="T39" fmla="*/ 47 h 64"/>
                  <a:gd name="T40" fmla="*/ 150 w 173"/>
                  <a:gd name="T41" fmla="*/ 47 h 64"/>
                  <a:gd name="T42" fmla="*/ 152 w 173"/>
                  <a:gd name="T43" fmla="*/ 54 h 64"/>
                  <a:gd name="T44" fmla="*/ 12 w 173"/>
                  <a:gd name="T45" fmla="*/ 54 h 64"/>
                  <a:gd name="T46" fmla="*/ 10 w 173"/>
                  <a:gd name="T47" fmla="*/ 52 h 64"/>
                  <a:gd name="T48" fmla="*/ 10 w 173"/>
                  <a:gd name="T49" fmla="*/ 12 h 64"/>
                  <a:gd name="T50" fmla="*/ 12 w 173"/>
                  <a:gd name="T51" fmla="*/ 10 h 64"/>
                  <a:gd name="T52" fmla="*/ 153 w 173"/>
                  <a:gd name="T53" fmla="*/ 10 h 64"/>
                  <a:gd name="T54" fmla="*/ 151 w 173"/>
                  <a:gd name="T55" fmla="*/ 17 h 64"/>
                  <a:gd name="T56" fmla="*/ 26 w 173"/>
                  <a:gd name="T57" fmla="*/ 17 h 64"/>
                  <a:gd name="T58" fmla="*/ 26 w 173"/>
                  <a:gd name="T59" fmla="*/ 21 h 64"/>
                  <a:gd name="T60" fmla="*/ 150 w 173"/>
                  <a:gd name="T61"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64">
                    <a:moveTo>
                      <a:pt x="0" y="12"/>
                    </a:moveTo>
                    <a:cubicBezTo>
                      <a:pt x="0" y="52"/>
                      <a:pt x="0" y="52"/>
                      <a:pt x="0" y="52"/>
                    </a:cubicBezTo>
                    <a:cubicBezTo>
                      <a:pt x="0" y="59"/>
                      <a:pt x="6" y="64"/>
                      <a:pt x="12" y="64"/>
                    </a:cubicBezTo>
                    <a:cubicBezTo>
                      <a:pt x="173" y="64"/>
                      <a:pt x="173" y="64"/>
                      <a:pt x="173" y="64"/>
                    </a:cubicBezTo>
                    <a:cubicBezTo>
                      <a:pt x="173" y="54"/>
                      <a:pt x="173" y="54"/>
                      <a:pt x="173" y="54"/>
                    </a:cubicBezTo>
                    <a:cubicBezTo>
                      <a:pt x="162" y="54"/>
                      <a:pt x="162" y="54"/>
                      <a:pt x="162" y="54"/>
                    </a:cubicBezTo>
                    <a:cubicBezTo>
                      <a:pt x="161" y="50"/>
                      <a:pt x="159" y="43"/>
                      <a:pt x="159" y="34"/>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5"/>
                      <a:pt x="0" y="12"/>
                    </a:cubicBezTo>
                    <a:close/>
                    <a:moveTo>
                      <a:pt x="150" y="21"/>
                    </a:moveTo>
                    <a:cubicBezTo>
                      <a:pt x="150" y="24"/>
                      <a:pt x="149" y="27"/>
                      <a:pt x="149" y="30"/>
                    </a:cubicBezTo>
                    <a:cubicBezTo>
                      <a:pt x="25" y="30"/>
                      <a:pt x="25" y="30"/>
                      <a:pt x="25" y="30"/>
                    </a:cubicBezTo>
                    <a:cubicBezTo>
                      <a:pt x="25" y="34"/>
                      <a:pt x="25" y="34"/>
                      <a:pt x="25" y="34"/>
                    </a:cubicBezTo>
                    <a:cubicBezTo>
                      <a:pt x="149" y="34"/>
                      <a:pt x="149" y="34"/>
                      <a:pt x="149" y="34"/>
                    </a:cubicBezTo>
                    <a:cubicBezTo>
                      <a:pt x="149" y="37"/>
                      <a:pt x="149" y="40"/>
                      <a:pt x="150" y="43"/>
                    </a:cubicBezTo>
                    <a:cubicBezTo>
                      <a:pt x="26" y="43"/>
                      <a:pt x="26" y="43"/>
                      <a:pt x="26" y="43"/>
                    </a:cubicBezTo>
                    <a:cubicBezTo>
                      <a:pt x="26" y="47"/>
                      <a:pt x="26" y="47"/>
                      <a:pt x="26" y="47"/>
                    </a:cubicBezTo>
                    <a:cubicBezTo>
                      <a:pt x="150" y="47"/>
                      <a:pt x="150" y="47"/>
                      <a:pt x="150" y="47"/>
                    </a:cubicBezTo>
                    <a:cubicBezTo>
                      <a:pt x="151" y="50"/>
                      <a:pt x="151" y="52"/>
                      <a:pt x="152" y="54"/>
                    </a:cubicBezTo>
                    <a:cubicBezTo>
                      <a:pt x="12" y="54"/>
                      <a:pt x="12" y="54"/>
                      <a:pt x="12" y="54"/>
                    </a:cubicBezTo>
                    <a:cubicBezTo>
                      <a:pt x="11" y="54"/>
                      <a:pt x="10" y="53"/>
                      <a:pt x="10" y="52"/>
                    </a:cubicBezTo>
                    <a:cubicBezTo>
                      <a:pt x="10" y="12"/>
                      <a:pt x="10" y="12"/>
                      <a:pt x="10" y="12"/>
                    </a:cubicBezTo>
                    <a:cubicBezTo>
                      <a:pt x="10" y="11"/>
                      <a:pt x="11" y="10"/>
                      <a:pt x="12" y="10"/>
                    </a:cubicBezTo>
                    <a:cubicBezTo>
                      <a:pt x="153" y="10"/>
                      <a:pt x="153" y="10"/>
                      <a:pt x="153" y="10"/>
                    </a:cubicBezTo>
                    <a:cubicBezTo>
                      <a:pt x="152" y="12"/>
                      <a:pt x="152" y="14"/>
                      <a:pt x="151" y="17"/>
                    </a:cubicBezTo>
                    <a:cubicBezTo>
                      <a:pt x="26" y="17"/>
                      <a:pt x="26" y="17"/>
                      <a:pt x="26" y="17"/>
                    </a:cubicBezTo>
                    <a:cubicBezTo>
                      <a:pt x="26" y="21"/>
                      <a:pt x="26" y="21"/>
                      <a:pt x="26" y="21"/>
                    </a:cubicBezTo>
                    <a:lnTo>
                      <a:pt x="150" y="21"/>
                    </a:ln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85000"/>
                      <a:lumOff val="15000"/>
                    </a:schemeClr>
                  </a:solidFill>
                  <a:latin typeface="+mn-lt"/>
                  <a:ea typeface="+mn-ea"/>
                </a:endParaRPr>
              </a:p>
            </p:txBody>
          </p:sp>
          <p:sp>
            <p:nvSpPr>
              <p:cNvPr id="28" name="Freeform 75"/>
              <p:cNvSpPr>
                <a:spLocks noEditPoints="1"/>
              </p:cNvSpPr>
              <p:nvPr/>
            </p:nvSpPr>
            <p:spPr bwMode="auto">
              <a:xfrm>
                <a:off x="3472141" y="2808029"/>
                <a:ext cx="731616" cy="357159"/>
              </a:xfrm>
              <a:custGeom>
                <a:avLst/>
                <a:gdLst>
                  <a:gd name="T0" fmla="*/ 12 w 173"/>
                  <a:gd name="T1" fmla="*/ 65 h 65"/>
                  <a:gd name="T2" fmla="*/ 173 w 173"/>
                  <a:gd name="T3" fmla="*/ 65 h 65"/>
                  <a:gd name="T4" fmla="*/ 173 w 173"/>
                  <a:gd name="T5" fmla="*/ 55 h 65"/>
                  <a:gd name="T6" fmla="*/ 162 w 173"/>
                  <a:gd name="T7" fmla="*/ 55 h 65"/>
                  <a:gd name="T8" fmla="*/ 159 w 173"/>
                  <a:gd name="T9" fmla="*/ 35 h 65"/>
                  <a:gd name="T10" fmla="*/ 164 w 173"/>
                  <a:gd name="T11" fmla="*/ 10 h 65"/>
                  <a:gd name="T12" fmla="*/ 173 w 173"/>
                  <a:gd name="T13" fmla="*/ 10 h 65"/>
                  <a:gd name="T14" fmla="*/ 173 w 173"/>
                  <a:gd name="T15" fmla="*/ 0 h 65"/>
                  <a:gd name="T16" fmla="*/ 12 w 173"/>
                  <a:gd name="T17" fmla="*/ 0 h 65"/>
                  <a:gd name="T18" fmla="*/ 0 w 173"/>
                  <a:gd name="T19" fmla="*/ 12 h 65"/>
                  <a:gd name="T20" fmla="*/ 0 w 173"/>
                  <a:gd name="T21" fmla="*/ 53 h 65"/>
                  <a:gd name="T22" fmla="*/ 12 w 173"/>
                  <a:gd name="T23" fmla="*/ 65 h 65"/>
                  <a:gd name="T24" fmla="*/ 10 w 173"/>
                  <a:gd name="T25" fmla="*/ 12 h 65"/>
                  <a:gd name="T26" fmla="*/ 12 w 173"/>
                  <a:gd name="T27" fmla="*/ 10 h 65"/>
                  <a:gd name="T28" fmla="*/ 153 w 173"/>
                  <a:gd name="T29" fmla="*/ 10 h 65"/>
                  <a:gd name="T30" fmla="*/ 151 w 173"/>
                  <a:gd name="T31" fmla="*/ 17 h 65"/>
                  <a:gd name="T32" fmla="*/ 26 w 173"/>
                  <a:gd name="T33" fmla="*/ 17 h 65"/>
                  <a:gd name="T34" fmla="*/ 26 w 173"/>
                  <a:gd name="T35" fmla="*/ 22 h 65"/>
                  <a:gd name="T36" fmla="*/ 150 w 173"/>
                  <a:gd name="T37" fmla="*/ 22 h 65"/>
                  <a:gd name="T38" fmla="*/ 149 w 173"/>
                  <a:gd name="T39" fmla="*/ 30 h 65"/>
                  <a:gd name="T40" fmla="*/ 25 w 173"/>
                  <a:gd name="T41" fmla="*/ 30 h 65"/>
                  <a:gd name="T42" fmla="*/ 25 w 173"/>
                  <a:gd name="T43" fmla="*/ 35 h 65"/>
                  <a:gd name="T44" fmla="*/ 149 w 173"/>
                  <a:gd name="T45" fmla="*/ 35 h 65"/>
                  <a:gd name="T46" fmla="*/ 150 w 173"/>
                  <a:gd name="T47" fmla="*/ 43 h 65"/>
                  <a:gd name="T48" fmla="*/ 26 w 173"/>
                  <a:gd name="T49" fmla="*/ 43 h 65"/>
                  <a:gd name="T50" fmla="*/ 26 w 173"/>
                  <a:gd name="T51" fmla="*/ 48 h 65"/>
                  <a:gd name="T52" fmla="*/ 150 w 173"/>
                  <a:gd name="T53" fmla="*/ 48 h 65"/>
                  <a:gd name="T54" fmla="*/ 152 w 173"/>
                  <a:gd name="T55" fmla="*/ 55 h 65"/>
                  <a:gd name="T56" fmla="*/ 12 w 173"/>
                  <a:gd name="T57" fmla="*/ 55 h 65"/>
                  <a:gd name="T58" fmla="*/ 10 w 173"/>
                  <a:gd name="T59" fmla="*/ 53 h 65"/>
                  <a:gd name="T60" fmla="*/ 10 w 173"/>
                  <a:gd name="T6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65">
                    <a:moveTo>
                      <a:pt x="12" y="65"/>
                    </a:moveTo>
                    <a:cubicBezTo>
                      <a:pt x="173" y="65"/>
                      <a:pt x="173" y="65"/>
                      <a:pt x="173" y="65"/>
                    </a:cubicBezTo>
                    <a:cubicBezTo>
                      <a:pt x="173" y="55"/>
                      <a:pt x="173" y="55"/>
                      <a:pt x="173" y="55"/>
                    </a:cubicBezTo>
                    <a:cubicBezTo>
                      <a:pt x="162" y="55"/>
                      <a:pt x="162" y="55"/>
                      <a:pt x="162" y="55"/>
                    </a:cubicBezTo>
                    <a:cubicBezTo>
                      <a:pt x="161" y="50"/>
                      <a:pt x="159" y="43"/>
                      <a:pt x="159" y="35"/>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6"/>
                      <a:pt x="0" y="12"/>
                    </a:cubicBezTo>
                    <a:cubicBezTo>
                      <a:pt x="0" y="53"/>
                      <a:pt x="0" y="53"/>
                      <a:pt x="0" y="53"/>
                    </a:cubicBezTo>
                    <a:cubicBezTo>
                      <a:pt x="0" y="59"/>
                      <a:pt x="6" y="65"/>
                      <a:pt x="12" y="65"/>
                    </a:cubicBezTo>
                    <a:close/>
                    <a:moveTo>
                      <a:pt x="10" y="12"/>
                    </a:moveTo>
                    <a:cubicBezTo>
                      <a:pt x="10" y="11"/>
                      <a:pt x="11" y="10"/>
                      <a:pt x="12" y="10"/>
                    </a:cubicBezTo>
                    <a:cubicBezTo>
                      <a:pt x="153" y="10"/>
                      <a:pt x="153" y="10"/>
                      <a:pt x="153" y="10"/>
                    </a:cubicBezTo>
                    <a:cubicBezTo>
                      <a:pt x="152" y="13"/>
                      <a:pt x="152" y="15"/>
                      <a:pt x="151" y="17"/>
                    </a:cubicBezTo>
                    <a:cubicBezTo>
                      <a:pt x="26" y="17"/>
                      <a:pt x="26" y="17"/>
                      <a:pt x="26" y="17"/>
                    </a:cubicBezTo>
                    <a:cubicBezTo>
                      <a:pt x="26" y="22"/>
                      <a:pt x="26" y="22"/>
                      <a:pt x="26" y="22"/>
                    </a:cubicBezTo>
                    <a:cubicBezTo>
                      <a:pt x="150" y="22"/>
                      <a:pt x="150" y="22"/>
                      <a:pt x="150" y="22"/>
                    </a:cubicBezTo>
                    <a:cubicBezTo>
                      <a:pt x="150" y="25"/>
                      <a:pt x="149" y="27"/>
                      <a:pt x="149" y="30"/>
                    </a:cubicBezTo>
                    <a:cubicBezTo>
                      <a:pt x="25" y="30"/>
                      <a:pt x="25" y="30"/>
                      <a:pt x="25" y="30"/>
                    </a:cubicBezTo>
                    <a:cubicBezTo>
                      <a:pt x="25" y="35"/>
                      <a:pt x="25" y="35"/>
                      <a:pt x="25" y="35"/>
                    </a:cubicBezTo>
                    <a:cubicBezTo>
                      <a:pt x="149" y="35"/>
                      <a:pt x="149" y="35"/>
                      <a:pt x="149" y="35"/>
                    </a:cubicBezTo>
                    <a:cubicBezTo>
                      <a:pt x="149" y="38"/>
                      <a:pt x="149" y="41"/>
                      <a:pt x="150" y="43"/>
                    </a:cubicBezTo>
                    <a:cubicBezTo>
                      <a:pt x="26" y="43"/>
                      <a:pt x="26" y="43"/>
                      <a:pt x="26" y="43"/>
                    </a:cubicBezTo>
                    <a:cubicBezTo>
                      <a:pt x="26" y="48"/>
                      <a:pt x="26" y="48"/>
                      <a:pt x="26" y="48"/>
                    </a:cubicBezTo>
                    <a:cubicBezTo>
                      <a:pt x="150" y="48"/>
                      <a:pt x="150" y="48"/>
                      <a:pt x="150" y="48"/>
                    </a:cubicBezTo>
                    <a:cubicBezTo>
                      <a:pt x="151" y="50"/>
                      <a:pt x="151" y="53"/>
                      <a:pt x="152" y="55"/>
                    </a:cubicBezTo>
                    <a:cubicBezTo>
                      <a:pt x="12" y="55"/>
                      <a:pt x="12" y="55"/>
                      <a:pt x="12" y="55"/>
                    </a:cubicBezTo>
                    <a:cubicBezTo>
                      <a:pt x="11" y="55"/>
                      <a:pt x="10" y="54"/>
                      <a:pt x="10" y="53"/>
                    </a:cubicBezTo>
                    <a:lnTo>
                      <a:pt x="10" y="12"/>
                    </a:ln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85000"/>
                      <a:lumOff val="15000"/>
                    </a:schemeClr>
                  </a:solidFill>
                  <a:latin typeface="+mn-lt"/>
                  <a:ea typeface="+mn-ea"/>
                </a:endParaRPr>
              </a:p>
            </p:txBody>
          </p:sp>
          <p:sp>
            <p:nvSpPr>
              <p:cNvPr id="29" name="Freeform 76"/>
              <p:cNvSpPr>
                <a:spLocks noEditPoints="1"/>
              </p:cNvSpPr>
              <p:nvPr/>
            </p:nvSpPr>
            <p:spPr bwMode="auto">
              <a:xfrm>
                <a:off x="3192310" y="2750832"/>
                <a:ext cx="313548" cy="859826"/>
              </a:xfrm>
              <a:custGeom>
                <a:avLst/>
                <a:gdLst>
                  <a:gd name="T0" fmla="*/ 65 w 75"/>
                  <a:gd name="T1" fmla="*/ 16 h 156"/>
                  <a:gd name="T2" fmla="*/ 48 w 75"/>
                  <a:gd name="T3" fmla="*/ 16 h 156"/>
                  <a:gd name="T4" fmla="*/ 27 w 75"/>
                  <a:gd name="T5" fmla="*/ 9 h 156"/>
                  <a:gd name="T6" fmla="*/ 28 w 75"/>
                  <a:gd name="T7" fmla="*/ 2 h 156"/>
                  <a:gd name="T8" fmla="*/ 19 w 75"/>
                  <a:gd name="T9" fmla="*/ 0 h 156"/>
                  <a:gd name="T10" fmla="*/ 1 w 75"/>
                  <a:gd name="T11" fmla="*/ 139 h 156"/>
                  <a:gd name="T12" fmla="*/ 10 w 75"/>
                  <a:gd name="T13" fmla="*/ 150 h 156"/>
                  <a:gd name="T14" fmla="*/ 45 w 75"/>
                  <a:gd name="T15" fmla="*/ 155 h 156"/>
                  <a:gd name="T16" fmla="*/ 57 w 75"/>
                  <a:gd name="T17" fmla="*/ 146 h 156"/>
                  <a:gd name="T18" fmla="*/ 75 w 75"/>
                  <a:gd name="T19" fmla="*/ 8 h 156"/>
                  <a:gd name="T20" fmla="*/ 67 w 75"/>
                  <a:gd name="T21" fmla="*/ 7 h 156"/>
                  <a:gd name="T22" fmla="*/ 65 w 75"/>
                  <a:gd name="T23" fmla="*/ 16 h 156"/>
                  <a:gd name="T24" fmla="*/ 48 w 75"/>
                  <a:gd name="T25" fmla="*/ 145 h 156"/>
                  <a:gd name="T26" fmla="*/ 46 w 75"/>
                  <a:gd name="T27" fmla="*/ 146 h 156"/>
                  <a:gd name="T28" fmla="*/ 11 w 75"/>
                  <a:gd name="T29" fmla="*/ 142 h 156"/>
                  <a:gd name="T30" fmla="*/ 10 w 75"/>
                  <a:gd name="T31" fmla="*/ 140 h 156"/>
                  <a:gd name="T32" fmla="*/ 26 w 75"/>
                  <a:gd name="T33" fmla="*/ 18 h 156"/>
                  <a:gd name="T34" fmla="*/ 32 w 75"/>
                  <a:gd name="T35" fmla="*/ 21 h 156"/>
                  <a:gd name="T36" fmla="*/ 17 w 75"/>
                  <a:gd name="T37" fmla="*/ 129 h 156"/>
                  <a:gd name="T38" fmla="*/ 21 w 75"/>
                  <a:gd name="T39" fmla="*/ 129 h 156"/>
                  <a:gd name="T40" fmla="*/ 35 w 75"/>
                  <a:gd name="T41" fmla="*/ 22 h 156"/>
                  <a:gd name="T42" fmla="*/ 43 w 75"/>
                  <a:gd name="T43" fmla="*/ 24 h 156"/>
                  <a:gd name="T44" fmla="*/ 28 w 75"/>
                  <a:gd name="T45" fmla="*/ 131 h 156"/>
                  <a:gd name="T46" fmla="*/ 32 w 75"/>
                  <a:gd name="T47" fmla="*/ 131 h 156"/>
                  <a:gd name="T48" fmla="*/ 47 w 75"/>
                  <a:gd name="T49" fmla="*/ 25 h 156"/>
                  <a:gd name="T50" fmla="*/ 54 w 75"/>
                  <a:gd name="T51" fmla="*/ 25 h 156"/>
                  <a:gd name="T52" fmla="*/ 40 w 75"/>
                  <a:gd name="T53" fmla="*/ 132 h 156"/>
                  <a:gd name="T54" fmla="*/ 43 w 75"/>
                  <a:gd name="T55" fmla="*/ 132 h 156"/>
                  <a:gd name="T56" fmla="*/ 58 w 75"/>
                  <a:gd name="T57" fmla="*/ 25 h 156"/>
                  <a:gd name="T58" fmla="*/ 64 w 75"/>
                  <a:gd name="T59" fmla="*/ 25 h 156"/>
                  <a:gd name="T60" fmla="*/ 48 w 75"/>
                  <a:gd name="T61" fmla="*/ 14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56">
                    <a:moveTo>
                      <a:pt x="65" y="16"/>
                    </a:moveTo>
                    <a:cubicBezTo>
                      <a:pt x="61" y="17"/>
                      <a:pt x="55" y="17"/>
                      <a:pt x="48" y="16"/>
                    </a:cubicBezTo>
                    <a:cubicBezTo>
                      <a:pt x="38" y="15"/>
                      <a:pt x="31" y="11"/>
                      <a:pt x="27" y="9"/>
                    </a:cubicBezTo>
                    <a:cubicBezTo>
                      <a:pt x="28" y="2"/>
                      <a:pt x="28" y="2"/>
                      <a:pt x="28" y="2"/>
                    </a:cubicBezTo>
                    <a:cubicBezTo>
                      <a:pt x="19" y="0"/>
                      <a:pt x="19" y="0"/>
                      <a:pt x="19" y="0"/>
                    </a:cubicBezTo>
                    <a:cubicBezTo>
                      <a:pt x="1" y="139"/>
                      <a:pt x="1" y="139"/>
                      <a:pt x="1" y="139"/>
                    </a:cubicBezTo>
                    <a:cubicBezTo>
                      <a:pt x="0" y="144"/>
                      <a:pt x="4" y="150"/>
                      <a:pt x="10" y="150"/>
                    </a:cubicBezTo>
                    <a:cubicBezTo>
                      <a:pt x="45" y="155"/>
                      <a:pt x="45" y="155"/>
                      <a:pt x="45" y="155"/>
                    </a:cubicBezTo>
                    <a:cubicBezTo>
                      <a:pt x="51" y="156"/>
                      <a:pt x="56" y="152"/>
                      <a:pt x="57" y="146"/>
                    </a:cubicBezTo>
                    <a:cubicBezTo>
                      <a:pt x="75" y="8"/>
                      <a:pt x="75" y="8"/>
                      <a:pt x="75" y="8"/>
                    </a:cubicBezTo>
                    <a:cubicBezTo>
                      <a:pt x="67" y="7"/>
                      <a:pt x="67" y="7"/>
                      <a:pt x="67" y="7"/>
                    </a:cubicBezTo>
                    <a:lnTo>
                      <a:pt x="65" y="16"/>
                    </a:lnTo>
                    <a:close/>
                    <a:moveTo>
                      <a:pt x="48" y="145"/>
                    </a:moveTo>
                    <a:cubicBezTo>
                      <a:pt x="48" y="146"/>
                      <a:pt x="47" y="147"/>
                      <a:pt x="46" y="146"/>
                    </a:cubicBezTo>
                    <a:cubicBezTo>
                      <a:pt x="11" y="142"/>
                      <a:pt x="11" y="142"/>
                      <a:pt x="11" y="142"/>
                    </a:cubicBezTo>
                    <a:cubicBezTo>
                      <a:pt x="10" y="142"/>
                      <a:pt x="10" y="141"/>
                      <a:pt x="10" y="140"/>
                    </a:cubicBezTo>
                    <a:cubicBezTo>
                      <a:pt x="26" y="18"/>
                      <a:pt x="26" y="18"/>
                      <a:pt x="26" y="18"/>
                    </a:cubicBezTo>
                    <a:cubicBezTo>
                      <a:pt x="28" y="19"/>
                      <a:pt x="30" y="20"/>
                      <a:pt x="32" y="21"/>
                    </a:cubicBezTo>
                    <a:cubicBezTo>
                      <a:pt x="17" y="129"/>
                      <a:pt x="17" y="129"/>
                      <a:pt x="17" y="129"/>
                    </a:cubicBezTo>
                    <a:cubicBezTo>
                      <a:pt x="21" y="129"/>
                      <a:pt x="21" y="129"/>
                      <a:pt x="21" y="129"/>
                    </a:cubicBezTo>
                    <a:cubicBezTo>
                      <a:pt x="35" y="22"/>
                      <a:pt x="35" y="22"/>
                      <a:pt x="35" y="22"/>
                    </a:cubicBezTo>
                    <a:cubicBezTo>
                      <a:pt x="38" y="23"/>
                      <a:pt x="40" y="23"/>
                      <a:pt x="43" y="24"/>
                    </a:cubicBezTo>
                    <a:cubicBezTo>
                      <a:pt x="28" y="131"/>
                      <a:pt x="28" y="131"/>
                      <a:pt x="28" y="131"/>
                    </a:cubicBezTo>
                    <a:cubicBezTo>
                      <a:pt x="32" y="131"/>
                      <a:pt x="32" y="131"/>
                      <a:pt x="32" y="131"/>
                    </a:cubicBezTo>
                    <a:cubicBezTo>
                      <a:pt x="47" y="25"/>
                      <a:pt x="47" y="25"/>
                      <a:pt x="47" y="25"/>
                    </a:cubicBezTo>
                    <a:cubicBezTo>
                      <a:pt x="49" y="25"/>
                      <a:pt x="51" y="25"/>
                      <a:pt x="54" y="25"/>
                    </a:cubicBezTo>
                    <a:cubicBezTo>
                      <a:pt x="40" y="132"/>
                      <a:pt x="40" y="132"/>
                      <a:pt x="40" y="132"/>
                    </a:cubicBezTo>
                    <a:cubicBezTo>
                      <a:pt x="43" y="132"/>
                      <a:pt x="43" y="132"/>
                      <a:pt x="43" y="132"/>
                    </a:cubicBezTo>
                    <a:cubicBezTo>
                      <a:pt x="58" y="25"/>
                      <a:pt x="58" y="25"/>
                      <a:pt x="58" y="25"/>
                    </a:cubicBezTo>
                    <a:cubicBezTo>
                      <a:pt x="60" y="25"/>
                      <a:pt x="62" y="25"/>
                      <a:pt x="64" y="25"/>
                    </a:cubicBezTo>
                    <a:lnTo>
                      <a:pt x="48" y="145"/>
                    </a:ln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85000"/>
                      <a:lumOff val="15000"/>
                    </a:schemeClr>
                  </a:solidFill>
                  <a:latin typeface="+mn-lt"/>
                  <a:ea typeface="+mn-ea"/>
                </a:endParaRPr>
              </a:p>
            </p:txBody>
          </p:sp>
          <p:sp>
            <p:nvSpPr>
              <p:cNvPr id="30" name="Rectangle 77"/>
              <p:cNvSpPr>
                <a:spLocks noChangeArrowheads="1"/>
              </p:cNvSpPr>
              <p:nvPr/>
            </p:nvSpPr>
            <p:spPr bwMode="auto">
              <a:xfrm>
                <a:off x="3664713" y="2570210"/>
                <a:ext cx="606868" cy="160702"/>
              </a:xfrm>
              <a:prstGeom prst="rect">
                <a:avLst/>
              </a:pr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85000"/>
                      <a:lumOff val="15000"/>
                    </a:schemeClr>
                  </a:solidFill>
                  <a:latin typeface="+mn-lt"/>
                  <a:ea typeface="+mn-ea"/>
                </a:endParaRPr>
              </a:p>
            </p:txBody>
          </p:sp>
          <p:sp>
            <p:nvSpPr>
              <p:cNvPr id="31" name="Freeform 78"/>
              <p:cNvSpPr/>
              <p:nvPr/>
            </p:nvSpPr>
            <p:spPr bwMode="auto">
              <a:xfrm>
                <a:off x="4146146" y="2621388"/>
                <a:ext cx="81416" cy="321886"/>
              </a:xfrm>
              <a:custGeom>
                <a:avLst/>
                <a:gdLst>
                  <a:gd name="T0" fmla="*/ 10 w 15"/>
                  <a:gd name="T1" fmla="*/ 0 h 58"/>
                  <a:gd name="T2" fmla="*/ 5 w 15"/>
                  <a:gd name="T3" fmla="*/ 0 h 58"/>
                  <a:gd name="T4" fmla="*/ 5 w 15"/>
                  <a:gd name="T5" fmla="*/ 38 h 58"/>
                  <a:gd name="T6" fmla="*/ 0 w 15"/>
                  <a:gd name="T7" fmla="*/ 50 h 58"/>
                  <a:gd name="T8" fmla="*/ 7 w 15"/>
                  <a:gd name="T9" fmla="*/ 58 h 58"/>
                  <a:gd name="T10" fmla="*/ 15 w 15"/>
                  <a:gd name="T11" fmla="*/ 50 h 58"/>
                  <a:gd name="T12" fmla="*/ 10 w 15"/>
                  <a:gd name="T13" fmla="*/ 38 h 58"/>
                  <a:gd name="T14" fmla="*/ 10 w 15"/>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7">
                    <a:moveTo>
                      <a:pt x="10" y="0"/>
                    </a:moveTo>
                    <a:cubicBezTo>
                      <a:pt x="5" y="0"/>
                      <a:pt x="5" y="0"/>
                      <a:pt x="5" y="0"/>
                    </a:cubicBezTo>
                    <a:cubicBezTo>
                      <a:pt x="5" y="38"/>
                      <a:pt x="5" y="38"/>
                      <a:pt x="5" y="38"/>
                    </a:cubicBezTo>
                    <a:cubicBezTo>
                      <a:pt x="2" y="41"/>
                      <a:pt x="0" y="47"/>
                      <a:pt x="0" y="50"/>
                    </a:cubicBezTo>
                    <a:cubicBezTo>
                      <a:pt x="0" y="54"/>
                      <a:pt x="3" y="58"/>
                      <a:pt x="7" y="58"/>
                    </a:cubicBezTo>
                    <a:cubicBezTo>
                      <a:pt x="11" y="58"/>
                      <a:pt x="15" y="54"/>
                      <a:pt x="15" y="50"/>
                    </a:cubicBezTo>
                    <a:cubicBezTo>
                      <a:pt x="15" y="47"/>
                      <a:pt x="13" y="41"/>
                      <a:pt x="10" y="38"/>
                    </a:cubicBezTo>
                    <a:lnTo>
                      <a:pt x="10" y="0"/>
                    </a:ln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85000"/>
                      <a:lumOff val="15000"/>
                    </a:schemeClr>
                  </a:solidFill>
                  <a:latin typeface="+mn-lt"/>
                  <a:ea typeface="+mn-ea"/>
                </a:endParaRPr>
              </a:p>
            </p:txBody>
          </p:sp>
          <p:sp>
            <p:nvSpPr>
              <p:cNvPr id="32" name="Rectangle 79"/>
              <p:cNvSpPr>
                <a:spLocks noChangeArrowheads="1"/>
              </p:cNvSpPr>
              <p:nvPr/>
            </p:nvSpPr>
            <p:spPr bwMode="auto">
              <a:xfrm>
                <a:off x="3721884" y="2630415"/>
                <a:ext cx="468637" cy="233695"/>
              </a:xfrm>
              <a:prstGeom prst="rect">
                <a:avLst/>
              </a:pr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85000"/>
                      <a:lumOff val="15000"/>
                    </a:schemeClr>
                  </a:solidFill>
                  <a:latin typeface="+mn-lt"/>
                  <a:ea typeface="+mn-ea"/>
                </a:endParaRPr>
              </a:p>
            </p:txBody>
          </p:sp>
        </p:grpSp>
      </p:grpSp>
      <p:grpSp>
        <p:nvGrpSpPr>
          <p:cNvPr id="33" name="组合 14"/>
          <p:cNvGrpSpPr/>
          <p:nvPr/>
        </p:nvGrpSpPr>
        <p:grpSpPr>
          <a:xfrm>
            <a:off x="3316173" y="2547155"/>
            <a:ext cx="2769492" cy="2289771"/>
            <a:chOff x="4677744" y="1765832"/>
            <a:chExt cx="2994452" cy="4310749"/>
          </a:xfrm>
        </p:grpSpPr>
        <p:grpSp>
          <p:nvGrpSpPr>
            <p:cNvPr id="34" name="组合 12"/>
            <p:cNvGrpSpPr/>
            <p:nvPr/>
          </p:nvGrpSpPr>
          <p:grpSpPr>
            <a:xfrm>
              <a:off x="4677744" y="1765832"/>
              <a:ext cx="2994452" cy="4310749"/>
              <a:chOff x="4653030" y="1802903"/>
              <a:chExt cx="2994452" cy="4310749"/>
            </a:xfrm>
          </p:grpSpPr>
          <p:sp>
            <p:nvSpPr>
              <p:cNvPr id="40" name="Rectangle 24"/>
              <p:cNvSpPr>
                <a:spLocks noChangeArrowheads="1"/>
              </p:cNvSpPr>
              <p:nvPr/>
            </p:nvSpPr>
            <p:spPr bwMode="auto">
              <a:xfrm>
                <a:off x="4711700" y="1802903"/>
                <a:ext cx="2935782" cy="4310749"/>
              </a:xfrm>
              <a:prstGeom prst="rect">
                <a:avLst/>
              </a:prstGeom>
              <a:solidFill>
                <a:schemeClr val="bg1"/>
              </a:solidFill>
              <a:ln>
                <a:noFill/>
              </a:ln>
              <a:effectLst>
                <a:innerShdw blurRad="76200">
                  <a:prstClr val="black"/>
                </a:innerShdw>
              </a:effectLst>
            </p:spPr>
            <p:txBody>
              <a:bodyPr/>
              <a:lstStyle/>
              <a:p>
                <a:endParaRPr lang="zh-CN" altLang="zh-CN" sz="1600"/>
              </a:p>
            </p:txBody>
          </p:sp>
          <p:sp>
            <p:nvSpPr>
              <p:cNvPr id="41" name="Freeform 25"/>
              <p:cNvSpPr/>
              <p:nvPr/>
            </p:nvSpPr>
            <p:spPr bwMode="auto">
              <a:xfrm>
                <a:off x="4711700" y="1802903"/>
                <a:ext cx="1139938" cy="1334560"/>
              </a:xfrm>
              <a:custGeom>
                <a:avLst/>
                <a:gdLst>
                  <a:gd name="T0" fmla="*/ 64 w 64"/>
                  <a:gd name="T1" fmla="*/ 21 h 75"/>
                  <a:gd name="T2" fmla="*/ 59 w 64"/>
                  <a:gd name="T3" fmla="*/ 0 h 75"/>
                  <a:gd name="T4" fmla="*/ 0 w 64"/>
                  <a:gd name="T5" fmla="*/ 0 h 75"/>
                  <a:gd name="T6" fmla="*/ 0 w 64"/>
                  <a:gd name="T7" fmla="*/ 74 h 75"/>
                  <a:gd name="T8" fmla="*/ 10 w 64"/>
                  <a:gd name="T9" fmla="*/ 75 h 75"/>
                  <a:gd name="T10" fmla="*/ 64 w 64"/>
                  <a:gd name="T11" fmla="*/ 21 h 75"/>
                </a:gdLst>
                <a:ahLst/>
                <a:cxnLst>
                  <a:cxn ang="0">
                    <a:pos x="T0" y="T1"/>
                  </a:cxn>
                  <a:cxn ang="0">
                    <a:pos x="T2" y="T3"/>
                  </a:cxn>
                  <a:cxn ang="0">
                    <a:pos x="T4" y="T5"/>
                  </a:cxn>
                  <a:cxn ang="0">
                    <a:pos x="T6" y="T7"/>
                  </a:cxn>
                  <a:cxn ang="0">
                    <a:pos x="T8" y="T9"/>
                  </a:cxn>
                  <a:cxn ang="0">
                    <a:pos x="T10" y="T11"/>
                  </a:cxn>
                </a:cxnLst>
                <a:rect l="0" t="0" r="r" b="b"/>
                <a:pathLst>
                  <a:path w="64" h="75">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rgbClr val="003366"/>
              </a:solidFill>
              <a:ln>
                <a:noFill/>
              </a:ln>
              <a:effectLst>
                <a:outerShdw blurRad="38100" dist="38100" dir="2700000" algn="tl" rotWithShape="0">
                  <a:prstClr val="black">
                    <a:alpha val="43000"/>
                  </a:prstClr>
                </a:outerShdw>
              </a:effectLst>
            </p:spPr>
            <p:txBody>
              <a:bodyPr/>
              <a:lstStyle/>
              <a:p>
                <a:pPr fontAlgn="auto">
                  <a:spcBef>
                    <a:spcPct val="0"/>
                  </a:spcBef>
                  <a:spcAft>
                    <a:spcPct val="0"/>
                  </a:spcAft>
                  <a:defRPr/>
                </a:pPr>
                <a:endParaRPr lang="en-US" sz="1600">
                  <a:latin typeface="+mn-lt"/>
                  <a:cs typeface="+mn-cs"/>
                </a:endParaRPr>
              </a:p>
            </p:txBody>
          </p:sp>
          <p:sp>
            <p:nvSpPr>
              <p:cNvPr id="42" name="TextBox 18"/>
              <p:cNvSpPr txBox="1"/>
              <p:nvPr/>
            </p:nvSpPr>
            <p:spPr>
              <a:xfrm>
                <a:off x="4653030" y="2045551"/>
                <a:ext cx="1130400" cy="646331"/>
              </a:xfrm>
              <a:prstGeom prst="rect">
                <a:avLst/>
              </a:prstGeom>
              <a:noFill/>
            </p:spPr>
            <p:txBody>
              <a:bodyPr>
                <a:noAutofit/>
              </a:bodyPr>
              <a:lstStyle>
                <a:lvl1pPr>
                  <a:defRPr>
                    <a:solidFill>
                      <a:schemeClr val="tx1"/>
                    </a:solidFill>
                    <a:latin typeface="Rockwell" pitchFamily="18" charset="0"/>
                  </a:defRPr>
                </a:lvl1pPr>
                <a:lvl2pPr marL="742950" indent="-285750">
                  <a:defRPr>
                    <a:solidFill>
                      <a:schemeClr val="tx1"/>
                    </a:solidFill>
                    <a:latin typeface="Rockwell" pitchFamily="18" charset="0"/>
                  </a:defRPr>
                </a:lvl2pPr>
                <a:lvl3pPr marL="1143000" indent="-228600">
                  <a:defRPr>
                    <a:solidFill>
                      <a:schemeClr val="tx1"/>
                    </a:solidFill>
                    <a:latin typeface="Rockwell" pitchFamily="18" charset="0"/>
                  </a:defRPr>
                </a:lvl3pPr>
                <a:lvl4pPr marL="1600200" indent="-228600">
                  <a:defRPr>
                    <a:solidFill>
                      <a:schemeClr val="tx1"/>
                    </a:solidFill>
                    <a:latin typeface="Rockwell" pitchFamily="18" charset="0"/>
                  </a:defRPr>
                </a:lvl4pPr>
                <a:lvl5pPr marL="2057400" indent="-228600">
                  <a:defRPr>
                    <a:solidFill>
                      <a:schemeClr val="tx1"/>
                    </a:solidFill>
                    <a:latin typeface="Rockwell" pitchFamily="18" charset="0"/>
                  </a:defRPr>
                </a:lvl5pPr>
                <a:lvl6pPr marL="2514600" indent="-228600" fontAlgn="base">
                  <a:spcBef>
                    <a:spcPct val="0"/>
                  </a:spcBef>
                  <a:spcAft>
                    <a:spcPct val="0"/>
                  </a:spcAft>
                  <a:defRPr>
                    <a:solidFill>
                      <a:schemeClr val="tx1"/>
                    </a:solidFill>
                    <a:latin typeface="Rockwell" pitchFamily="18" charset="0"/>
                  </a:defRPr>
                </a:lvl6pPr>
                <a:lvl7pPr marL="2971800" indent="-228600" fontAlgn="base">
                  <a:spcBef>
                    <a:spcPct val="0"/>
                  </a:spcBef>
                  <a:spcAft>
                    <a:spcPct val="0"/>
                  </a:spcAft>
                  <a:defRPr>
                    <a:solidFill>
                      <a:schemeClr val="tx1"/>
                    </a:solidFill>
                    <a:latin typeface="Rockwell" pitchFamily="18" charset="0"/>
                  </a:defRPr>
                </a:lvl7pPr>
                <a:lvl8pPr marL="3429000" indent="-228600" fontAlgn="base">
                  <a:spcBef>
                    <a:spcPct val="0"/>
                  </a:spcBef>
                  <a:spcAft>
                    <a:spcPct val="0"/>
                  </a:spcAft>
                  <a:defRPr>
                    <a:solidFill>
                      <a:schemeClr val="tx1"/>
                    </a:solidFill>
                    <a:latin typeface="Rockwell" pitchFamily="18" charset="0"/>
                  </a:defRPr>
                </a:lvl8pPr>
                <a:lvl9pPr marL="3886200" indent="-228600" fontAlgn="base">
                  <a:spcBef>
                    <a:spcPct val="0"/>
                  </a:spcBef>
                  <a:spcAft>
                    <a:spcPct val="0"/>
                  </a:spcAft>
                  <a:defRPr>
                    <a:solidFill>
                      <a:schemeClr val="tx1"/>
                    </a:solidFill>
                    <a:latin typeface="Rockwell" pitchFamily="18" charset="0"/>
                  </a:defRPr>
                </a:lvl9pPr>
              </a:lstStyle>
              <a:p>
                <a:r>
                  <a:rPr lang="en-US" altLang="zh-CN" sz="2000" dirty="0" smtClean="0">
                    <a:solidFill>
                      <a:schemeClr val="bg1"/>
                    </a:solidFill>
                    <a:latin typeface="Source Han Sans SC"/>
                    <a:ea typeface="Source Han Sans SC"/>
                  </a:rPr>
                  <a:t>Where?</a:t>
                </a:r>
                <a:endParaRPr lang="en-US" altLang="zh-CN" sz="2000" dirty="0">
                  <a:solidFill>
                    <a:schemeClr val="bg1"/>
                  </a:solidFill>
                  <a:latin typeface="字魂105号-简雅黑" panose="00000500000000000000" pitchFamily="2" charset="-122"/>
                  <a:ea typeface="字魂105号-简雅黑" panose="00000500000000000000" pitchFamily="2" charset="-122"/>
                </a:endParaRPr>
              </a:p>
            </p:txBody>
          </p:sp>
          <p:sp>
            <p:nvSpPr>
              <p:cNvPr id="43" name="文本框 55"/>
              <p:cNvSpPr txBox="1"/>
              <p:nvPr/>
            </p:nvSpPr>
            <p:spPr>
              <a:xfrm>
                <a:off x="4845148" y="3409638"/>
                <a:ext cx="2668885" cy="2450622"/>
              </a:xfrm>
              <a:prstGeom prst="rect">
                <a:avLst/>
              </a:prstGeom>
              <a:noFill/>
            </p:spPr>
            <p:txBody>
              <a:bodyPr wrap="square" rtlCol="0">
                <a:noAutofit/>
              </a:bodyPr>
              <a:lstStyle/>
              <a:p>
                <a:pPr>
                  <a:lnSpc>
                    <a:spcPct val="120000"/>
                  </a:lnSpc>
                </a:pPr>
                <a:r>
                  <a:rPr lang="en-US" altLang="zh-CN" sz="1600" dirty="0" smtClean="0">
                    <a:latin typeface="Source Han Sans SC"/>
                    <a:ea typeface="Source Han Sans SC"/>
                    <a:cs typeface="Times New Roman" pitchFamily="18" charset="0"/>
                  </a:rPr>
                  <a:t>Applied Ontology field:</a:t>
                </a:r>
              </a:p>
              <a:p>
                <a:pPr marL="285750" indent="-285750">
                  <a:lnSpc>
                    <a:spcPct val="120000"/>
                  </a:lnSpc>
                  <a:buFont typeface="Arial" panose="020B0604020202020204" pitchFamily="34" charset="0"/>
                  <a:buChar char="•"/>
                </a:pPr>
                <a:r>
                  <a:rPr lang="en-US" altLang="zh-CN" sz="1600" dirty="0" smtClean="0">
                    <a:latin typeface="Source Han Sans SC"/>
                    <a:ea typeface="字魂105号-简雅黑" panose="00000500000000000000" pitchFamily="2" charset="-122"/>
                    <a:cs typeface="Times New Roman" pitchFamily="18" charset="0"/>
                  </a:rPr>
                  <a:t>Entities &amp; entities</a:t>
                </a:r>
              </a:p>
              <a:p>
                <a:pPr marL="285750" indent="-285750">
                  <a:lnSpc>
                    <a:spcPct val="120000"/>
                  </a:lnSpc>
                  <a:buFont typeface="Arial" panose="020B0604020202020204" pitchFamily="34" charset="0"/>
                  <a:buChar char="•"/>
                </a:pPr>
                <a:r>
                  <a:rPr lang="en-US" altLang="zh-CN" sz="1600" dirty="0" smtClean="0">
                    <a:latin typeface="Source Han Sans SC"/>
                    <a:ea typeface="字魂105号-简雅黑" panose="00000500000000000000" pitchFamily="2" charset="-122"/>
                    <a:cs typeface="Times New Roman" pitchFamily="18" charset="0"/>
                  </a:rPr>
                  <a:t>Entities &amp; properties</a:t>
                </a:r>
                <a:endParaRPr lang="en-US" altLang="zh-CN" sz="1600" dirty="0">
                  <a:latin typeface="字魂105号-简雅黑" panose="00000500000000000000" pitchFamily="2" charset="-122"/>
                  <a:ea typeface="字魂105号-简雅黑" panose="00000500000000000000" pitchFamily="2" charset="-122"/>
                  <a:cs typeface="Times New Roman" pitchFamily="18" charset="0"/>
                </a:endParaRPr>
              </a:p>
            </p:txBody>
          </p:sp>
        </p:grpSp>
        <p:grpSp>
          <p:nvGrpSpPr>
            <p:cNvPr id="35" name="组合 221"/>
            <p:cNvGrpSpPr/>
            <p:nvPr/>
          </p:nvGrpSpPr>
          <p:grpSpPr>
            <a:xfrm>
              <a:off x="6628904" y="2256159"/>
              <a:ext cx="679243" cy="566542"/>
              <a:chOff x="165311" y="4159662"/>
              <a:chExt cx="1020878" cy="851884"/>
            </a:xfrm>
            <a:solidFill>
              <a:srgbClr val="0B2C4F"/>
            </a:solidFill>
          </p:grpSpPr>
          <p:sp>
            <p:nvSpPr>
              <p:cNvPr id="36" name="Freeform 113"/>
              <p:cNvSpPr/>
              <p:nvPr/>
            </p:nvSpPr>
            <p:spPr bwMode="auto">
              <a:xfrm>
                <a:off x="171329" y="4674430"/>
                <a:ext cx="956844" cy="117404"/>
              </a:xfrm>
              <a:custGeom>
                <a:avLst/>
                <a:gdLst>
                  <a:gd name="T0" fmla="*/ 145 w 255"/>
                  <a:gd name="T1" fmla="*/ 26 h 31"/>
                  <a:gd name="T2" fmla="*/ 145 w 255"/>
                  <a:gd name="T3" fmla="*/ 22 h 31"/>
                  <a:gd name="T4" fmla="*/ 253 w 255"/>
                  <a:gd name="T5" fmla="*/ 22 h 31"/>
                  <a:gd name="T6" fmla="*/ 251 w 255"/>
                  <a:gd name="T7" fmla="*/ 17 h 31"/>
                  <a:gd name="T8" fmla="*/ 157 w 255"/>
                  <a:gd name="T9" fmla="*/ 17 h 31"/>
                  <a:gd name="T10" fmla="*/ 157 w 255"/>
                  <a:gd name="T11" fmla="*/ 12 h 31"/>
                  <a:gd name="T12" fmla="*/ 248 w 255"/>
                  <a:gd name="T13" fmla="*/ 12 h 31"/>
                  <a:gd name="T14" fmla="*/ 193 w 255"/>
                  <a:gd name="T15" fmla="*/ 2 h 31"/>
                  <a:gd name="T16" fmla="*/ 136 w 255"/>
                  <a:gd name="T17" fmla="*/ 13 h 31"/>
                  <a:gd name="T18" fmla="*/ 136 w 255"/>
                  <a:gd name="T19" fmla="*/ 17 h 31"/>
                  <a:gd name="T20" fmla="*/ 127 w 255"/>
                  <a:gd name="T21" fmla="*/ 17 h 31"/>
                  <a:gd name="T22" fmla="*/ 119 w 255"/>
                  <a:gd name="T23" fmla="*/ 17 h 31"/>
                  <a:gd name="T24" fmla="*/ 119 w 255"/>
                  <a:gd name="T25" fmla="*/ 14 h 31"/>
                  <a:gd name="T26" fmla="*/ 61 w 255"/>
                  <a:gd name="T27" fmla="*/ 0 h 31"/>
                  <a:gd name="T28" fmla="*/ 6 w 255"/>
                  <a:gd name="T29" fmla="*/ 10 h 31"/>
                  <a:gd name="T30" fmla="*/ 97 w 255"/>
                  <a:gd name="T31" fmla="*/ 10 h 31"/>
                  <a:gd name="T32" fmla="*/ 97 w 255"/>
                  <a:gd name="T33" fmla="*/ 14 h 31"/>
                  <a:gd name="T34" fmla="*/ 2 w 255"/>
                  <a:gd name="T35" fmla="*/ 14 h 31"/>
                  <a:gd name="T36" fmla="*/ 2 w 255"/>
                  <a:gd name="T37" fmla="*/ 19 h 31"/>
                  <a:gd name="T38" fmla="*/ 109 w 255"/>
                  <a:gd name="T39" fmla="*/ 19 h 31"/>
                  <a:gd name="T40" fmla="*/ 109 w 255"/>
                  <a:gd name="T41" fmla="*/ 24 h 31"/>
                  <a:gd name="T42" fmla="*/ 1 w 255"/>
                  <a:gd name="T43" fmla="*/ 24 h 31"/>
                  <a:gd name="T44" fmla="*/ 0 w 255"/>
                  <a:gd name="T45" fmla="*/ 31 h 31"/>
                  <a:gd name="T46" fmla="*/ 255 w 255"/>
                  <a:gd name="T47" fmla="*/ 31 h 31"/>
                  <a:gd name="T48" fmla="*/ 254 w 255"/>
                  <a:gd name="T49" fmla="*/ 26 h 31"/>
                  <a:gd name="T50" fmla="*/ 145 w 255"/>
                  <a:gd name="T5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5" h="31">
                    <a:moveTo>
                      <a:pt x="145" y="26"/>
                    </a:moveTo>
                    <a:cubicBezTo>
                      <a:pt x="145" y="22"/>
                      <a:pt x="145" y="22"/>
                      <a:pt x="145" y="22"/>
                    </a:cubicBezTo>
                    <a:cubicBezTo>
                      <a:pt x="253" y="22"/>
                      <a:pt x="253" y="22"/>
                      <a:pt x="253" y="22"/>
                    </a:cubicBezTo>
                    <a:cubicBezTo>
                      <a:pt x="251" y="17"/>
                      <a:pt x="251" y="17"/>
                      <a:pt x="251" y="17"/>
                    </a:cubicBezTo>
                    <a:cubicBezTo>
                      <a:pt x="157" y="17"/>
                      <a:pt x="157" y="17"/>
                      <a:pt x="157" y="17"/>
                    </a:cubicBezTo>
                    <a:cubicBezTo>
                      <a:pt x="157" y="12"/>
                      <a:pt x="157" y="12"/>
                      <a:pt x="157" y="12"/>
                    </a:cubicBezTo>
                    <a:cubicBezTo>
                      <a:pt x="248" y="12"/>
                      <a:pt x="248" y="12"/>
                      <a:pt x="248" y="12"/>
                    </a:cubicBezTo>
                    <a:cubicBezTo>
                      <a:pt x="242" y="8"/>
                      <a:pt x="223" y="2"/>
                      <a:pt x="193" y="2"/>
                    </a:cubicBezTo>
                    <a:cubicBezTo>
                      <a:pt x="163" y="2"/>
                      <a:pt x="142" y="8"/>
                      <a:pt x="136" y="13"/>
                    </a:cubicBezTo>
                    <a:cubicBezTo>
                      <a:pt x="136" y="17"/>
                      <a:pt x="136" y="17"/>
                      <a:pt x="136" y="17"/>
                    </a:cubicBezTo>
                    <a:cubicBezTo>
                      <a:pt x="127" y="17"/>
                      <a:pt x="127" y="17"/>
                      <a:pt x="127" y="17"/>
                    </a:cubicBezTo>
                    <a:cubicBezTo>
                      <a:pt x="119" y="17"/>
                      <a:pt x="119" y="17"/>
                      <a:pt x="119" y="17"/>
                    </a:cubicBezTo>
                    <a:cubicBezTo>
                      <a:pt x="119" y="14"/>
                      <a:pt x="119" y="14"/>
                      <a:pt x="119" y="14"/>
                    </a:cubicBezTo>
                    <a:cubicBezTo>
                      <a:pt x="119" y="9"/>
                      <a:pt x="99" y="0"/>
                      <a:pt x="61" y="0"/>
                    </a:cubicBezTo>
                    <a:cubicBezTo>
                      <a:pt x="33" y="0"/>
                      <a:pt x="14" y="5"/>
                      <a:pt x="6" y="10"/>
                    </a:cubicBezTo>
                    <a:cubicBezTo>
                      <a:pt x="97" y="10"/>
                      <a:pt x="97" y="10"/>
                      <a:pt x="97" y="10"/>
                    </a:cubicBezTo>
                    <a:cubicBezTo>
                      <a:pt x="97" y="14"/>
                      <a:pt x="97" y="14"/>
                      <a:pt x="97" y="14"/>
                    </a:cubicBezTo>
                    <a:cubicBezTo>
                      <a:pt x="2" y="14"/>
                      <a:pt x="2" y="14"/>
                      <a:pt x="2" y="14"/>
                    </a:cubicBezTo>
                    <a:cubicBezTo>
                      <a:pt x="2" y="19"/>
                      <a:pt x="2" y="19"/>
                      <a:pt x="2" y="19"/>
                    </a:cubicBezTo>
                    <a:cubicBezTo>
                      <a:pt x="109" y="19"/>
                      <a:pt x="109" y="19"/>
                      <a:pt x="109" y="19"/>
                    </a:cubicBezTo>
                    <a:cubicBezTo>
                      <a:pt x="109" y="24"/>
                      <a:pt x="109" y="24"/>
                      <a:pt x="109" y="24"/>
                    </a:cubicBezTo>
                    <a:cubicBezTo>
                      <a:pt x="1" y="24"/>
                      <a:pt x="1" y="24"/>
                      <a:pt x="1" y="24"/>
                    </a:cubicBezTo>
                    <a:cubicBezTo>
                      <a:pt x="0" y="31"/>
                      <a:pt x="0" y="31"/>
                      <a:pt x="0" y="31"/>
                    </a:cubicBezTo>
                    <a:cubicBezTo>
                      <a:pt x="255" y="31"/>
                      <a:pt x="255" y="31"/>
                      <a:pt x="255" y="31"/>
                    </a:cubicBezTo>
                    <a:cubicBezTo>
                      <a:pt x="254" y="26"/>
                      <a:pt x="254" y="26"/>
                      <a:pt x="254" y="26"/>
                    </a:cubicBezTo>
                    <a:lnTo>
                      <a:pt x="145" y="26"/>
                    </a:ln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37" name="Freeform 114"/>
              <p:cNvSpPr>
                <a:spLocks noEditPoints="1"/>
              </p:cNvSpPr>
              <p:nvPr/>
            </p:nvSpPr>
            <p:spPr bwMode="auto">
              <a:xfrm>
                <a:off x="165311" y="4159662"/>
                <a:ext cx="524403" cy="842848"/>
              </a:xfrm>
              <a:custGeom>
                <a:avLst/>
                <a:gdLst>
                  <a:gd name="T0" fmla="*/ 62 w 124"/>
                  <a:gd name="T1" fmla="*/ 134 h 151"/>
                  <a:gd name="T2" fmla="*/ 124 w 124"/>
                  <a:gd name="T3" fmla="*/ 151 h 151"/>
                  <a:gd name="T4" fmla="*/ 124 w 124"/>
                  <a:gd name="T5" fmla="*/ 151 h 151"/>
                  <a:gd name="T6" fmla="*/ 124 w 124"/>
                  <a:gd name="T7" fmla="*/ 17 h 151"/>
                  <a:gd name="T8" fmla="*/ 124 w 124"/>
                  <a:gd name="T9" fmla="*/ 17 h 151"/>
                  <a:gd name="T10" fmla="*/ 62 w 124"/>
                  <a:gd name="T11" fmla="*/ 0 h 151"/>
                  <a:gd name="T12" fmla="*/ 1 w 124"/>
                  <a:gd name="T13" fmla="*/ 17 h 151"/>
                  <a:gd name="T14" fmla="*/ 0 w 124"/>
                  <a:gd name="T15" fmla="*/ 17 h 151"/>
                  <a:gd name="T16" fmla="*/ 0 w 124"/>
                  <a:gd name="T17" fmla="*/ 149 h 151"/>
                  <a:gd name="T18" fmla="*/ 62 w 124"/>
                  <a:gd name="T19" fmla="*/ 134 h 151"/>
                  <a:gd name="T20" fmla="*/ 111 w 124"/>
                  <a:gd name="T21" fmla="*/ 75 h 151"/>
                  <a:gd name="T22" fmla="*/ 61 w 124"/>
                  <a:gd name="T23" fmla="*/ 67 h 151"/>
                  <a:gd name="T24" fmla="*/ 12 w 124"/>
                  <a:gd name="T25" fmla="*/ 75 h 151"/>
                  <a:gd name="T26" fmla="*/ 12 w 124"/>
                  <a:gd name="T27" fmla="*/ 69 h 151"/>
                  <a:gd name="T28" fmla="*/ 61 w 124"/>
                  <a:gd name="T29" fmla="*/ 61 h 151"/>
                  <a:gd name="T30" fmla="*/ 111 w 124"/>
                  <a:gd name="T31" fmla="*/ 69 h 151"/>
                  <a:gd name="T32" fmla="*/ 111 w 124"/>
                  <a:gd name="T33" fmla="*/ 75 h 151"/>
                  <a:gd name="T34" fmla="*/ 12 w 124"/>
                  <a:gd name="T35" fmla="*/ 31 h 151"/>
                  <a:gd name="T36" fmla="*/ 61 w 124"/>
                  <a:gd name="T37" fmla="*/ 23 h 151"/>
                  <a:gd name="T38" fmla="*/ 111 w 124"/>
                  <a:gd name="T39" fmla="*/ 31 h 151"/>
                  <a:gd name="T40" fmla="*/ 111 w 124"/>
                  <a:gd name="T41" fmla="*/ 37 h 151"/>
                  <a:gd name="T42" fmla="*/ 61 w 124"/>
                  <a:gd name="T43" fmla="*/ 29 h 151"/>
                  <a:gd name="T44" fmla="*/ 12 w 124"/>
                  <a:gd name="T45" fmla="*/ 37 h 151"/>
                  <a:gd name="T46" fmla="*/ 12 w 124"/>
                  <a:gd name="T47" fmla="*/ 31 h 151"/>
                  <a:gd name="T48" fmla="*/ 12 w 124"/>
                  <a:gd name="T49" fmla="*/ 50 h 151"/>
                  <a:gd name="T50" fmla="*/ 61 w 124"/>
                  <a:gd name="T51" fmla="*/ 43 h 151"/>
                  <a:gd name="T52" fmla="*/ 111 w 124"/>
                  <a:gd name="T53" fmla="*/ 50 h 151"/>
                  <a:gd name="T54" fmla="*/ 111 w 124"/>
                  <a:gd name="T55" fmla="*/ 56 h 151"/>
                  <a:gd name="T56" fmla="*/ 61 w 124"/>
                  <a:gd name="T57" fmla="*/ 49 h 151"/>
                  <a:gd name="T58" fmla="*/ 12 w 124"/>
                  <a:gd name="T59" fmla="*/ 56 h 151"/>
                  <a:gd name="T60" fmla="*/ 12 w 124"/>
                  <a:gd name="T61" fmla="*/ 50 h 151"/>
                  <a:gd name="T62" fmla="*/ 12 w 124"/>
                  <a:gd name="T63" fmla="*/ 88 h 151"/>
                  <a:gd name="T64" fmla="*/ 61 w 124"/>
                  <a:gd name="T65" fmla="*/ 80 h 151"/>
                  <a:gd name="T66" fmla="*/ 111 w 124"/>
                  <a:gd name="T67" fmla="*/ 88 h 151"/>
                  <a:gd name="T68" fmla="*/ 111 w 124"/>
                  <a:gd name="T69" fmla="*/ 94 h 151"/>
                  <a:gd name="T70" fmla="*/ 61 w 124"/>
                  <a:gd name="T71" fmla="*/ 87 h 151"/>
                  <a:gd name="T72" fmla="*/ 12 w 124"/>
                  <a:gd name="T73" fmla="*/ 94 h 151"/>
                  <a:gd name="T74" fmla="*/ 12 w 124"/>
                  <a:gd name="T75" fmla="*/ 8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51">
                    <a:moveTo>
                      <a:pt x="62" y="134"/>
                    </a:moveTo>
                    <a:cubicBezTo>
                      <a:pt x="96" y="134"/>
                      <a:pt x="124" y="141"/>
                      <a:pt x="124" y="151"/>
                    </a:cubicBezTo>
                    <a:cubicBezTo>
                      <a:pt x="124" y="151"/>
                      <a:pt x="124" y="151"/>
                      <a:pt x="124" y="151"/>
                    </a:cubicBezTo>
                    <a:cubicBezTo>
                      <a:pt x="124" y="17"/>
                      <a:pt x="124" y="17"/>
                      <a:pt x="124" y="17"/>
                    </a:cubicBezTo>
                    <a:cubicBezTo>
                      <a:pt x="124" y="17"/>
                      <a:pt x="124" y="17"/>
                      <a:pt x="124" y="17"/>
                    </a:cubicBezTo>
                    <a:cubicBezTo>
                      <a:pt x="122" y="8"/>
                      <a:pt x="95" y="0"/>
                      <a:pt x="62" y="0"/>
                    </a:cubicBezTo>
                    <a:cubicBezTo>
                      <a:pt x="29" y="0"/>
                      <a:pt x="2" y="8"/>
                      <a:pt x="1" y="17"/>
                    </a:cubicBezTo>
                    <a:cubicBezTo>
                      <a:pt x="0" y="17"/>
                      <a:pt x="0" y="17"/>
                      <a:pt x="0" y="17"/>
                    </a:cubicBezTo>
                    <a:cubicBezTo>
                      <a:pt x="0" y="149"/>
                      <a:pt x="0" y="149"/>
                      <a:pt x="0" y="149"/>
                    </a:cubicBezTo>
                    <a:cubicBezTo>
                      <a:pt x="4" y="140"/>
                      <a:pt x="30" y="134"/>
                      <a:pt x="62" y="134"/>
                    </a:cubicBezTo>
                    <a:close/>
                    <a:moveTo>
                      <a:pt x="111" y="75"/>
                    </a:moveTo>
                    <a:cubicBezTo>
                      <a:pt x="103" y="71"/>
                      <a:pt x="86" y="67"/>
                      <a:pt x="61" y="67"/>
                    </a:cubicBezTo>
                    <a:cubicBezTo>
                      <a:pt x="37" y="67"/>
                      <a:pt x="20" y="71"/>
                      <a:pt x="12" y="75"/>
                    </a:cubicBezTo>
                    <a:cubicBezTo>
                      <a:pt x="12" y="69"/>
                      <a:pt x="12" y="69"/>
                      <a:pt x="12" y="69"/>
                    </a:cubicBezTo>
                    <a:cubicBezTo>
                      <a:pt x="17" y="66"/>
                      <a:pt x="35" y="61"/>
                      <a:pt x="61" y="61"/>
                    </a:cubicBezTo>
                    <a:cubicBezTo>
                      <a:pt x="88" y="61"/>
                      <a:pt x="105" y="66"/>
                      <a:pt x="111" y="69"/>
                    </a:cubicBezTo>
                    <a:lnTo>
                      <a:pt x="111" y="75"/>
                    </a:lnTo>
                    <a:close/>
                    <a:moveTo>
                      <a:pt x="12" y="31"/>
                    </a:moveTo>
                    <a:cubicBezTo>
                      <a:pt x="17" y="28"/>
                      <a:pt x="35" y="23"/>
                      <a:pt x="61" y="23"/>
                    </a:cubicBezTo>
                    <a:cubicBezTo>
                      <a:pt x="88" y="23"/>
                      <a:pt x="105" y="28"/>
                      <a:pt x="111" y="31"/>
                    </a:cubicBezTo>
                    <a:cubicBezTo>
                      <a:pt x="111" y="37"/>
                      <a:pt x="111" y="37"/>
                      <a:pt x="111" y="37"/>
                    </a:cubicBezTo>
                    <a:cubicBezTo>
                      <a:pt x="103" y="33"/>
                      <a:pt x="86" y="29"/>
                      <a:pt x="61" y="29"/>
                    </a:cubicBezTo>
                    <a:cubicBezTo>
                      <a:pt x="37" y="29"/>
                      <a:pt x="20" y="33"/>
                      <a:pt x="12" y="37"/>
                    </a:cubicBezTo>
                    <a:lnTo>
                      <a:pt x="12" y="31"/>
                    </a:lnTo>
                    <a:close/>
                    <a:moveTo>
                      <a:pt x="12" y="50"/>
                    </a:moveTo>
                    <a:cubicBezTo>
                      <a:pt x="17" y="48"/>
                      <a:pt x="34" y="43"/>
                      <a:pt x="61" y="43"/>
                    </a:cubicBezTo>
                    <a:cubicBezTo>
                      <a:pt x="88" y="43"/>
                      <a:pt x="105" y="48"/>
                      <a:pt x="111" y="50"/>
                    </a:cubicBezTo>
                    <a:cubicBezTo>
                      <a:pt x="111" y="56"/>
                      <a:pt x="111" y="56"/>
                      <a:pt x="111" y="56"/>
                    </a:cubicBezTo>
                    <a:cubicBezTo>
                      <a:pt x="103" y="53"/>
                      <a:pt x="86" y="49"/>
                      <a:pt x="61" y="49"/>
                    </a:cubicBezTo>
                    <a:cubicBezTo>
                      <a:pt x="37" y="49"/>
                      <a:pt x="20" y="53"/>
                      <a:pt x="12" y="56"/>
                    </a:cubicBezTo>
                    <a:lnTo>
                      <a:pt x="12" y="50"/>
                    </a:lnTo>
                    <a:close/>
                    <a:moveTo>
                      <a:pt x="12" y="88"/>
                    </a:moveTo>
                    <a:cubicBezTo>
                      <a:pt x="17" y="85"/>
                      <a:pt x="34" y="80"/>
                      <a:pt x="61" y="80"/>
                    </a:cubicBezTo>
                    <a:cubicBezTo>
                      <a:pt x="88" y="80"/>
                      <a:pt x="105" y="85"/>
                      <a:pt x="111" y="88"/>
                    </a:cubicBezTo>
                    <a:cubicBezTo>
                      <a:pt x="111" y="94"/>
                      <a:pt x="111" y="94"/>
                      <a:pt x="111" y="94"/>
                    </a:cubicBezTo>
                    <a:cubicBezTo>
                      <a:pt x="103" y="91"/>
                      <a:pt x="86" y="87"/>
                      <a:pt x="61" y="87"/>
                    </a:cubicBezTo>
                    <a:cubicBezTo>
                      <a:pt x="37" y="87"/>
                      <a:pt x="20" y="91"/>
                      <a:pt x="12" y="94"/>
                    </a:cubicBezTo>
                    <a:lnTo>
                      <a:pt x="12" y="88"/>
                    </a:ln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38" name="Freeform 115"/>
              <p:cNvSpPr/>
              <p:nvPr/>
            </p:nvSpPr>
            <p:spPr bwMode="auto">
              <a:xfrm>
                <a:off x="926573" y="4237934"/>
                <a:ext cx="148864" cy="200678"/>
              </a:xfrm>
              <a:custGeom>
                <a:avLst/>
                <a:gdLst>
                  <a:gd name="T0" fmla="*/ 35 w 35"/>
                  <a:gd name="T1" fmla="*/ 36 h 36"/>
                  <a:gd name="T2" fmla="*/ 35 w 35"/>
                  <a:gd name="T3" fmla="*/ 6 h 36"/>
                  <a:gd name="T4" fmla="*/ 0 w 35"/>
                  <a:gd name="T5" fmla="*/ 0 h 36"/>
                  <a:gd name="T6" fmla="*/ 0 w 35"/>
                  <a:gd name="T7" fmla="*/ 31 h 36"/>
                  <a:gd name="T8" fmla="*/ 35 w 35"/>
                  <a:gd name="T9" fmla="*/ 36 h 36"/>
                </a:gdLst>
                <a:ahLst/>
                <a:cxnLst>
                  <a:cxn ang="0">
                    <a:pos x="T0" y="T1"/>
                  </a:cxn>
                  <a:cxn ang="0">
                    <a:pos x="T2" y="T3"/>
                  </a:cxn>
                  <a:cxn ang="0">
                    <a:pos x="T4" y="T5"/>
                  </a:cxn>
                  <a:cxn ang="0">
                    <a:pos x="T6" y="T7"/>
                  </a:cxn>
                  <a:cxn ang="0">
                    <a:pos x="T8" y="T9"/>
                  </a:cxn>
                </a:cxnLst>
                <a:rect l="0" t="0" r="r" b="b"/>
                <a:pathLst>
                  <a:path w="35" h="36">
                    <a:moveTo>
                      <a:pt x="35" y="36"/>
                    </a:moveTo>
                    <a:cubicBezTo>
                      <a:pt x="35" y="6"/>
                      <a:pt x="35" y="6"/>
                      <a:pt x="35" y="6"/>
                    </a:cubicBezTo>
                    <a:cubicBezTo>
                      <a:pt x="29" y="4"/>
                      <a:pt x="17" y="1"/>
                      <a:pt x="0" y="0"/>
                    </a:cubicBezTo>
                    <a:cubicBezTo>
                      <a:pt x="0" y="31"/>
                      <a:pt x="0" y="31"/>
                      <a:pt x="0" y="31"/>
                    </a:cubicBezTo>
                    <a:cubicBezTo>
                      <a:pt x="15" y="32"/>
                      <a:pt x="26" y="34"/>
                      <a:pt x="35" y="36"/>
                    </a:cubicBez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39" name="Freeform 116"/>
              <p:cNvSpPr>
                <a:spLocks noEditPoints="1"/>
              </p:cNvSpPr>
              <p:nvPr/>
            </p:nvSpPr>
            <p:spPr bwMode="auto">
              <a:xfrm>
                <a:off x="661784" y="4168695"/>
                <a:ext cx="524405" cy="842851"/>
              </a:xfrm>
              <a:custGeom>
                <a:avLst/>
                <a:gdLst>
                  <a:gd name="T0" fmla="*/ 124 w 124"/>
                  <a:gd name="T1" fmla="*/ 17 h 151"/>
                  <a:gd name="T2" fmla="*/ 62 w 124"/>
                  <a:gd name="T3" fmla="*/ 0 h 151"/>
                  <a:gd name="T4" fmla="*/ 1 w 124"/>
                  <a:gd name="T5" fmla="*/ 17 h 151"/>
                  <a:gd name="T6" fmla="*/ 0 w 124"/>
                  <a:gd name="T7" fmla="*/ 17 h 151"/>
                  <a:gd name="T8" fmla="*/ 0 w 124"/>
                  <a:gd name="T9" fmla="*/ 148 h 151"/>
                  <a:gd name="T10" fmla="*/ 62 w 124"/>
                  <a:gd name="T11" fmla="*/ 133 h 151"/>
                  <a:gd name="T12" fmla="*/ 124 w 124"/>
                  <a:gd name="T13" fmla="*/ 151 h 151"/>
                  <a:gd name="T14" fmla="*/ 124 w 124"/>
                  <a:gd name="T15" fmla="*/ 151 h 151"/>
                  <a:gd name="T16" fmla="*/ 124 w 124"/>
                  <a:gd name="T17" fmla="*/ 17 h 151"/>
                  <a:gd name="T18" fmla="*/ 112 w 124"/>
                  <a:gd name="T19" fmla="*/ 76 h 151"/>
                  <a:gd name="T20" fmla="*/ 112 w 124"/>
                  <a:gd name="T21" fmla="*/ 82 h 151"/>
                  <a:gd name="T22" fmla="*/ 62 w 124"/>
                  <a:gd name="T23" fmla="*/ 74 h 151"/>
                  <a:gd name="T24" fmla="*/ 13 w 124"/>
                  <a:gd name="T25" fmla="*/ 82 h 151"/>
                  <a:gd name="T26" fmla="*/ 13 w 124"/>
                  <a:gd name="T27" fmla="*/ 76 h 151"/>
                  <a:gd name="T28" fmla="*/ 62 w 124"/>
                  <a:gd name="T29" fmla="*/ 68 h 151"/>
                  <a:gd name="T30" fmla="*/ 112 w 124"/>
                  <a:gd name="T31" fmla="*/ 76 h 151"/>
                  <a:gd name="T32" fmla="*/ 13 w 124"/>
                  <a:gd name="T33" fmla="*/ 30 h 151"/>
                  <a:gd name="T34" fmla="*/ 55 w 124"/>
                  <a:gd name="T35" fmla="*/ 22 h 151"/>
                  <a:gd name="T36" fmla="*/ 55 w 124"/>
                  <a:gd name="T37" fmla="*/ 28 h 151"/>
                  <a:gd name="T38" fmla="*/ 13 w 124"/>
                  <a:gd name="T39" fmla="*/ 36 h 151"/>
                  <a:gd name="T40" fmla="*/ 13 w 124"/>
                  <a:gd name="T41" fmla="*/ 30 h 151"/>
                  <a:gd name="T42" fmla="*/ 13 w 124"/>
                  <a:gd name="T43" fmla="*/ 49 h 151"/>
                  <a:gd name="T44" fmla="*/ 55 w 124"/>
                  <a:gd name="T45" fmla="*/ 42 h 151"/>
                  <a:gd name="T46" fmla="*/ 55 w 124"/>
                  <a:gd name="T47" fmla="*/ 48 h 151"/>
                  <a:gd name="T48" fmla="*/ 13 w 124"/>
                  <a:gd name="T49" fmla="*/ 55 h 151"/>
                  <a:gd name="T50" fmla="*/ 13 w 124"/>
                  <a:gd name="T51" fmla="*/ 49 h 151"/>
                  <a:gd name="T52" fmla="*/ 112 w 124"/>
                  <a:gd name="T53" fmla="*/ 119 h 151"/>
                  <a:gd name="T54" fmla="*/ 62 w 124"/>
                  <a:gd name="T55" fmla="*/ 112 h 151"/>
                  <a:gd name="T56" fmla="*/ 13 w 124"/>
                  <a:gd name="T57" fmla="*/ 119 h 151"/>
                  <a:gd name="T58" fmla="*/ 13 w 124"/>
                  <a:gd name="T59" fmla="*/ 114 h 151"/>
                  <a:gd name="T60" fmla="*/ 62 w 124"/>
                  <a:gd name="T61" fmla="*/ 106 h 151"/>
                  <a:gd name="T62" fmla="*/ 112 w 124"/>
                  <a:gd name="T63" fmla="*/ 114 h 151"/>
                  <a:gd name="T64" fmla="*/ 112 w 124"/>
                  <a:gd name="T65" fmla="*/ 119 h 151"/>
                  <a:gd name="T66" fmla="*/ 112 w 124"/>
                  <a:gd name="T67" fmla="*/ 100 h 151"/>
                  <a:gd name="T68" fmla="*/ 62 w 124"/>
                  <a:gd name="T69" fmla="*/ 92 h 151"/>
                  <a:gd name="T70" fmla="*/ 13 w 124"/>
                  <a:gd name="T71" fmla="*/ 100 h 151"/>
                  <a:gd name="T72" fmla="*/ 13 w 124"/>
                  <a:gd name="T73" fmla="*/ 94 h 151"/>
                  <a:gd name="T74" fmla="*/ 62 w 124"/>
                  <a:gd name="T75" fmla="*/ 86 h 151"/>
                  <a:gd name="T76" fmla="*/ 112 w 124"/>
                  <a:gd name="T77" fmla="*/ 94 h 151"/>
                  <a:gd name="T78" fmla="*/ 112 w 124"/>
                  <a:gd name="T79" fmla="*/ 100 h 151"/>
                  <a:gd name="T80" fmla="*/ 112 w 124"/>
                  <a:gd name="T81" fmla="*/ 65 h 151"/>
                  <a:gd name="T82" fmla="*/ 65 w 124"/>
                  <a:gd name="T83" fmla="*/ 57 h 151"/>
                  <a:gd name="T84" fmla="*/ 65 w 124"/>
                  <a:gd name="T85" fmla="*/ 12 h 151"/>
                  <a:gd name="T86" fmla="*/ 112 w 124"/>
                  <a:gd name="T87" fmla="*/ 21 h 151"/>
                  <a:gd name="T88" fmla="*/ 112 w 124"/>
                  <a:gd name="T89"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4" h="151">
                    <a:moveTo>
                      <a:pt x="124" y="17"/>
                    </a:moveTo>
                    <a:cubicBezTo>
                      <a:pt x="123" y="7"/>
                      <a:pt x="96" y="0"/>
                      <a:pt x="62" y="0"/>
                    </a:cubicBezTo>
                    <a:cubicBezTo>
                      <a:pt x="29" y="0"/>
                      <a:pt x="2" y="7"/>
                      <a:pt x="1" y="17"/>
                    </a:cubicBezTo>
                    <a:cubicBezTo>
                      <a:pt x="0" y="17"/>
                      <a:pt x="0" y="17"/>
                      <a:pt x="0" y="17"/>
                    </a:cubicBezTo>
                    <a:cubicBezTo>
                      <a:pt x="0" y="148"/>
                      <a:pt x="0" y="148"/>
                      <a:pt x="0" y="148"/>
                    </a:cubicBezTo>
                    <a:cubicBezTo>
                      <a:pt x="4" y="140"/>
                      <a:pt x="30" y="133"/>
                      <a:pt x="62" y="133"/>
                    </a:cubicBezTo>
                    <a:cubicBezTo>
                      <a:pt x="96" y="133"/>
                      <a:pt x="124" y="141"/>
                      <a:pt x="124" y="151"/>
                    </a:cubicBezTo>
                    <a:cubicBezTo>
                      <a:pt x="124" y="151"/>
                      <a:pt x="124" y="151"/>
                      <a:pt x="124" y="151"/>
                    </a:cubicBezTo>
                    <a:cubicBezTo>
                      <a:pt x="124" y="17"/>
                      <a:pt x="124" y="17"/>
                      <a:pt x="124" y="17"/>
                    </a:cubicBezTo>
                    <a:close/>
                    <a:moveTo>
                      <a:pt x="112" y="76"/>
                    </a:moveTo>
                    <a:cubicBezTo>
                      <a:pt x="112" y="82"/>
                      <a:pt x="112" y="82"/>
                      <a:pt x="112" y="82"/>
                    </a:cubicBezTo>
                    <a:cubicBezTo>
                      <a:pt x="104" y="78"/>
                      <a:pt x="87" y="74"/>
                      <a:pt x="62" y="74"/>
                    </a:cubicBezTo>
                    <a:cubicBezTo>
                      <a:pt x="38" y="74"/>
                      <a:pt x="21" y="78"/>
                      <a:pt x="13" y="82"/>
                    </a:cubicBezTo>
                    <a:cubicBezTo>
                      <a:pt x="13" y="76"/>
                      <a:pt x="13" y="76"/>
                      <a:pt x="13" y="76"/>
                    </a:cubicBezTo>
                    <a:cubicBezTo>
                      <a:pt x="18" y="73"/>
                      <a:pt x="35" y="68"/>
                      <a:pt x="62" y="68"/>
                    </a:cubicBezTo>
                    <a:cubicBezTo>
                      <a:pt x="89" y="68"/>
                      <a:pt x="106" y="73"/>
                      <a:pt x="112" y="76"/>
                    </a:cubicBezTo>
                    <a:close/>
                    <a:moveTo>
                      <a:pt x="13" y="30"/>
                    </a:moveTo>
                    <a:cubicBezTo>
                      <a:pt x="18" y="27"/>
                      <a:pt x="32" y="23"/>
                      <a:pt x="55" y="22"/>
                    </a:cubicBezTo>
                    <a:cubicBezTo>
                      <a:pt x="55" y="28"/>
                      <a:pt x="55" y="28"/>
                      <a:pt x="55" y="28"/>
                    </a:cubicBezTo>
                    <a:cubicBezTo>
                      <a:pt x="34" y="29"/>
                      <a:pt x="20" y="33"/>
                      <a:pt x="13" y="36"/>
                    </a:cubicBezTo>
                    <a:lnTo>
                      <a:pt x="13" y="30"/>
                    </a:lnTo>
                    <a:close/>
                    <a:moveTo>
                      <a:pt x="13" y="49"/>
                    </a:moveTo>
                    <a:cubicBezTo>
                      <a:pt x="18" y="47"/>
                      <a:pt x="32" y="42"/>
                      <a:pt x="55" y="42"/>
                    </a:cubicBezTo>
                    <a:cubicBezTo>
                      <a:pt x="55" y="48"/>
                      <a:pt x="55" y="48"/>
                      <a:pt x="55" y="48"/>
                    </a:cubicBezTo>
                    <a:cubicBezTo>
                      <a:pt x="34" y="49"/>
                      <a:pt x="20" y="52"/>
                      <a:pt x="13" y="55"/>
                    </a:cubicBezTo>
                    <a:lnTo>
                      <a:pt x="13" y="49"/>
                    </a:lnTo>
                    <a:close/>
                    <a:moveTo>
                      <a:pt x="112" y="119"/>
                    </a:moveTo>
                    <a:cubicBezTo>
                      <a:pt x="104" y="116"/>
                      <a:pt x="87" y="112"/>
                      <a:pt x="62" y="112"/>
                    </a:cubicBezTo>
                    <a:cubicBezTo>
                      <a:pt x="38" y="112"/>
                      <a:pt x="21" y="116"/>
                      <a:pt x="13" y="119"/>
                    </a:cubicBezTo>
                    <a:cubicBezTo>
                      <a:pt x="13" y="114"/>
                      <a:pt x="13" y="114"/>
                      <a:pt x="13" y="114"/>
                    </a:cubicBezTo>
                    <a:cubicBezTo>
                      <a:pt x="18" y="111"/>
                      <a:pt x="35" y="106"/>
                      <a:pt x="62" y="106"/>
                    </a:cubicBezTo>
                    <a:cubicBezTo>
                      <a:pt x="89" y="106"/>
                      <a:pt x="106" y="111"/>
                      <a:pt x="112" y="114"/>
                    </a:cubicBezTo>
                    <a:lnTo>
                      <a:pt x="112" y="119"/>
                    </a:lnTo>
                    <a:close/>
                    <a:moveTo>
                      <a:pt x="112" y="100"/>
                    </a:moveTo>
                    <a:cubicBezTo>
                      <a:pt x="104" y="97"/>
                      <a:pt x="87" y="92"/>
                      <a:pt x="62" y="92"/>
                    </a:cubicBezTo>
                    <a:cubicBezTo>
                      <a:pt x="38" y="92"/>
                      <a:pt x="21" y="97"/>
                      <a:pt x="13" y="100"/>
                    </a:cubicBezTo>
                    <a:cubicBezTo>
                      <a:pt x="13" y="94"/>
                      <a:pt x="13" y="94"/>
                      <a:pt x="13" y="94"/>
                    </a:cubicBezTo>
                    <a:cubicBezTo>
                      <a:pt x="18" y="91"/>
                      <a:pt x="36" y="86"/>
                      <a:pt x="62" y="86"/>
                    </a:cubicBezTo>
                    <a:cubicBezTo>
                      <a:pt x="89" y="86"/>
                      <a:pt x="106" y="91"/>
                      <a:pt x="112" y="94"/>
                    </a:cubicBezTo>
                    <a:lnTo>
                      <a:pt x="112" y="100"/>
                    </a:lnTo>
                    <a:close/>
                    <a:moveTo>
                      <a:pt x="112" y="65"/>
                    </a:moveTo>
                    <a:cubicBezTo>
                      <a:pt x="106" y="62"/>
                      <a:pt x="90" y="57"/>
                      <a:pt x="65" y="57"/>
                    </a:cubicBezTo>
                    <a:cubicBezTo>
                      <a:pt x="65" y="12"/>
                      <a:pt x="65" y="12"/>
                      <a:pt x="65" y="12"/>
                    </a:cubicBezTo>
                    <a:cubicBezTo>
                      <a:pt x="90" y="13"/>
                      <a:pt x="107" y="18"/>
                      <a:pt x="112" y="21"/>
                    </a:cubicBezTo>
                    <a:lnTo>
                      <a:pt x="112" y="65"/>
                    </a:ln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grpSp>
      </p:grpSp>
      <p:grpSp>
        <p:nvGrpSpPr>
          <p:cNvPr id="46" name="组合 13"/>
          <p:cNvGrpSpPr/>
          <p:nvPr/>
        </p:nvGrpSpPr>
        <p:grpSpPr>
          <a:xfrm>
            <a:off x="6195770" y="4036643"/>
            <a:ext cx="2751138" cy="2289771"/>
            <a:chOff x="8124366" y="1765832"/>
            <a:chExt cx="2974608" cy="4310749"/>
          </a:xfrm>
        </p:grpSpPr>
        <p:grpSp>
          <p:nvGrpSpPr>
            <p:cNvPr id="47" name="组合 11"/>
            <p:cNvGrpSpPr/>
            <p:nvPr/>
          </p:nvGrpSpPr>
          <p:grpSpPr>
            <a:xfrm>
              <a:off x="8124366" y="1765832"/>
              <a:ext cx="2974608" cy="4310749"/>
              <a:chOff x="8112009" y="1802903"/>
              <a:chExt cx="2974608" cy="4310749"/>
            </a:xfrm>
          </p:grpSpPr>
          <p:sp>
            <p:nvSpPr>
              <p:cNvPr id="58" name="Rectangle 24"/>
              <p:cNvSpPr>
                <a:spLocks noChangeArrowheads="1"/>
              </p:cNvSpPr>
              <p:nvPr/>
            </p:nvSpPr>
            <p:spPr bwMode="auto">
              <a:xfrm>
                <a:off x="8150835" y="1802903"/>
                <a:ext cx="2935782" cy="4310749"/>
              </a:xfrm>
              <a:prstGeom prst="rect">
                <a:avLst/>
              </a:prstGeom>
              <a:solidFill>
                <a:schemeClr val="bg1"/>
              </a:solidFill>
              <a:ln>
                <a:noFill/>
              </a:ln>
              <a:effectLst>
                <a:innerShdw blurRad="76200">
                  <a:prstClr val="black"/>
                </a:innerShdw>
              </a:effectLst>
            </p:spPr>
            <p:txBody>
              <a:bodyPr/>
              <a:lstStyle/>
              <a:p>
                <a:endParaRPr lang="zh-CN" altLang="zh-CN" sz="1600"/>
              </a:p>
            </p:txBody>
          </p:sp>
          <p:sp>
            <p:nvSpPr>
              <p:cNvPr id="60" name="Freeform 25"/>
              <p:cNvSpPr/>
              <p:nvPr/>
            </p:nvSpPr>
            <p:spPr bwMode="auto">
              <a:xfrm>
                <a:off x="8150835" y="1802903"/>
                <a:ext cx="1139938" cy="1334560"/>
              </a:xfrm>
              <a:custGeom>
                <a:avLst/>
                <a:gdLst>
                  <a:gd name="T0" fmla="*/ 64 w 64"/>
                  <a:gd name="T1" fmla="*/ 21 h 75"/>
                  <a:gd name="T2" fmla="*/ 59 w 64"/>
                  <a:gd name="T3" fmla="*/ 0 h 75"/>
                  <a:gd name="T4" fmla="*/ 0 w 64"/>
                  <a:gd name="T5" fmla="*/ 0 h 75"/>
                  <a:gd name="T6" fmla="*/ 0 w 64"/>
                  <a:gd name="T7" fmla="*/ 74 h 75"/>
                  <a:gd name="T8" fmla="*/ 10 w 64"/>
                  <a:gd name="T9" fmla="*/ 75 h 75"/>
                  <a:gd name="T10" fmla="*/ 64 w 64"/>
                  <a:gd name="T11" fmla="*/ 21 h 75"/>
                </a:gdLst>
                <a:ahLst/>
                <a:cxnLst>
                  <a:cxn ang="0">
                    <a:pos x="T0" y="T1"/>
                  </a:cxn>
                  <a:cxn ang="0">
                    <a:pos x="T2" y="T3"/>
                  </a:cxn>
                  <a:cxn ang="0">
                    <a:pos x="T4" y="T5"/>
                  </a:cxn>
                  <a:cxn ang="0">
                    <a:pos x="T6" y="T7"/>
                  </a:cxn>
                  <a:cxn ang="0">
                    <a:pos x="T8" y="T9"/>
                  </a:cxn>
                  <a:cxn ang="0">
                    <a:pos x="T10" y="T11"/>
                  </a:cxn>
                </a:cxnLst>
                <a:rect l="0" t="0" r="r" b="b"/>
                <a:pathLst>
                  <a:path w="64" h="75">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rgbClr val="003366"/>
              </a:solidFill>
              <a:ln>
                <a:noFill/>
              </a:ln>
              <a:effectLst>
                <a:outerShdw blurRad="38100" dist="38100" dir="2700000" algn="tl" rotWithShape="0">
                  <a:prstClr val="black">
                    <a:alpha val="43000"/>
                  </a:prstClr>
                </a:outerShdw>
              </a:effectLst>
            </p:spPr>
            <p:txBody>
              <a:bodyPr/>
              <a:lstStyle/>
              <a:p>
                <a:pPr fontAlgn="auto">
                  <a:spcBef>
                    <a:spcPct val="0"/>
                  </a:spcBef>
                  <a:spcAft>
                    <a:spcPct val="0"/>
                  </a:spcAft>
                  <a:defRPr/>
                </a:pPr>
                <a:endParaRPr lang="en-US" sz="1600">
                  <a:latin typeface="+mn-lt"/>
                  <a:cs typeface="+mn-cs"/>
                </a:endParaRPr>
              </a:p>
            </p:txBody>
          </p:sp>
          <p:sp>
            <p:nvSpPr>
              <p:cNvPr id="61" name="TextBox 18"/>
              <p:cNvSpPr txBox="1"/>
              <p:nvPr/>
            </p:nvSpPr>
            <p:spPr>
              <a:xfrm>
                <a:off x="8112009" y="2045551"/>
                <a:ext cx="945314" cy="646331"/>
              </a:xfrm>
              <a:prstGeom prst="rect">
                <a:avLst/>
              </a:prstGeom>
              <a:noFill/>
            </p:spPr>
            <p:txBody>
              <a:bodyPr>
                <a:noAutofit/>
              </a:bodyPr>
              <a:lstStyle>
                <a:lvl1pPr>
                  <a:defRPr>
                    <a:solidFill>
                      <a:schemeClr val="tx1"/>
                    </a:solidFill>
                    <a:latin typeface="Rockwell" pitchFamily="18" charset="0"/>
                  </a:defRPr>
                </a:lvl1pPr>
                <a:lvl2pPr marL="742950" indent="-285750">
                  <a:defRPr>
                    <a:solidFill>
                      <a:schemeClr val="tx1"/>
                    </a:solidFill>
                    <a:latin typeface="Rockwell" pitchFamily="18" charset="0"/>
                  </a:defRPr>
                </a:lvl2pPr>
                <a:lvl3pPr marL="1143000" indent="-228600">
                  <a:defRPr>
                    <a:solidFill>
                      <a:schemeClr val="tx1"/>
                    </a:solidFill>
                    <a:latin typeface="Rockwell" pitchFamily="18" charset="0"/>
                  </a:defRPr>
                </a:lvl3pPr>
                <a:lvl4pPr marL="1600200" indent="-228600">
                  <a:defRPr>
                    <a:solidFill>
                      <a:schemeClr val="tx1"/>
                    </a:solidFill>
                    <a:latin typeface="Rockwell" pitchFamily="18" charset="0"/>
                  </a:defRPr>
                </a:lvl4pPr>
                <a:lvl5pPr marL="2057400" indent="-228600">
                  <a:defRPr>
                    <a:solidFill>
                      <a:schemeClr val="tx1"/>
                    </a:solidFill>
                    <a:latin typeface="Rockwell" pitchFamily="18" charset="0"/>
                  </a:defRPr>
                </a:lvl5pPr>
                <a:lvl6pPr marL="2514600" indent="-228600" fontAlgn="base">
                  <a:spcBef>
                    <a:spcPct val="0"/>
                  </a:spcBef>
                  <a:spcAft>
                    <a:spcPct val="0"/>
                  </a:spcAft>
                  <a:defRPr>
                    <a:solidFill>
                      <a:schemeClr val="tx1"/>
                    </a:solidFill>
                    <a:latin typeface="Rockwell" pitchFamily="18" charset="0"/>
                  </a:defRPr>
                </a:lvl6pPr>
                <a:lvl7pPr marL="2971800" indent="-228600" fontAlgn="base">
                  <a:spcBef>
                    <a:spcPct val="0"/>
                  </a:spcBef>
                  <a:spcAft>
                    <a:spcPct val="0"/>
                  </a:spcAft>
                  <a:defRPr>
                    <a:solidFill>
                      <a:schemeClr val="tx1"/>
                    </a:solidFill>
                    <a:latin typeface="Rockwell" pitchFamily="18" charset="0"/>
                  </a:defRPr>
                </a:lvl7pPr>
                <a:lvl8pPr marL="3429000" indent="-228600" fontAlgn="base">
                  <a:spcBef>
                    <a:spcPct val="0"/>
                  </a:spcBef>
                  <a:spcAft>
                    <a:spcPct val="0"/>
                  </a:spcAft>
                  <a:defRPr>
                    <a:solidFill>
                      <a:schemeClr val="tx1"/>
                    </a:solidFill>
                    <a:latin typeface="Rockwell" pitchFamily="18" charset="0"/>
                  </a:defRPr>
                </a:lvl8pPr>
                <a:lvl9pPr marL="3886200" indent="-228600" fontAlgn="base">
                  <a:spcBef>
                    <a:spcPct val="0"/>
                  </a:spcBef>
                  <a:spcAft>
                    <a:spcPct val="0"/>
                  </a:spcAft>
                  <a:defRPr>
                    <a:solidFill>
                      <a:schemeClr val="tx1"/>
                    </a:solidFill>
                    <a:latin typeface="Rockwell" pitchFamily="18" charset="0"/>
                  </a:defRPr>
                </a:lvl9pPr>
              </a:lstStyle>
              <a:p>
                <a:r>
                  <a:rPr lang="en-US" altLang="zh-CN" sz="2000" dirty="0" smtClean="0">
                    <a:solidFill>
                      <a:schemeClr val="bg1"/>
                    </a:solidFill>
                    <a:latin typeface="Source Han Sans SC"/>
                    <a:ea typeface="Source Han Sans SC"/>
                  </a:rPr>
                  <a:t>How?</a:t>
                </a:r>
                <a:endParaRPr lang="en-US" altLang="zh-CN" sz="2000" dirty="0">
                  <a:solidFill>
                    <a:schemeClr val="bg1"/>
                  </a:solidFill>
                  <a:latin typeface="字魂105号-简雅黑" panose="00000500000000000000" pitchFamily="2" charset="-122"/>
                  <a:ea typeface="字魂105号-简雅黑" panose="00000500000000000000" pitchFamily="2" charset="-122"/>
                </a:endParaRPr>
              </a:p>
            </p:txBody>
          </p:sp>
          <p:sp>
            <p:nvSpPr>
              <p:cNvPr id="62" name="文本框 69"/>
              <p:cNvSpPr txBox="1"/>
              <p:nvPr/>
            </p:nvSpPr>
            <p:spPr>
              <a:xfrm>
                <a:off x="8284282" y="3409638"/>
                <a:ext cx="2668885" cy="2226667"/>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en-US" altLang="zh-CN" sz="1600" dirty="0" smtClean="0">
                    <a:latin typeface="Source Han Sans SC"/>
                    <a:ea typeface="字魂105号-简雅黑" panose="00000500000000000000" pitchFamily="2" charset="-122"/>
                    <a:cs typeface="Times New Roman" pitchFamily="18" charset="0"/>
                  </a:rPr>
                  <a:t>Taxonomies</a:t>
                </a:r>
              </a:p>
              <a:p>
                <a:pPr marL="285750" indent="-285750">
                  <a:lnSpc>
                    <a:spcPct val="120000"/>
                  </a:lnSpc>
                  <a:buFont typeface="Arial" panose="020B0604020202020204" pitchFamily="34" charset="0"/>
                  <a:buChar char="•"/>
                </a:pPr>
                <a:r>
                  <a:rPr lang="en-US" altLang="zh-CN" sz="1600" dirty="0" smtClean="0">
                    <a:latin typeface="Source Han Sans SC"/>
                    <a:ea typeface="字魂105号-简雅黑" panose="00000500000000000000" pitchFamily="2" charset="-122"/>
                    <a:cs typeface="Times New Roman" pitchFamily="18" charset="0"/>
                  </a:rPr>
                  <a:t>Theoretical Frameworks</a:t>
                </a:r>
                <a:endParaRPr lang="en-US" altLang="zh-CN" sz="1600" dirty="0">
                  <a:latin typeface="Source Han Sans SC"/>
                  <a:ea typeface="字魂105号-简雅黑" panose="00000500000000000000" pitchFamily="2" charset="-122"/>
                  <a:cs typeface="Times New Roman" pitchFamily="18" charset="0"/>
                </a:endParaRPr>
              </a:p>
            </p:txBody>
          </p:sp>
        </p:grpSp>
        <p:grpSp>
          <p:nvGrpSpPr>
            <p:cNvPr id="48" name="组合 84"/>
            <p:cNvGrpSpPr/>
            <p:nvPr/>
          </p:nvGrpSpPr>
          <p:grpSpPr>
            <a:xfrm>
              <a:off x="10308276" y="2256162"/>
              <a:ext cx="582436" cy="803555"/>
              <a:chOff x="7132550" y="4412456"/>
              <a:chExt cx="535831" cy="739258"/>
            </a:xfrm>
            <a:solidFill>
              <a:srgbClr val="0B2C4F"/>
            </a:solidFill>
          </p:grpSpPr>
          <p:sp>
            <p:nvSpPr>
              <p:cNvPr id="49" name="Rectangle 18"/>
              <p:cNvSpPr>
                <a:spLocks noChangeArrowheads="1"/>
              </p:cNvSpPr>
              <p:nvPr/>
            </p:nvSpPr>
            <p:spPr bwMode="auto">
              <a:xfrm>
                <a:off x="7199224" y="4525168"/>
                <a:ext cx="236538" cy="22225"/>
              </a:xfrm>
              <a:prstGeom prst="rect">
                <a:avLst/>
              </a:prstGeom>
              <a:solidFill>
                <a:srgbClr val="00436B"/>
              </a:solid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50" name="Rectangle 19"/>
              <p:cNvSpPr>
                <a:spLocks noChangeArrowheads="1"/>
              </p:cNvSpPr>
              <p:nvPr/>
            </p:nvSpPr>
            <p:spPr bwMode="auto">
              <a:xfrm flipH="1">
                <a:off x="7497674" y="4706143"/>
                <a:ext cx="0" cy="1588"/>
              </a:xfrm>
              <a:prstGeom prst="rect">
                <a:avLst/>
              </a:prstGeom>
              <a:grp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51" name="Freeform 20"/>
              <p:cNvSpPr>
                <a:spLocks noEditPoints="1"/>
              </p:cNvSpPr>
              <p:nvPr/>
            </p:nvSpPr>
            <p:spPr bwMode="auto">
              <a:xfrm>
                <a:off x="7132550" y="4412456"/>
                <a:ext cx="413096" cy="739258"/>
              </a:xfrm>
              <a:custGeom>
                <a:avLst/>
                <a:gdLst>
                  <a:gd name="T0" fmla="*/ 158 w 184"/>
                  <a:gd name="T1" fmla="*/ 186 h 213"/>
                  <a:gd name="T2" fmla="*/ 151 w 184"/>
                  <a:gd name="T3" fmla="*/ 190 h 213"/>
                  <a:gd name="T4" fmla="*/ 122 w 184"/>
                  <a:gd name="T5" fmla="*/ 196 h 213"/>
                  <a:gd name="T6" fmla="*/ 85 w 184"/>
                  <a:gd name="T7" fmla="*/ 184 h 213"/>
                  <a:gd name="T8" fmla="*/ 22 w 184"/>
                  <a:gd name="T9" fmla="*/ 184 h 213"/>
                  <a:gd name="T10" fmla="*/ 18 w 184"/>
                  <a:gd name="T11" fmla="*/ 181 h 213"/>
                  <a:gd name="T12" fmla="*/ 18 w 184"/>
                  <a:gd name="T13" fmla="*/ 21 h 213"/>
                  <a:gd name="T14" fmla="*/ 22 w 184"/>
                  <a:gd name="T15" fmla="*/ 17 h 213"/>
                  <a:gd name="T16" fmla="*/ 163 w 184"/>
                  <a:gd name="T17" fmla="*/ 17 h 213"/>
                  <a:gd name="T18" fmla="*/ 166 w 184"/>
                  <a:gd name="T19" fmla="*/ 21 h 213"/>
                  <a:gd name="T20" fmla="*/ 166 w 184"/>
                  <a:gd name="T21" fmla="*/ 85 h 213"/>
                  <a:gd name="T22" fmla="*/ 179 w 184"/>
                  <a:gd name="T23" fmla="*/ 102 h 213"/>
                  <a:gd name="T24" fmla="*/ 184 w 184"/>
                  <a:gd name="T25" fmla="*/ 116 h 213"/>
                  <a:gd name="T26" fmla="*/ 184 w 184"/>
                  <a:gd name="T27" fmla="*/ 21 h 213"/>
                  <a:gd name="T28" fmla="*/ 163 w 184"/>
                  <a:gd name="T29" fmla="*/ 0 h 213"/>
                  <a:gd name="T30" fmla="*/ 22 w 184"/>
                  <a:gd name="T31" fmla="*/ 0 h 213"/>
                  <a:gd name="T32" fmla="*/ 0 w 184"/>
                  <a:gd name="T33" fmla="*/ 21 h 213"/>
                  <a:gd name="T34" fmla="*/ 0 w 184"/>
                  <a:gd name="T35" fmla="*/ 192 h 213"/>
                  <a:gd name="T36" fmla="*/ 22 w 184"/>
                  <a:gd name="T37" fmla="*/ 213 h 213"/>
                  <a:gd name="T38" fmla="*/ 163 w 184"/>
                  <a:gd name="T39" fmla="*/ 213 h 213"/>
                  <a:gd name="T40" fmla="*/ 181 w 184"/>
                  <a:gd name="T41" fmla="*/ 203 h 213"/>
                  <a:gd name="T42" fmla="*/ 158 w 184"/>
                  <a:gd name="T43" fmla="*/ 186 h 213"/>
                  <a:gd name="T44" fmla="*/ 92 w 184"/>
                  <a:gd name="T45" fmla="*/ 206 h 213"/>
                  <a:gd name="T46" fmla="*/ 84 w 184"/>
                  <a:gd name="T47" fmla="*/ 199 h 213"/>
                  <a:gd name="T48" fmla="*/ 92 w 184"/>
                  <a:gd name="T49" fmla="*/ 191 h 213"/>
                  <a:gd name="T50" fmla="*/ 100 w 184"/>
                  <a:gd name="T51" fmla="*/ 199 h 213"/>
                  <a:gd name="T52" fmla="*/ 92 w 184"/>
                  <a:gd name="T53" fmla="*/ 2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13">
                    <a:moveTo>
                      <a:pt x="158" y="186"/>
                    </a:moveTo>
                    <a:cubicBezTo>
                      <a:pt x="155" y="187"/>
                      <a:pt x="153" y="189"/>
                      <a:pt x="151" y="190"/>
                    </a:cubicBezTo>
                    <a:cubicBezTo>
                      <a:pt x="142" y="194"/>
                      <a:pt x="132" y="196"/>
                      <a:pt x="122" y="196"/>
                    </a:cubicBezTo>
                    <a:cubicBezTo>
                      <a:pt x="109" y="196"/>
                      <a:pt x="96" y="192"/>
                      <a:pt x="85" y="184"/>
                    </a:cubicBezTo>
                    <a:cubicBezTo>
                      <a:pt x="22" y="184"/>
                      <a:pt x="22" y="184"/>
                      <a:pt x="22" y="184"/>
                    </a:cubicBezTo>
                    <a:cubicBezTo>
                      <a:pt x="20" y="184"/>
                      <a:pt x="18" y="183"/>
                      <a:pt x="18" y="181"/>
                    </a:cubicBezTo>
                    <a:cubicBezTo>
                      <a:pt x="18" y="21"/>
                      <a:pt x="18" y="21"/>
                      <a:pt x="18" y="21"/>
                    </a:cubicBezTo>
                    <a:cubicBezTo>
                      <a:pt x="18" y="19"/>
                      <a:pt x="20" y="17"/>
                      <a:pt x="22" y="17"/>
                    </a:cubicBezTo>
                    <a:cubicBezTo>
                      <a:pt x="163" y="17"/>
                      <a:pt x="163" y="17"/>
                      <a:pt x="163" y="17"/>
                    </a:cubicBezTo>
                    <a:cubicBezTo>
                      <a:pt x="165" y="17"/>
                      <a:pt x="166" y="19"/>
                      <a:pt x="166" y="21"/>
                    </a:cubicBezTo>
                    <a:cubicBezTo>
                      <a:pt x="166" y="85"/>
                      <a:pt x="166" y="85"/>
                      <a:pt x="166" y="85"/>
                    </a:cubicBezTo>
                    <a:cubicBezTo>
                      <a:pt x="171" y="90"/>
                      <a:pt x="175" y="95"/>
                      <a:pt x="179" y="102"/>
                    </a:cubicBezTo>
                    <a:cubicBezTo>
                      <a:pt x="181" y="107"/>
                      <a:pt x="183" y="111"/>
                      <a:pt x="184" y="116"/>
                    </a:cubicBezTo>
                    <a:cubicBezTo>
                      <a:pt x="184" y="21"/>
                      <a:pt x="184" y="21"/>
                      <a:pt x="184" y="21"/>
                    </a:cubicBezTo>
                    <a:cubicBezTo>
                      <a:pt x="184" y="9"/>
                      <a:pt x="175" y="0"/>
                      <a:pt x="163" y="0"/>
                    </a:cubicBezTo>
                    <a:cubicBezTo>
                      <a:pt x="22" y="0"/>
                      <a:pt x="22" y="0"/>
                      <a:pt x="22" y="0"/>
                    </a:cubicBezTo>
                    <a:cubicBezTo>
                      <a:pt x="10" y="0"/>
                      <a:pt x="0" y="9"/>
                      <a:pt x="0" y="21"/>
                    </a:cubicBezTo>
                    <a:cubicBezTo>
                      <a:pt x="0" y="192"/>
                      <a:pt x="0" y="192"/>
                      <a:pt x="0" y="192"/>
                    </a:cubicBezTo>
                    <a:cubicBezTo>
                      <a:pt x="0" y="204"/>
                      <a:pt x="10" y="213"/>
                      <a:pt x="22" y="213"/>
                    </a:cubicBezTo>
                    <a:cubicBezTo>
                      <a:pt x="163" y="213"/>
                      <a:pt x="163" y="213"/>
                      <a:pt x="163" y="213"/>
                    </a:cubicBezTo>
                    <a:cubicBezTo>
                      <a:pt x="171" y="213"/>
                      <a:pt x="177" y="209"/>
                      <a:pt x="181" y="203"/>
                    </a:cubicBezTo>
                    <a:cubicBezTo>
                      <a:pt x="158" y="186"/>
                      <a:pt x="158" y="186"/>
                      <a:pt x="158" y="186"/>
                    </a:cubicBezTo>
                    <a:close/>
                    <a:moveTo>
                      <a:pt x="92" y="206"/>
                    </a:moveTo>
                    <a:cubicBezTo>
                      <a:pt x="88" y="206"/>
                      <a:pt x="84" y="203"/>
                      <a:pt x="84" y="199"/>
                    </a:cubicBezTo>
                    <a:cubicBezTo>
                      <a:pt x="84" y="194"/>
                      <a:pt x="88" y="191"/>
                      <a:pt x="92" y="191"/>
                    </a:cubicBezTo>
                    <a:cubicBezTo>
                      <a:pt x="96" y="191"/>
                      <a:pt x="100" y="194"/>
                      <a:pt x="100" y="199"/>
                    </a:cubicBezTo>
                    <a:cubicBezTo>
                      <a:pt x="100" y="203"/>
                      <a:pt x="96" y="206"/>
                      <a:pt x="92" y="206"/>
                    </a:cubicBez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52" name="Freeform 21"/>
              <p:cNvSpPr/>
              <p:nvPr/>
            </p:nvSpPr>
            <p:spPr bwMode="auto">
              <a:xfrm>
                <a:off x="7302412" y="4683918"/>
                <a:ext cx="130175" cy="22225"/>
              </a:xfrm>
              <a:custGeom>
                <a:avLst/>
                <a:gdLst>
                  <a:gd name="T0" fmla="*/ 3 w 65"/>
                  <a:gd name="T1" fmla="*/ 10 h 11"/>
                  <a:gd name="T2" fmla="*/ 4 w 65"/>
                  <a:gd name="T3" fmla="*/ 11 h 11"/>
                  <a:gd name="T4" fmla="*/ 65 w 65"/>
                  <a:gd name="T5" fmla="*/ 11 h 11"/>
                  <a:gd name="T6" fmla="*/ 65 w 65"/>
                  <a:gd name="T7" fmla="*/ 0 h 11"/>
                  <a:gd name="T8" fmla="*/ 0 w 65"/>
                  <a:gd name="T9" fmla="*/ 0 h 11"/>
                  <a:gd name="T10" fmla="*/ 3 w 65"/>
                  <a:gd name="T11" fmla="*/ 10 h 11"/>
                </a:gdLst>
                <a:ahLst/>
                <a:cxnLst>
                  <a:cxn ang="0">
                    <a:pos x="T0" y="T1"/>
                  </a:cxn>
                  <a:cxn ang="0">
                    <a:pos x="T2" y="T3"/>
                  </a:cxn>
                  <a:cxn ang="0">
                    <a:pos x="T4" y="T5"/>
                  </a:cxn>
                  <a:cxn ang="0">
                    <a:pos x="T6" y="T7"/>
                  </a:cxn>
                  <a:cxn ang="0">
                    <a:pos x="T8" y="T9"/>
                  </a:cxn>
                  <a:cxn ang="0">
                    <a:pos x="T10" y="T11"/>
                  </a:cxn>
                </a:cxnLst>
                <a:rect l="0" t="0" r="r" b="b"/>
                <a:pathLst>
                  <a:path w="65" h="11">
                    <a:moveTo>
                      <a:pt x="3" y="10"/>
                    </a:moveTo>
                    <a:cubicBezTo>
                      <a:pt x="4" y="11"/>
                      <a:pt x="4" y="11"/>
                      <a:pt x="4" y="11"/>
                    </a:cubicBezTo>
                    <a:cubicBezTo>
                      <a:pt x="65" y="11"/>
                      <a:pt x="65" y="11"/>
                      <a:pt x="65" y="11"/>
                    </a:cubicBezTo>
                    <a:cubicBezTo>
                      <a:pt x="65" y="0"/>
                      <a:pt x="65" y="0"/>
                      <a:pt x="65" y="0"/>
                    </a:cubicBezTo>
                    <a:cubicBezTo>
                      <a:pt x="0" y="0"/>
                      <a:pt x="0" y="0"/>
                      <a:pt x="0" y="0"/>
                    </a:cubicBezTo>
                    <a:cubicBezTo>
                      <a:pt x="1" y="3"/>
                      <a:pt x="2" y="7"/>
                      <a:pt x="3" y="10"/>
                    </a:cubicBezTo>
                    <a:close/>
                  </a:path>
                </a:pathLst>
              </a:custGeom>
              <a:grp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53" name="Freeform 22"/>
              <p:cNvSpPr/>
              <p:nvPr/>
            </p:nvSpPr>
            <p:spPr bwMode="auto">
              <a:xfrm>
                <a:off x="7196049" y="4683918"/>
                <a:ext cx="52388" cy="22225"/>
              </a:xfrm>
              <a:custGeom>
                <a:avLst/>
                <a:gdLst>
                  <a:gd name="T0" fmla="*/ 0 w 27"/>
                  <a:gd name="T1" fmla="*/ 0 h 11"/>
                  <a:gd name="T2" fmla="*/ 0 w 27"/>
                  <a:gd name="T3" fmla="*/ 11 h 11"/>
                  <a:gd name="T4" fmla="*/ 27 w 27"/>
                  <a:gd name="T5" fmla="*/ 11 h 11"/>
                  <a:gd name="T6" fmla="*/ 25 w 27"/>
                  <a:gd name="T7" fmla="*/ 0 h 11"/>
                  <a:gd name="T8" fmla="*/ 0 w 27"/>
                  <a:gd name="T9" fmla="*/ 0 h 11"/>
                </a:gdLst>
                <a:ahLst/>
                <a:cxnLst>
                  <a:cxn ang="0">
                    <a:pos x="T0" y="T1"/>
                  </a:cxn>
                  <a:cxn ang="0">
                    <a:pos x="T2" y="T3"/>
                  </a:cxn>
                  <a:cxn ang="0">
                    <a:pos x="T4" y="T5"/>
                  </a:cxn>
                  <a:cxn ang="0">
                    <a:pos x="T6" y="T7"/>
                  </a:cxn>
                  <a:cxn ang="0">
                    <a:pos x="T8" y="T9"/>
                  </a:cxn>
                </a:cxnLst>
                <a:rect l="0" t="0" r="r" b="b"/>
                <a:pathLst>
                  <a:path w="27" h="11">
                    <a:moveTo>
                      <a:pt x="0" y="0"/>
                    </a:moveTo>
                    <a:cubicBezTo>
                      <a:pt x="0" y="11"/>
                      <a:pt x="0" y="11"/>
                      <a:pt x="0" y="11"/>
                    </a:cubicBezTo>
                    <a:cubicBezTo>
                      <a:pt x="27" y="11"/>
                      <a:pt x="27" y="11"/>
                      <a:pt x="27" y="11"/>
                    </a:cubicBezTo>
                    <a:cubicBezTo>
                      <a:pt x="26" y="7"/>
                      <a:pt x="25" y="4"/>
                      <a:pt x="25" y="0"/>
                    </a:cubicBezTo>
                    <a:lnTo>
                      <a:pt x="0" y="0"/>
                    </a:lnTo>
                    <a:close/>
                  </a:path>
                </a:pathLst>
              </a:custGeom>
              <a:solidFill>
                <a:srgbClr val="00436B"/>
              </a:solid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54" name="Freeform 23"/>
              <p:cNvSpPr/>
              <p:nvPr/>
            </p:nvSpPr>
            <p:spPr bwMode="auto">
              <a:xfrm>
                <a:off x="7302412" y="4629943"/>
                <a:ext cx="131762" cy="25400"/>
              </a:xfrm>
              <a:custGeom>
                <a:avLst/>
                <a:gdLst>
                  <a:gd name="T0" fmla="*/ 5 w 66"/>
                  <a:gd name="T1" fmla="*/ 0 h 12"/>
                  <a:gd name="T2" fmla="*/ 1 w 66"/>
                  <a:gd name="T3" fmla="*/ 9 h 12"/>
                  <a:gd name="T4" fmla="*/ 0 w 66"/>
                  <a:gd name="T5" fmla="*/ 12 h 12"/>
                  <a:gd name="T6" fmla="*/ 66 w 66"/>
                  <a:gd name="T7" fmla="*/ 12 h 12"/>
                  <a:gd name="T8" fmla="*/ 66 w 66"/>
                  <a:gd name="T9" fmla="*/ 5 h 12"/>
                  <a:gd name="T10" fmla="*/ 63 w 66"/>
                  <a:gd name="T11" fmla="*/ 0 h 12"/>
                  <a:gd name="T12" fmla="*/ 5 w 6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6" h="12">
                    <a:moveTo>
                      <a:pt x="5" y="0"/>
                    </a:moveTo>
                    <a:cubicBezTo>
                      <a:pt x="3" y="3"/>
                      <a:pt x="2" y="6"/>
                      <a:pt x="1" y="9"/>
                    </a:cubicBezTo>
                    <a:cubicBezTo>
                      <a:pt x="1" y="10"/>
                      <a:pt x="1" y="11"/>
                      <a:pt x="0" y="12"/>
                    </a:cubicBezTo>
                    <a:cubicBezTo>
                      <a:pt x="66" y="12"/>
                      <a:pt x="66" y="12"/>
                      <a:pt x="66" y="12"/>
                    </a:cubicBezTo>
                    <a:cubicBezTo>
                      <a:pt x="66" y="5"/>
                      <a:pt x="66" y="5"/>
                      <a:pt x="66" y="5"/>
                    </a:cubicBezTo>
                    <a:cubicBezTo>
                      <a:pt x="65" y="4"/>
                      <a:pt x="64" y="2"/>
                      <a:pt x="63" y="0"/>
                    </a:cubicBezTo>
                    <a:lnTo>
                      <a:pt x="5" y="0"/>
                    </a:lnTo>
                    <a:close/>
                  </a:path>
                </a:pathLst>
              </a:custGeom>
              <a:grp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55" name="Freeform 24"/>
              <p:cNvSpPr/>
              <p:nvPr/>
            </p:nvSpPr>
            <p:spPr bwMode="auto">
              <a:xfrm>
                <a:off x="7197637" y="4629943"/>
                <a:ext cx="50800" cy="25400"/>
              </a:xfrm>
              <a:custGeom>
                <a:avLst/>
                <a:gdLst>
                  <a:gd name="T0" fmla="*/ 0 w 26"/>
                  <a:gd name="T1" fmla="*/ 0 h 12"/>
                  <a:gd name="T2" fmla="*/ 0 w 26"/>
                  <a:gd name="T3" fmla="*/ 12 h 12"/>
                  <a:gd name="T4" fmla="*/ 24 w 26"/>
                  <a:gd name="T5" fmla="*/ 12 h 12"/>
                  <a:gd name="T6" fmla="*/ 26 w 26"/>
                  <a:gd name="T7" fmla="*/ 0 h 12"/>
                  <a:gd name="T8" fmla="*/ 0 w 26"/>
                  <a:gd name="T9" fmla="*/ 0 h 12"/>
                </a:gdLst>
                <a:ahLst/>
                <a:cxnLst>
                  <a:cxn ang="0">
                    <a:pos x="T0" y="T1"/>
                  </a:cxn>
                  <a:cxn ang="0">
                    <a:pos x="T2" y="T3"/>
                  </a:cxn>
                  <a:cxn ang="0">
                    <a:pos x="T4" y="T5"/>
                  </a:cxn>
                  <a:cxn ang="0">
                    <a:pos x="T6" y="T7"/>
                  </a:cxn>
                  <a:cxn ang="0">
                    <a:pos x="T8" y="T9"/>
                  </a:cxn>
                </a:cxnLst>
                <a:rect l="0" t="0" r="r" b="b"/>
                <a:pathLst>
                  <a:path w="26" h="12">
                    <a:moveTo>
                      <a:pt x="0" y="0"/>
                    </a:moveTo>
                    <a:cubicBezTo>
                      <a:pt x="0" y="12"/>
                      <a:pt x="0" y="12"/>
                      <a:pt x="0" y="12"/>
                    </a:cubicBezTo>
                    <a:cubicBezTo>
                      <a:pt x="24" y="12"/>
                      <a:pt x="24" y="12"/>
                      <a:pt x="24" y="12"/>
                    </a:cubicBezTo>
                    <a:cubicBezTo>
                      <a:pt x="24" y="8"/>
                      <a:pt x="25" y="4"/>
                      <a:pt x="26" y="0"/>
                    </a:cubicBezTo>
                    <a:lnTo>
                      <a:pt x="0" y="0"/>
                    </a:lnTo>
                    <a:close/>
                  </a:path>
                </a:pathLst>
              </a:custGeom>
              <a:solidFill>
                <a:srgbClr val="00436B"/>
              </a:solid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56" name="Freeform 25"/>
              <p:cNvSpPr/>
              <p:nvPr/>
            </p:nvSpPr>
            <p:spPr bwMode="auto">
              <a:xfrm>
                <a:off x="7197637" y="4577556"/>
                <a:ext cx="85725" cy="22225"/>
              </a:xfrm>
              <a:custGeom>
                <a:avLst/>
                <a:gdLst>
                  <a:gd name="T0" fmla="*/ 43 w 43"/>
                  <a:gd name="T1" fmla="*/ 0 h 12"/>
                  <a:gd name="T2" fmla="*/ 0 w 43"/>
                  <a:gd name="T3" fmla="*/ 0 h 12"/>
                  <a:gd name="T4" fmla="*/ 0 w 43"/>
                  <a:gd name="T5" fmla="*/ 12 h 12"/>
                  <a:gd name="T6" fmla="*/ 34 w 43"/>
                  <a:gd name="T7" fmla="*/ 12 h 12"/>
                  <a:gd name="T8" fmla="*/ 43 w 43"/>
                  <a:gd name="T9" fmla="*/ 0 h 12"/>
                </a:gdLst>
                <a:ahLst/>
                <a:cxnLst>
                  <a:cxn ang="0">
                    <a:pos x="T0" y="T1"/>
                  </a:cxn>
                  <a:cxn ang="0">
                    <a:pos x="T2" y="T3"/>
                  </a:cxn>
                  <a:cxn ang="0">
                    <a:pos x="T4" y="T5"/>
                  </a:cxn>
                  <a:cxn ang="0">
                    <a:pos x="T6" y="T7"/>
                  </a:cxn>
                  <a:cxn ang="0">
                    <a:pos x="T8" y="T9"/>
                  </a:cxn>
                </a:cxnLst>
                <a:rect l="0" t="0" r="r" b="b"/>
                <a:pathLst>
                  <a:path w="43" h="12">
                    <a:moveTo>
                      <a:pt x="43" y="0"/>
                    </a:moveTo>
                    <a:cubicBezTo>
                      <a:pt x="0" y="0"/>
                      <a:pt x="0" y="0"/>
                      <a:pt x="0" y="0"/>
                    </a:cubicBezTo>
                    <a:cubicBezTo>
                      <a:pt x="0" y="12"/>
                      <a:pt x="0" y="12"/>
                      <a:pt x="0" y="12"/>
                    </a:cubicBezTo>
                    <a:cubicBezTo>
                      <a:pt x="34" y="12"/>
                      <a:pt x="34" y="12"/>
                      <a:pt x="34" y="12"/>
                    </a:cubicBezTo>
                    <a:cubicBezTo>
                      <a:pt x="36" y="8"/>
                      <a:pt x="39" y="4"/>
                      <a:pt x="43" y="0"/>
                    </a:cubicBezTo>
                    <a:close/>
                  </a:path>
                </a:pathLst>
              </a:custGeom>
              <a:grp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sp>
            <p:nvSpPr>
              <p:cNvPr id="57" name="Freeform 26"/>
              <p:cNvSpPr>
                <a:spLocks noEditPoints="1"/>
              </p:cNvSpPr>
              <p:nvPr/>
            </p:nvSpPr>
            <p:spPr bwMode="auto">
              <a:xfrm>
                <a:off x="7237323" y="4534696"/>
                <a:ext cx="431058" cy="576510"/>
              </a:xfrm>
              <a:custGeom>
                <a:avLst/>
                <a:gdLst>
                  <a:gd name="T0" fmla="*/ 184 w 192"/>
                  <a:gd name="T1" fmla="*/ 132 h 166"/>
                  <a:gd name="T2" fmla="*/ 129 w 192"/>
                  <a:gd name="T3" fmla="*/ 92 h 166"/>
                  <a:gd name="T4" fmla="*/ 125 w 192"/>
                  <a:gd name="T5" fmla="*/ 90 h 166"/>
                  <a:gd name="T6" fmla="*/ 121 w 192"/>
                  <a:gd name="T7" fmla="*/ 43 h 166"/>
                  <a:gd name="T8" fmla="*/ 41 w 192"/>
                  <a:gd name="T9" fmla="*/ 15 h 166"/>
                  <a:gd name="T10" fmla="*/ 15 w 192"/>
                  <a:gd name="T11" fmla="*/ 96 h 166"/>
                  <a:gd name="T12" fmla="*/ 95 w 192"/>
                  <a:gd name="T13" fmla="*/ 124 h 166"/>
                  <a:gd name="T14" fmla="*/ 105 w 192"/>
                  <a:gd name="T15" fmla="*/ 118 h 166"/>
                  <a:gd name="T16" fmla="*/ 108 w 192"/>
                  <a:gd name="T17" fmla="*/ 121 h 166"/>
                  <a:gd name="T18" fmla="*/ 163 w 192"/>
                  <a:gd name="T19" fmla="*/ 161 h 166"/>
                  <a:gd name="T20" fmla="*/ 184 w 192"/>
                  <a:gd name="T21" fmla="*/ 157 h 166"/>
                  <a:gd name="T22" fmla="*/ 188 w 192"/>
                  <a:gd name="T23" fmla="*/ 153 h 166"/>
                  <a:gd name="T24" fmla="*/ 184 w 192"/>
                  <a:gd name="T25" fmla="*/ 132 h 166"/>
                  <a:gd name="T26" fmla="*/ 87 w 192"/>
                  <a:gd name="T27" fmla="*/ 107 h 166"/>
                  <a:gd name="T28" fmla="*/ 32 w 192"/>
                  <a:gd name="T29" fmla="*/ 88 h 166"/>
                  <a:gd name="T30" fmla="*/ 49 w 192"/>
                  <a:gd name="T31" fmla="*/ 32 h 166"/>
                  <a:gd name="T32" fmla="*/ 104 w 192"/>
                  <a:gd name="T33" fmla="*/ 52 h 166"/>
                  <a:gd name="T34" fmla="*/ 87 w 192"/>
                  <a:gd name="T35" fmla="*/ 10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66">
                    <a:moveTo>
                      <a:pt x="184" y="132"/>
                    </a:moveTo>
                    <a:cubicBezTo>
                      <a:pt x="129" y="92"/>
                      <a:pt x="129" y="92"/>
                      <a:pt x="129" y="92"/>
                    </a:cubicBezTo>
                    <a:cubicBezTo>
                      <a:pt x="128" y="91"/>
                      <a:pt x="126" y="90"/>
                      <a:pt x="125" y="90"/>
                    </a:cubicBezTo>
                    <a:cubicBezTo>
                      <a:pt x="130" y="75"/>
                      <a:pt x="129" y="58"/>
                      <a:pt x="121" y="43"/>
                    </a:cubicBezTo>
                    <a:cubicBezTo>
                      <a:pt x="106" y="13"/>
                      <a:pt x="70" y="0"/>
                      <a:pt x="41" y="15"/>
                    </a:cubicBezTo>
                    <a:cubicBezTo>
                      <a:pt x="11" y="30"/>
                      <a:pt x="0" y="66"/>
                      <a:pt x="15" y="96"/>
                    </a:cubicBezTo>
                    <a:cubicBezTo>
                      <a:pt x="30" y="126"/>
                      <a:pt x="66" y="139"/>
                      <a:pt x="95" y="124"/>
                    </a:cubicBezTo>
                    <a:cubicBezTo>
                      <a:pt x="99" y="122"/>
                      <a:pt x="102" y="120"/>
                      <a:pt x="105" y="118"/>
                    </a:cubicBezTo>
                    <a:cubicBezTo>
                      <a:pt x="106" y="119"/>
                      <a:pt x="107" y="120"/>
                      <a:pt x="108" y="121"/>
                    </a:cubicBezTo>
                    <a:cubicBezTo>
                      <a:pt x="163" y="161"/>
                      <a:pt x="163" y="161"/>
                      <a:pt x="163" y="161"/>
                    </a:cubicBezTo>
                    <a:cubicBezTo>
                      <a:pt x="170" y="166"/>
                      <a:pt x="179" y="164"/>
                      <a:pt x="184" y="157"/>
                    </a:cubicBezTo>
                    <a:cubicBezTo>
                      <a:pt x="188" y="153"/>
                      <a:pt x="188" y="153"/>
                      <a:pt x="188" y="153"/>
                    </a:cubicBezTo>
                    <a:cubicBezTo>
                      <a:pt x="192" y="146"/>
                      <a:pt x="191" y="137"/>
                      <a:pt x="184" y="132"/>
                    </a:cubicBezTo>
                    <a:close/>
                    <a:moveTo>
                      <a:pt x="87" y="107"/>
                    </a:moveTo>
                    <a:cubicBezTo>
                      <a:pt x="67" y="117"/>
                      <a:pt x="42" y="108"/>
                      <a:pt x="32" y="88"/>
                    </a:cubicBezTo>
                    <a:cubicBezTo>
                      <a:pt x="22" y="67"/>
                      <a:pt x="29" y="42"/>
                      <a:pt x="49" y="32"/>
                    </a:cubicBezTo>
                    <a:cubicBezTo>
                      <a:pt x="69" y="22"/>
                      <a:pt x="94" y="31"/>
                      <a:pt x="104" y="52"/>
                    </a:cubicBezTo>
                    <a:cubicBezTo>
                      <a:pt x="114" y="72"/>
                      <a:pt x="107" y="97"/>
                      <a:pt x="87" y="107"/>
                    </a:cubicBezTo>
                    <a:close/>
                  </a:path>
                </a:pathLst>
              </a:custGeom>
              <a:solidFill>
                <a:srgbClr val="003366"/>
              </a:solidFill>
              <a:ln>
                <a:noFill/>
              </a:ln>
            </p:spPr>
            <p:txBody>
              <a:bodyPr/>
              <a:lstStyle/>
              <a:p>
                <a:pPr eaLnBrk="1" fontAlgn="auto" hangingPunct="1">
                  <a:spcBef>
                    <a:spcPct val="0"/>
                  </a:spcBef>
                  <a:spcAft>
                    <a:spcPct val="0"/>
                  </a:spcAft>
                  <a:defRPr/>
                </a:pPr>
                <a:endParaRPr lang="zh-CN" altLang="en-US" sz="1200">
                  <a:solidFill>
                    <a:schemeClr val="tx1">
                      <a:lumMod val="65000"/>
                      <a:lumOff val="35000"/>
                    </a:schemeClr>
                  </a:solidFill>
                  <a:latin typeface="+mn-lt"/>
                  <a:ea typeface="+mn-ea"/>
                </a:endParaRPr>
              </a:p>
            </p:txBody>
          </p:sp>
        </p:grpSp>
      </p:grpSp>
      <p:graphicFrame>
        <p:nvGraphicFramePr>
          <p:cNvPr id="67" name="Diagramme 66"/>
          <p:cNvGraphicFramePr/>
          <p:nvPr>
            <p:extLst>
              <p:ext uri="{D42A27DB-BD31-4B8C-83A1-F6EECF244321}">
                <p14:modId xmlns:p14="http://schemas.microsoft.com/office/powerpoint/2010/main" val="4285577904"/>
              </p:ext>
            </p:extLst>
          </p:nvPr>
        </p:nvGraphicFramePr>
        <p:xfrm>
          <a:off x="6926577" y="1093778"/>
          <a:ext cx="4683785" cy="3271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3" name="Rectangle 72"/>
          <p:cNvSpPr/>
          <p:nvPr/>
        </p:nvSpPr>
        <p:spPr>
          <a:xfrm>
            <a:off x="6832704" y="983639"/>
            <a:ext cx="4801796" cy="766839"/>
          </a:xfrm>
          <a:prstGeom prst="rect">
            <a:avLst/>
          </a:prstGeom>
          <a:noFill/>
          <a:ln w="15875">
            <a:solidFill>
              <a:srgbClr val="002C5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Source Han Sans SC"/>
            </a:endParaRPr>
          </a:p>
        </p:txBody>
      </p:sp>
      <p:cxnSp>
        <p:nvCxnSpPr>
          <p:cNvPr id="74" name="Connecteur droit avec flèche 73"/>
          <p:cNvCxnSpPr>
            <a:stCxn id="76" idx="0"/>
          </p:cNvCxnSpPr>
          <p:nvPr/>
        </p:nvCxnSpPr>
        <p:spPr>
          <a:xfrm flipV="1">
            <a:off x="10085631" y="2461458"/>
            <a:ext cx="1084019" cy="144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ZoneTexte 74"/>
          <p:cNvSpPr txBox="1"/>
          <p:nvPr/>
        </p:nvSpPr>
        <p:spPr>
          <a:xfrm>
            <a:off x="10925847" y="2030571"/>
            <a:ext cx="1049177" cy="430887"/>
          </a:xfrm>
          <a:prstGeom prst="rect">
            <a:avLst/>
          </a:prstGeom>
          <a:noFill/>
        </p:spPr>
        <p:txBody>
          <a:bodyPr wrap="square" rtlCol="0">
            <a:spAutoFit/>
          </a:bodyPr>
          <a:lstStyle/>
          <a:p>
            <a:r>
              <a:rPr lang="en-US" sz="1100" dirty="0" smtClean="0">
                <a:latin typeface="Times New Roman" panose="02020603050405020304" pitchFamily="18" charset="0"/>
                <a:cs typeface="Times New Roman" panose="02020603050405020304" pitchFamily="18" charset="0"/>
              </a:rPr>
              <a:t>Less specific</a:t>
            </a:r>
          </a:p>
          <a:p>
            <a:r>
              <a:rPr lang="en-US" sz="1100" dirty="0" smtClean="0">
                <a:latin typeface="Times New Roman" panose="02020603050405020304" pitchFamily="18" charset="0"/>
                <a:cs typeface="Times New Roman" panose="02020603050405020304" pitchFamily="18" charset="0"/>
              </a:rPr>
              <a:t>More generic</a:t>
            </a:r>
            <a:endParaRPr lang="en-US" sz="1100" dirty="0">
              <a:latin typeface="Times New Roman" panose="02020603050405020304" pitchFamily="18" charset="0"/>
              <a:cs typeface="Times New Roman" panose="02020603050405020304" pitchFamily="18" charset="0"/>
            </a:endParaRPr>
          </a:p>
        </p:txBody>
      </p:sp>
      <p:sp>
        <p:nvSpPr>
          <p:cNvPr id="76" name="ZoneTexte 75"/>
          <p:cNvSpPr txBox="1"/>
          <p:nvPr/>
        </p:nvSpPr>
        <p:spPr>
          <a:xfrm>
            <a:off x="9556993" y="3903217"/>
            <a:ext cx="1057275" cy="430887"/>
          </a:xfrm>
          <a:prstGeom prst="rect">
            <a:avLst/>
          </a:prstGeom>
          <a:noFill/>
        </p:spPr>
        <p:txBody>
          <a:bodyPr wrap="square" rtlCol="0">
            <a:spAutoFit/>
          </a:bodyPr>
          <a:lstStyle/>
          <a:p>
            <a:r>
              <a:rPr lang="en-US" sz="1100" dirty="0" smtClean="0">
                <a:latin typeface="Times New Roman" panose="02020603050405020304" pitchFamily="18" charset="0"/>
                <a:cs typeface="Times New Roman" panose="02020603050405020304" pitchFamily="18" charset="0"/>
              </a:rPr>
              <a:t>More specific</a:t>
            </a:r>
          </a:p>
          <a:p>
            <a:r>
              <a:rPr lang="en-US" sz="1100" dirty="0" smtClean="0">
                <a:latin typeface="Times New Roman" panose="02020603050405020304" pitchFamily="18" charset="0"/>
                <a:cs typeface="Times New Roman" panose="02020603050405020304" pitchFamily="18" charset="0"/>
              </a:rPr>
              <a:t>Less generic</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25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7" grpId="0">
        <p:bldAsOne/>
      </p:bldGraphic>
      <p:bldP spid="73" grpId="0" animBg="1"/>
      <p:bldP spid="75" grpId="0"/>
      <p:bldP spid="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21</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3567836" cy="394182"/>
          </a:xfrm>
          <a:prstGeom prst="rect">
            <a:avLst/>
          </a:prstGeom>
        </p:spPr>
        <p:txBody>
          <a:bodyPr wrap="none">
            <a:noAutofit/>
          </a:bodyPr>
          <a:lstStyle/>
          <a:p>
            <a:pPr algn="ctr">
              <a:lnSpc>
                <a:spcPct val="104000"/>
              </a:lnSpc>
              <a:tabLst>
                <a:tab pos="2514600" algn="l"/>
              </a:tabLst>
            </a:pPr>
            <a:r>
              <a:rPr lang="en-US" altLang="en-US" sz="1600" b="1" dirty="0" smtClean="0">
                <a:solidFill>
                  <a:srgbClr val="A64C0E"/>
                </a:solidFill>
                <a:latin typeface="Source Han Sans SC"/>
                <a:ea typeface="Source Han Sans SC"/>
                <a:cs typeface="Times New Roman" panose="02020603050405020304" pitchFamily="18" charset="0"/>
              </a:rPr>
              <a:t>Foundational Ontological Relations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564583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64" name="Titre 1"/>
          <p:cNvSpPr txBox="1">
            <a:spLocks/>
          </p:cNvSpPr>
          <p:nvPr/>
        </p:nvSpPr>
        <p:spPr>
          <a:xfrm>
            <a:off x="573973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cs typeface="Times New Roman" panose="02020603050405020304" pitchFamily="18" charset="0"/>
              </a:rPr>
              <a:t>Categorization:</a:t>
            </a:r>
            <a:endParaRPr lang="en-US" sz="2200" b="1" dirty="0">
              <a:solidFill>
                <a:srgbClr val="002C58"/>
              </a:solidFill>
              <a:latin typeface="Source Han Sans SC"/>
            </a:endParaRPr>
          </a:p>
        </p:txBody>
      </p:sp>
      <p:sp>
        <p:nvSpPr>
          <p:cNvPr id="58" name="Rectangle à coins arrondis 57"/>
          <p:cNvSpPr/>
          <p:nvPr/>
        </p:nvSpPr>
        <p:spPr>
          <a:xfrm>
            <a:off x="137342" y="2286281"/>
            <a:ext cx="1787650" cy="538635"/>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Spatial Location</a:t>
            </a:r>
            <a:endParaRPr lang="en-US" sz="1600" dirty="0">
              <a:solidFill>
                <a:schemeClr val="bg2">
                  <a:lumMod val="25000"/>
                </a:schemeClr>
              </a:solidFill>
              <a:latin typeface="Source Han Sans SC"/>
            </a:endParaRPr>
          </a:p>
        </p:txBody>
      </p:sp>
      <p:sp>
        <p:nvSpPr>
          <p:cNvPr id="60" name="Rectangle à coins arrondis 59"/>
          <p:cNvSpPr/>
          <p:nvPr/>
        </p:nvSpPr>
        <p:spPr>
          <a:xfrm>
            <a:off x="135627" y="2970393"/>
            <a:ext cx="1789365" cy="476075"/>
          </a:xfrm>
          <a:prstGeom prst="roundRect">
            <a:avLst/>
          </a:prstGeom>
          <a:gradFill>
            <a:gsLst>
              <a:gs pos="0">
                <a:schemeClr val="lt1">
                  <a:tint val="93000"/>
                  <a:satMod val="150000"/>
                  <a:shade val="98000"/>
                  <a:lumMod val="102000"/>
                </a:schemeClr>
              </a:gs>
              <a:gs pos="0">
                <a:schemeClr val="lt1">
                  <a:tint val="98000"/>
                  <a:satMod val="130000"/>
                  <a:shade val="90000"/>
                  <a:lumMod val="103000"/>
                </a:schemeClr>
              </a:gs>
              <a:gs pos="100000">
                <a:schemeClr val="lt1">
                  <a:shade val="63000"/>
                  <a:satMod val="120000"/>
                </a:schemeClr>
              </a:gs>
            </a:gsLst>
            <a:lin ang="5400000" scaled="0"/>
          </a:gra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lumMod val="25000"/>
                  </a:schemeClr>
                </a:solidFill>
                <a:latin typeface="Source Han Sans SC"/>
              </a:rPr>
              <a:t>Location</a:t>
            </a:r>
            <a:endParaRPr lang="en-US" sz="1600" b="1" dirty="0">
              <a:solidFill>
                <a:schemeClr val="bg2">
                  <a:lumMod val="25000"/>
                </a:schemeClr>
              </a:solidFill>
              <a:latin typeface="Source Han Sans SC"/>
            </a:endParaRPr>
          </a:p>
        </p:txBody>
      </p:sp>
      <p:sp>
        <p:nvSpPr>
          <p:cNvPr id="61" name="Rectangle à coins arrondis 60"/>
          <p:cNvSpPr/>
          <p:nvPr/>
        </p:nvSpPr>
        <p:spPr>
          <a:xfrm>
            <a:off x="135626" y="1061906"/>
            <a:ext cx="3804948" cy="528510"/>
          </a:xfrm>
          <a:prstGeom prst="roundRect">
            <a:avLst/>
          </a:prstGeom>
          <a:gradFill>
            <a:gsLst>
              <a:gs pos="0">
                <a:schemeClr val="lt1">
                  <a:tint val="93000"/>
                  <a:satMod val="150000"/>
                  <a:shade val="98000"/>
                  <a:lumMod val="102000"/>
                </a:schemeClr>
              </a:gs>
              <a:gs pos="0">
                <a:schemeClr val="lt1">
                  <a:tint val="98000"/>
                  <a:satMod val="130000"/>
                  <a:shade val="90000"/>
                  <a:lumMod val="103000"/>
                </a:schemeClr>
              </a:gs>
              <a:gs pos="100000">
                <a:schemeClr val="lt1">
                  <a:shade val="63000"/>
                  <a:satMod val="120000"/>
                </a:schemeClr>
              </a:gs>
            </a:gsLst>
            <a:lin ang="5400000" scaled="0"/>
          </a:gra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Source Han Sans SC"/>
              </a:rPr>
              <a:t>Spatial Relations</a:t>
            </a:r>
            <a:endParaRPr lang="en-US" dirty="0">
              <a:solidFill>
                <a:schemeClr val="bg2">
                  <a:lumMod val="25000"/>
                </a:schemeClr>
              </a:solidFill>
              <a:latin typeface="Source Han Sans SC"/>
            </a:endParaRPr>
          </a:p>
        </p:txBody>
      </p:sp>
      <p:sp>
        <p:nvSpPr>
          <p:cNvPr id="62" name="Rectangle à coins arrondis 61"/>
          <p:cNvSpPr/>
          <p:nvPr/>
        </p:nvSpPr>
        <p:spPr>
          <a:xfrm>
            <a:off x="135627" y="3626141"/>
            <a:ext cx="1789365" cy="1365344"/>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bg2">
                    <a:lumMod val="25000"/>
                  </a:schemeClr>
                </a:solidFill>
                <a:latin typeface="Source Han Sans SC"/>
              </a:rPr>
              <a:t>Varzi, 1996</a:t>
            </a:r>
          </a:p>
          <a:p>
            <a:pPr marL="285750" indent="-285750">
              <a:buFont typeface="Arial" panose="020B0604020202020204" pitchFamily="34" charset="0"/>
              <a:buChar char="•"/>
            </a:pPr>
            <a:r>
              <a:rPr lang="fr-FR" sz="1600" dirty="0" err="1" smtClean="0">
                <a:solidFill>
                  <a:schemeClr val="bg2">
                    <a:lumMod val="25000"/>
                  </a:schemeClr>
                </a:solidFill>
                <a:latin typeface="Source Han Sans SC"/>
              </a:rPr>
              <a:t>Casati</a:t>
            </a:r>
            <a:r>
              <a:rPr lang="fr-FR" sz="1600" dirty="0" smtClean="0">
                <a:solidFill>
                  <a:schemeClr val="bg2">
                    <a:lumMod val="25000"/>
                  </a:schemeClr>
                </a:solidFill>
                <a:latin typeface="Source Han Sans SC"/>
              </a:rPr>
              <a:t>, 1999</a:t>
            </a:r>
          </a:p>
          <a:p>
            <a:pPr marL="285750" indent="-285750">
              <a:buFont typeface="Arial" panose="020B0604020202020204" pitchFamily="34" charset="0"/>
              <a:buChar char="•"/>
            </a:pPr>
            <a:r>
              <a:rPr lang="fr-FR" sz="1600" dirty="0" err="1" smtClean="0">
                <a:solidFill>
                  <a:schemeClr val="bg2">
                    <a:lumMod val="25000"/>
                  </a:schemeClr>
                </a:solidFill>
                <a:latin typeface="Source Han Sans SC"/>
              </a:rPr>
              <a:t>Varzi</a:t>
            </a:r>
            <a:r>
              <a:rPr lang="fr-FR" sz="1600" dirty="0" smtClean="0">
                <a:solidFill>
                  <a:schemeClr val="bg2">
                    <a:lumMod val="25000"/>
                  </a:schemeClr>
                </a:solidFill>
                <a:latin typeface="Source Han Sans SC"/>
              </a:rPr>
              <a:t>, 2007</a:t>
            </a:r>
            <a:endParaRPr lang="en-US" sz="1600" dirty="0">
              <a:solidFill>
                <a:schemeClr val="bg2">
                  <a:lumMod val="25000"/>
                </a:schemeClr>
              </a:solidFill>
              <a:latin typeface="Source Han Sans SC"/>
            </a:endParaRPr>
          </a:p>
        </p:txBody>
      </p:sp>
      <p:sp>
        <p:nvSpPr>
          <p:cNvPr id="67" name="Rectangle à coins arrondis 66"/>
          <p:cNvSpPr/>
          <p:nvPr/>
        </p:nvSpPr>
        <p:spPr>
          <a:xfrm>
            <a:off x="9947723" y="2958403"/>
            <a:ext cx="1053652" cy="481370"/>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DL</a:t>
            </a:r>
            <a:endParaRPr lang="en-US" sz="1600" dirty="0">
              <a:solidFill>
                <a:schemeClr val="bg2">
                  <a:lumMod val="25000"/>
                </a:schemeClr>
              </a:solidFill>
              <a:latin typeface="Source Han Sans SC"/>
            </a:endParaRPr>
          </a:p>
        </p:txBody>
      </p:sp>
      <p:sp>
        <p:nvSpPr>
          <p:cNvPr id="73" name="Rectangle à coins arrondis 72"/>
          <p:cNvSpPr/>
          <p:nvPr/>
        </p:nvSpPr>
        <p:spPr>
          <a:xfrm>
            <a:off x="7765136" y="2964281"/>
            <a:ext cx="1203604" cy="476075"/>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UML</a:t>
            </a:r>
            <a:endParaRPr lang="en-US" sz="1600" dirty="0">
              <a:solidFill>
                <a:schemeClr val="bg2">
                  <a:lumMod val="25000"/>
                </a:schemeClr>
              </a:solidFill>
              <a:latin typeface="Source Han Sans SC"/>
            </a:endParaRPr>
          </a:p>
        </p:txBody>
      </p:sp>
      <p:sp>
        <p:nvSpPr>
          <p:cNvPr id="118" name="Rectangle à coins arrondis 117"/>
          <p:cNvSpPr/>
          <p:nvPr/>
        </p:nvSpPr>
        <p:spPr>
          <a:xfrm>
            <a:off x="9006840" y="2964281"/>
            <a:ext cx="911859" cy="476075"/>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ER/</a:t>
            </a:r>
          </a:p>
          <a:p>
            <a:pPr algn="ctr"/>
            <a:r>
              <a:rPr lang="en-US" sz="1600" dirty="0" smtClean="0">
                <a:solidFill>
                  <a:schemeClr val="bg2">
                    <a:lumMod val="25000"/>
                  </a:schemeClr>
                </a:solidFill>
                <a:latin typeface="Source Han Sans SC"/>
              </a:rPr>
              <a:t>ORM</a:t>
            </a:r>
            <a:endParaRPr lang="en-US" sz="1600" dirty="0">
              <a:solidFill>
                <a:schemeClr val="bg2">
                  <a:lumMod val="25000"/>
                </a:schemeClr>
              </a:solidFill>
              <a:latin typeface="Source Han Sans SC"/>
            </a:endParaRPr>
          </a:p>
        </p:txBody>
      </p:sp>
      <p:sp>
        <p:nvSpPr>
          <p:cNvPr id="119" name="Rectangle à coins arrondis 118"/>
          <p:cNvSpPr/>
          <p:nvPr/>
        </p:nvSpPr>
        <p:spPr>
          <a:xfrm>
            <a:off x="3969599" y="1061905"/>
            <a:ext cx="8108915" cy="531678"/>
          </a:xfrm>
          <a:prstGeom prst="roundRect">
            <a:avLst/>
          </a:prstGeom>
          <a:gradFill>
            <a:gsLst>
              <a:gs pos="0">
                <a:schemeClr val="lt1">
                  <a:tint val="93000"/>
                  <a:satMod val="150000"/>
                  <a:shade val="98000"/>
                  <a:lumMod val="102000"/>
                </a:schemeClr>
              </a:gs>
              <a:gs pos="0">
                <a:schemeClr val="lt1">
                  <a:tint val="98000"/>
                  <a:satMod val="130000"/>
                  <a:shade val="90000"/>
                  <a:lumMod val="103000"/>
                </a:schemeClr>
              </a:gs>
              <a:gs pos="100000">
                <a:schemeClr val="lt1">
                  <a:shade val="63000"/>
                  <a:satMod val="120000"/>
                </a:schemeClr>
              </a:gs>
            </a:gsLst>
            <a:lin ang="5400000" scaled="0"/>
          </a:gra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Source Han Sans SC"/>
              </a:rPr>
              <a:t>Structural Relations</a:t>
            </a:r>
            <a:endParaRPr lang="en-US" dirty="0">
              <a:solidFill>
                <a:schemeClr val="bg2">
                  <a:lumMod val="25000"/>
                </a:schemeClr>
              </a:solidFill>
              <a:latin typeface="Source Han Sans SC"/>
            </a:endParaRPr>
          </a:p>
        </p:txBody>
      </p:sp>
      <p:sp>
        <p:nvSpPr>
          <p:cNvPr id="120" name="Rectangle à coins arrondis 119"/>
          <p:cNvSpPr/>
          <p:nvPr/>
        </p:nvSpPr>
        <p:spPr>
          <a:xfrm>
            <a:off x="135627" y="1725621"/>
            <a:ext cx="5591353" cy="427621"/>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Formal Applied Ontological studies</a:t>
            </a:r>
            <a:endParaRPr lang="en-US" sz="1600" dirty="0">
              <a:solidFill>
                <a:schemeClr val="bg2">
                  <a:lumMod val="25000"/>
                </a:schemeClr>
              </a:solidFill>
              <a:latin typeface="Source Han Sans SC"/>
            </a:endParaRPr>
          </a:p>
        </p:txBody>
      </p:sp>
      <p:sp>
        <p:nvSpPr>
          <p:cNvPr id="121" name="Rectangle à coins arrondis 120"/>
          <p:cNvSpPr/>
          <p:nvPr/>
        </p:nvSpPr>
        <p:spPr>
          <a:xfrm>
            <a:off x="5756009" y="1731648"/>
            <a:ext cx="1980103" cy="427621"/>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Cognitive Sciences</a:t>
            </a:r>
            <a:endParaRPr lang="en-US" sz="1600" dirty="0">
              <a:solidFill>
                <a:schemeClr val="bg2">
                  <a:lumMod val="25000"/>
                </a:schemeClr>
              </a:solidFill>
              <a:latin typeface="Source Han Sans SC"/>
            </a:endParaRPr>
          </a:p>
        </p:txBody>
      </p:sp>
      <p:sp>
        <p:nvSpPr>
          <p:cNvPr id="122" name="Rectangle à coins arrondis 121"/>
          <p:cNvSpPr/>
          <p:nvPr/>
        </p:nvSpPr>
        <p:spPr>
          <a:xfrm>
            <a:off x="7765141" y="1725171"/>
            <a:ext cx="4313371" cy="427621"/>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25000"/>
                  </a:schemeClr>
                </a:solidFill>
                <a:latin typeface="Source Han Sans SC"/>
              </a:rPr>
              <a:t>Combining both M</a:t>
            </a:r>
            <a:r>
              <a:rPr lang="en-US" sz="1600" dirty="0" smtClean="0">
                <a:solidFill>
                  <a:schemeClr val="bg2">
                    <a:lumMod val="25000"/>
                  </a:schemeClr>
                </a:solidFill>
                <a:latin typeface="Source Han Sans SC"/>
              </a:rPr>
              <a:t>eronomy &amp; Mereology</a:t>
            </a:r>
            <a:endParaRPr lang="en-US" sz="1600" dirty="0">
              <a:solidFill>
                <a:schemeClr val="bg2">
                  <a:lumMod val="25000"/>
                </a:schemeClr>
              </a:solidFill>
              <a:latin typeface="Source Han Sans SC"/>
            </a:endParaRPr>
          </a:p>
        </p:txBody>
      </p:sp>
      <p:sp>
        <p:nvSpPr>
          <p:cNvPr id="123" name="Rectangle à coins arrondis 122"/>
          <p:cNvSpPr/>
          <p:nvPr/>
        </p:nvSpPr>
        <p:spPr>
          <a:xfrm>
            <a:off x="1954019" y="2278458"/>
            <a:ext cx="1986555" cy="538635"/>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Spatial Connection</a:t>
            </a:r>
            <a:endParaRPr lang="en-US" sz="1600" dirty="0">
              <a:solidFill>
                <a:schemeClr val="bg2">
                  <a:lumMod val="25000"/>
                </a:schemeClr>
              </a:solidFill>
              <a:latin typeface="Source Han Sans SC"/>
            </a:endParaRPr>
          </a:p>
        </p:txBody>
      </p:sp>
      <p:sp>
        <p:nvSpPr>
          <p:cNvPr id="124" name="Rectangle à coins arrondis 123"/>
          <p:cNvSpPr/>
          <p:nvPr/>
        </p:nvSpPr>
        <p:spPr>
          <a:xfrm>
            <a:off x="3969599" y="2285279"/>
            <a:ext cx="1757382" cy="538635"/>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Formal Parthood</a:t>
            </a:r>
            <a:endParaRPr lang="en-US" sz="1600" dirty="0">
              <a:solidFill>
                <a:schemeClr val="bg2">
                  <a:lumMod val="25000"/>
                </a:schemeClr>
              </a:solidFill>
              <a:latin typeface="Source Han Sans SC"/>
            </a:endParaRPr>
          </a:p>
        </p:txBody>
      </p:sp>
      <p:sp>
        <p:nvSpPr>
          <p:cNvPr id="125" name="Rectangle à coins arrondis 124"/>
          <p:cNvSpPr/>
          <p:nvPr/>
        </p:nvSpPr>
        <p:spPr>
          <a:xfrm>
            <a:off x="5756005" y="2284279"/>
            <a:ext cx="1980107" cy="538635"/>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Part-Whole Taxonomies</a:t>
            </a:r>
            <a:endParaRPr lang="en-US" sz="1600" dirty="0">
              <a:solidFill>
                <a:schemeClr val="bg2">
                  <a:lumMod val="25000"/>
                </a:schemeClr>
              </a:solidFill>
              <a:latin typeface="Source Han Sans SC"/>
            </a:endParaRPr>
          </a:p>
        </p:txBody>
      </p:sp>
      <p:sp>
        <p:nvSpPr>
          <p:cNvPr id="126" name="Rectangle à coins arrondis 125"/>
          <p:cNvSpPr/>
          <p:nvPr/>
        </p:nvSpPr>
        <p:spPr>
          <a:xfrm>
            <a:off x="7765136" y="2296753"/>
            <a:ext cx="2153563" cy="538635"/>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Conceptual Modeling Lang</a:t>
            </a:r>
            <a:endParaRPr lang="en-US" sz="1600" dirty="0">
              <a:solidFill>
                <a:schemeClr val="bg2">
                  <a:lumMod val="25000"/>
                </a:schemeClr>
              </a:solidFill>
              <a:latin typeface="Source Han Sans SC"/>
            </a:endParaRPr>
          </a:p>
        </p:txBody>
      </p:sp>
      <p:sp>
        <p:nvSpPr>
          <p:cNvPr id="127" name="Rectangle à coins arrondis 126"/>
          <p:cNvSpPr/>
          <p:nvPr/>
        </p:nvSpPr>
        <p:spPr>
          <a:xfrm>
            <a:off x="9947723" y="2285279"/>
            <a:ext cx="2153563" cy="538635"/>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Knowledge Representation Lang</a:t>
            </a:r>
            <a:endParaRPr lang="en-US" sz="1600" dirty="0">
              <a:solidFill>
                <a:schemeClr val="bg2">
                  <a:lumMod val="25000"/>
                </a:schemeClr>
              </a:solidFill>
              <a:latin typeface="Source Han Sans SC"/>
            </a:endParaRPr>
          </a:p>
        </p:txBody>
      </p:sp>
      <p:sp>
        <p:nvSpPr>
          <p:cNvPr id="128" name="Rectangle à coins arrondis 127"/>
          <p:cNvSpPr/>
          <p:nvPr/>
        </p:nvSpPr>
        <p:spPr>
          <a:xfrm>
            <a:off x="1954019" y="2970393"/>
            <a:ext cx="1986555" cy="470569"/>
          </a:xfrm>
          <a:prstGeom prst="roundRect">
            <a:avLst/>
          </a:prstGeom>
          <a:gradFill>
            <a:gsLst>
              <a:gs pos="0">
                <a:schemeClr val="lt1">
                  <a:tint val="93000"/>
                  <a:satMod val="150000"/>
                  <a:shade val="98000"/>
                  <a:lumMod val="102000"/>
                </a:schemeClr>
              </a:gs>
              <a:gs pos="0">
                <a:schemeClr val="lt1">
                  <a:tint val="98000"/>
                  <a:satMod val="130000"/>
                  <a:shade val="90000"/>
                  <a:lumMod val="103000"/>
                </a:schemeClr>
              </a:gs>
              <a:gs pos="100000">
                <a:schemeClr val="lt1">
                  <a:shade val="63000"/>
                  <a:satMod val="120000"/>
                </a:schemeClr>
              </a:gs>
            </a:gsLst>
            <a:lin ang="5400000" scaled="0"/>
          </a:gra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lumMod val="25000"/>
                  </a:schemeClr>
                </a:solidFill>
                <a:latin typeface="Source Han Sans SC"/>
              </a:rPr>
              <a:t>Topology</a:t>
            </a:r>
            <a:endParaRPr lang="en-US" sz="1600" b="1" dirty="0">
              <a:solidFill>
                <a:schemeClr val="bg2">
                  <a:lumMod val="25000"/>
                </a:schemeClr>
              </a:solidFill>
              <a:latin typeface="Source Han Sans SC"/>
            </a:endParaRPr>
          </a:p>
        </p:txBody>
      </p:sp>
      <p:sp>
        <p:nvSpPr>
          <p:cNvPr id="129" name="Rectangle à coins arrondis 128"/>
          <p:cNvSpPr/>
          <p:nvPr/>
        </p:nvSpPr>
        <p:spPr>
          <a:xfrm>
            <a:off x="3969599" y="2970393"/>
            <a:ext cx="1757381" cy="470569"/>
          </a:xfrm>
          <a:prstGeom prst="roundRect">
            <a:avLst/>
          </a:prstGeom>
          <a:gradFill>
            <a:gsLst>
              <a:gs pos="0">
                <a:schemeClr val="lt1">
                  <a:tint val="93000"/>
                  <a:satMod val="150000"/>
                  <a:shade val="98000"/>
                  <a:lumMod val="102000"/>
                </a:schemeClr>
              </a:gs>
              <a:gs pos="0">
                <a:schemeClr val="lt1">
                  <a:tint val="98000"/>
                  <a:satMod val="130000"/>
                  <a:shade val="90000"/>
                  <a:lumMod val="103000"/>
                </a:schemeClr>
              </a:gs>
              <a:gs pos="100000">
                <a:schemeClr val="lt1">
                  <a:shade val="63000"/>
                  <a:satMod val="120000"/>
                </a:schemeClr>
              </a:gs>
            </a:gsLst>
            <a:lin ang="5400000" scaled="0"/>
          </a:gra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lumMod val="25000"/>
                  </a:schemeClr>
                </a:solidFill>
                <a:latin typeface="Source Han Sans SC"/>
              </a:rPr>
              <a:t>Mereology</a:t>
            </a:r>
            <a:endParaRPr lang="en-US" sz="1600" b="1" dirty="0">
              <a:solidFill>
                <a:schemeClr val="bg2">
                  <a:lumMod val="25000"/>
                </a:schemeClr>
              </a:solidFill>
              <a:latin typeface="Source Han Sans SC"/>
            </a:endParaRPr>
          </a:p>
        </p:txBody>
      </p:sp>
      <p:sp>
        <p:nvSpPr>
          <p:cNvPr id="130" name="Rectangle à coins arrondis 129"/>
          <p:cNvSpPr/>
          <p:nvPr/>
        </p:nvSpPr>
        <p:spPr>
          <a:xfrm>
            <a:off x="5756004" y="2964281"/>
            <a:ext cx="1980108" cy="476075"/>
          </a:xfrm>
          <a:prstGeom prst="roundRect">
            <a:avLst/>
          </a:prstGeom>
          <a:gradFill>
            <a:gsLst>
              <a:gs pos="0">
                <a:schemeClr val="lt1">
                  <a:tint val="93000"/>
                  <a:satMod val="150000"/>
                  <a:shade val="98000"/>
                  <a:lumMod val="102000"/>
                </a:schemeClr>
              </a:gs>
              <a:gs pos="0">
                <a:schemeClr val="lt1">
                  <a:tint val="98000"/>
                  <a:satMod val="130000"/>
                  <a:shade val="90000"/>
                  <a:lumMod val="103000"/>
                </a:schemeClr>
              </a:gs>
              <a:gs pos="100000">
                <a:schemeClr val="lt1">
                  <a:shade val="63000"/>
                  <a:satMod val="120000"/>
                </a:schemeClr>
              </a:gs>
            </a:gsLst>
            <a:lin ang="5400000" scaled="0"/>
          </a:gra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lumMod val="25000"/>
                  </a:schemeClr>
                </a:solidFill>
                <a:latin typeface="Source Han Sans SC"/>
              </a:rPr>
              <a:t>Meronomy</a:t>
            </a:r>
            <a:endParaRPr lang="en-US" sz="1600" b="1" dirty="0">
              <a:solidFill>
                <a:schemeClr val="bg2">
                  <a:lumMod val="25000"/>
                </a:schemeClr>
              </a:solidFill>
              <a:latin typeface="Source Han Sans SC"/>
            </a:endParaRPr>
          </a:p>
        </p:txBody>
      </p:sp>
      <p:sp>
        <p:nvSpPr>
          <p:cNvPr id="131" name="Rectangle à coins arrondis 130"/>
          <p:cNvSpPr/>
          <p:nvPr/>
        </p:nvSpPr>
        <p:spPr>
          <a:xfrm>
            <a:off x="11039475" y="2958403"/>
            <a:ext cx="1061811" cy="481370"/>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Source Han Sans SC"/>
              </a:rPr>
              <a:t>FOL</a:t>
            </a:r>
            <a:endParaRPr lang="en-US" sz="1600" dirty="0">
              <a:solidFill>
                <a:schemeClr val="bg2">
                  <a:lumMod val="25000"/>
                </a:schemeClr>
              </a:solidFill>
              <a:latin typeface="Source Han Sans SC"/>
            </a:endParaRPr>
          </a:p>
        </p:txBody>
      </p:sp>
      <p:sp>
        <p:nvSpPr>
          <p:cNvPr id="132" name="Rectangle à coins arrondis 131"/>
          <p:cNvSpPr/>
          <p:nvPr/>
        </p:nvSpPr>
        <p:spPr>
          <a:xfrm>
            <a:off x="1954019" y="3626141"/>
            <a:ext cx="1986555" cy="782267"/>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dirty="0" err="1" smtClean="0">
                <a:solidFill>
                  <a:schemeClr val="bg2">
                    <a:lumMod val="25000"/>
                  </a:schemeClr>
                </a:solidFill>
                <a:latin typeface="Source Han Sans SC"/>
              </a:rPr>
              <a:t>Randell</a:t>
            </a:r>
            <a:r>
              <a:rPr lang="fr-FR" sz="1600" dirty="0" smtClean="0">
                <a:solidFill>
                  <a:schemeClr val="bg2">
                    <a:lumMod val="25000"/>
                  </a:schemeClr>
                </a:solidFill>
                <a:latin typeface="Source Han Sans SC"/>
              </a:rPr>
              <a:t>, 1992</a:t>
            </a:r>
          </a:p>
          <a:p>
            <a:pPr marL="285750" indent="-285750">
              <a:buFont typeface="Arial" panose="020B0604020202020204" pitchFamily="34" charset="0"/>
              <a:buChar char="•"/>
            </a:pPr>
            <a:r>
              <a:rPr lang="fr-FR" sz="1600" dirty="0" err="1" smtClean="0">
                <a:solidFill>
                  <a:schemeClr val="bg2">
                    <a:lumMod val="25000"/>
                  </a:schemeClr>
                </a:solidFill>
                <a:latin typeface="Source Han Sans SC"/>
              </a:rPr>
              <a:t>Randell</a:t>
            </a:r>
            <a:r>
              <a:rPr lang="fr-FR" sz="1600" dirty="0" smtClean="0">
                <a:solidFill>
                  <a:schemeClr val="bg2">
                    <a:lumMod val="25000"/>
                  </a:schemeClr>
                </a:solidFill>
                <a:latin typeface="Source Han Sans SC"/>
              </a:rPr>
              <a:t>, 1989</a:t>
            </a:r>
          </a:p>
          <a:p>
            <a:pPr marL="285750" indent="-285750">
              <a:buFont typeface="Arial" panose="020B0604020202020204" pitchFamily="34" charset="0"/>
              <a:buChar char="•"/>
            </a:pPr>
            <a:r>
              <a:rPr lang="fr-FR" sz="1600" dirty="0" smtClean="0">
                <a:solidFill>
                  <a:schemeClr val="bg2">
                    <a:lumMod val="25000"/>
                  </a:schemeClr>
                </a:solidFill>
                <a:latin typeface="Source Han Sans SC"/>
              </a:rPr>
              <a:t>Cui, 1993</a:t>
            </a:r>
            <a:endParaRPr lang="en-US" sz="1600" dirty="0">
              <a:solidFill>
                <a:schemeClr val="bg2">
                  <a:lumMod val="25000"/>
                </a:schemeClr>
              </a:solidFill>
              <a:latin typeface="Source Han Sans SC"/>
            </a:endParaRPr>
          </a:p>
        </p:txBody>
      </p:sp>
      <p:sp>
        <p:nvSpPr>
          <p:cNvPr id="133" name="Rectangle à coins arrondis 132"/>
          <p:cNvSpPr/>
          <p:nvPr/>
        </p:nvSpPr>
        <p:spPr>
          <a:xfrm>
            <a:off x="3969599" y="3626141"/>
            <a:ext cx="1757381" cy="782267"/>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dirty="0" err="1" smtClean="0">
                <a:solidFill>
                  <a:schemeClr val="bg2">
                    <a:lumMod val="25000"/>
                  </a:schemeClr>
                </a:solidFill>
                <a:latin typeface="Source Han Sans SC"/>
              </a:rPr>
              <a:t>Simons</a:t>
            </a:r>
            <a:r>
              <a:rPr lang="fr-FR" sz="1600" dirty="0" smtClean="0">
                <a:solidFill>
                  <a:schemeClr val="bg2">
                    <a:lumMod val="25000"/>
                  </a:schemeClr>
                </a:solidFill>
                <a:latin typeface="Source Han Sans SC"/>
              </a:rPr>
              <a:t>, 1987</a:t>
            </a:r>
          </a:p>
          <a:p>
            <a:pPr marL="285750" indent="-285750">
              <a:buFont typeface="Arial" panose="020B0604020202020204" pitchFamily="34" charset="0"/>
              <a:buChar char="•"/>
            </a:pPr>
            <a:r>
              <a:rPr lang="fr-FR" sz="1600" dirty="0" err="1" smtClean="0">
                <a:solidFill>
                  <a:schemeClr val="bg2">
                    <a:lumMod val="25000"/>
                  </a:schemeClr>
                </a:solidFill>
                <a:latin typeface="Source Han Sans SC"/>
              </a:rPr>
              <a:t>Varzi</a:t>
            </a:r>
            <a:r>
              <a:rPr lang="fr-FR" sz="1600" dirty="0" smtClean="0">
                <a:solidFill>
                  <a:schemeClr val="bg2">
                    <a:lumMod val="25000"/>
                  </a:schemeClr>
                </a:solidFill>
                <a:latin typeface="Source Han Sans SC"/>
              </a:rPr>
              <a:t>, 2003</a:t>
            </a:r>
            <a:endParaRPr lang="en-US" sz="1600" dirty="0">
              <a:solidFill>
                <a:schemeClr val="bg2">
                  <a:lumMod val="25000"/>
                </a:schemeClr>
              </a:solidFill>
              <a:latin typeface="Source Han Sans SC"/>
            </a:endParaRPr>
          </a:p>
        </p:txBody>
      </p:sp>
      <p:sp>
        <p:nvSpPr>
          <p:cNvPr id="134" name="Rectangle à coins arrondis 133"/>
          <p:cNvSpPr/>
          <p:nvPr/>
        </p:nvSpPr>
        <p:spPr>
          <a:xfrm>
            <a:off x="1954019" y="4520915"/>
            <a:ext cx="3772961" cy="470569"/>
          </a:xfrm>
          <a:prstGeom prst="roundRect">
            <a:avLst/>
          </a:prstGeom>
          <a:gradFill>
            <a:gsLst>
              <a:gs pos="0">
                <a:schemeClr val="lt1">
                  <a:tint val="93000"/>
                  <a:satMod val="150000"/>
                  <a:shade val="98000"/>
                  <a:lumMod val="102000"/>
                </a:schemeClr>
              </a:gs>
              <a:gs pos="0">
                <a:schemeClr val="lt1">
                  <a:tint val="98000"/>
                  <a:satMod val="130000"/>
                  <a:shade val="90000"/>
                  <a:lumMod val="103000"/>
                </a:schemeClr>
              </a:gs>
              <a:gs pos="100000">
                <a:schemeClr val="lt1">
                  <a:shade val="63000"/>
                  <a:satMod val="120000"/>
                </a:schemeClr>
              </a:gs>
            </a:gsLst>
            <a:lin ang="5400000" scaled="0"/>
          </a:gra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lumMod val="25000"/>
                  </a:schemeClr>
                </a:solidFill>
                <a:latin typeface="Source Han Sans SC"/>
              </a:rPr>
              <a:t>Mereotopology</a:t>
            </a:r>
            <a:endParaRPr lang="en-US" sz="1600" b="1" dirty="0">
              <a:solidFill>
                <a:schemeClr val="bg2">
                  <a:lumMod val="25000"/>
                </a:schemeClr>
              </a:solidFill>
              <a:latin typeface="Source Han Sans SC"/>
            </a:endParaRPr>
          </a:p>
        </p:txBody>
      </p:sp>
      <p:sp>
        <p:nvSpPr>
          <p:cNvPr id="135" name="Rectangle à coins arrondis 134"/>
          <p:cNvSpPr/>
          <p:nvPr/>
        </p:nvSpPr>
        <p:spPr>
          <a:xfrm>
            <a:off x="1954016" y="5072260"/>
            <a:ext cx="3772964" cy="733449"/>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dirty="0" err="1" smtClean="0">
                <a:solidFill>
                  <a:schemeClr val="bg2">
                    <a:lumMod val="25000"/>
                  </a:schemeClr>
                </a:solidFill>
                <a:latin typeface="Source Han Sans SC"/>
              </a:rPr>
              <a:t>Varzi</a:t>
            </a:r>
            <a:r>
              <a:rPr lang="fr-FR" sz="1600" dirty="0" smtClean="0">
                <a:solidFill>
                  <a:schemeClr val="bg2">
                    <a:lumMod val="25000"/>
                  </a:schemeClr>
                </a:solidFill>
                <a:latin typeface="Source Han Sans SC"/>
              </a:rPr>
              <a:t>, 1993 – 1996 - 2007</a:t>
            </a:r>
          </a:p>
          <a:p>
            <a:pPr marL="285750" indent="-285750">
              <a:buFont typeface="Arial" panose="020B0604020202020204" pitchFamily="34" charset="0"/>
              <a:buChar char="•"/>
            </a:pPr>
            <a:r>
              <a:rPr lang="fr-FR" sz="1600" dirty="0" err="1" smtClean="0">
                <a:solidFill>
                  <a:schemeClr val="bg2">
                    <a:lumMod val="25000"/>
                  </a:schemeClr>
                </a:solidFill>
                <a:latin typeface="Source Han Sans SC"/>
              </a:rPr>
              <a:t>Casati</a:t>
            </a:r>
            <a:r>
              <a:rPr lang="fr-FR" sz="1600" dirty="0" smtClean="0">
                <a:solidFill>
                  <a:schemeClr val="bg2">
                    <a:lumMod val="25000"/>
                  </a:schemeClr>
                </a:solidFill>
                <a:latin typeface="Source Han Sans SC"/>
              </a:rPr>
              <a:t>, 1999</a:t>
            </a:r>
            <a:endParaRPr lang="en-US" sz="1600" dirty="0">
              <a:solidFill>
                <a:schemeClr val="bg2">
                  <a:lumMod val="25000"/>
                </a:schemeClr>
              </a:solidFill>
              <a:latin typeface="Source Han Sans SC"/>
            </a:endParaRPr>
          </a:p>
        </p:txBody>
      </p:sp>
      <p:sp>
        <p:nvSpPr>
          <p:cNvPr id="142" name="Rectangle à coins arrondis 141"/>
          <p:cNvSpPr/>
          <p:nvPr/>
        </p:nvSpPr>
        <p:spPr>
          <a:xfrm>
            <a:off x="181900" y="5739749"/>
            <a:ext cx="805525" cy="265894"/>
          </a:xfrm>
          <a:prstGeom prst="roundRect">
            <a:avLst/>
          </a:prstGeom>
          <a:gradFill>
            <a:gsLst>
              <a:gs pos="0">
                <a:schemeClr val="lt1">
                  <a:tint val="93000"/>
                  <a:satMod val="150000"/>
                  <a:shade val="98000"/>
                  <a:lumMod val="102000"/>
                </a:schemeClr>
              </a:gs>
              <a:gs pos="50000">
                <a:schemeClr val="lt1">
                  <a:tint val="98000"/>
                  <a:satMod val="130000"/>
                  <a:shade val="90000"/>
                  <a:lumMod val="103000"/>
                </a:schemeClr>
              </a:gs>
              <a:gs pos="100000">
                <a:schemeClr val="lt1">
                  <a:shade val="63000"/>
                  <a:satMod val="120000"/>
                </a:schemeClr>
              </a:gs>
            </a:gsLst>
            <a:lin ang="5400000" scaled="0"/>
          </a:gra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Source Han Sans SC"/>
              </a:rPr>
              <a:t>Relation</a:t>
            </a:r>
            <a:endParaRPr lang="en-US" sz="1200" dirty="0">
              <a:solidFill>
                <a:schemeClr val="bg2">
                  <a:lumMod val="25000"/>
                </a:schemeClr>
              </a:solidFill>
              <a:latin typeface="Source Han Sans SC"/>
            </a:endParaRPr>
          </a:p>
        </p:txBody>
      </p:sp>
      <p:sp>
        <p:nvSpPr>
          <p:cNvPr id="143" name="Rectangle à coins arrondis 142"/>
          <p:cNvSpPr/>
          <p:nvPr/>
        </p:nvSpPr>
        <p:spPr>
          <a:xfrm>
            <a:off x="181901" y="6426898"/>
            <a:ext cx="872200" cy="236201"/>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solidFill>
                  <a:schemeClr val="bg2">
                    <a:lumMod val="25000"/>
                  </a:schemeClr>
                </a:solidFill>
                <a:latin typeface="Source Han Sans SC"/>
              </a:rPr>
              <a:t>Approach</a:t>
            </a:r>
            <a:endParaRPr lang="en-US" sz="1200" dirty="0">
              <a:solidFill>
                <a:schemeClr val="bg2">
                  <a:lumMod val="25000"/>
                </a:schemeClr>
              </a:solidFill>
              <a:latin typeface="Source Han Sans SC"/>
            </a:endParaRPr>
          </a:p>
        </p:txBody>
      </p:sp>
      <p:sp>
        <p:nvSpPr>
          <p:cNvPr id="144" name="Rectangle à coins arrondis 143"/>
          <p:cNvSpPr/>
          <p:nvPr/>
        </p:nvSpPr>
        <p:spPr>
          <a:xfrm>
            <a:off x="181900" y="6093059"/>
            <a:ext cx="1138819" cy="249598"/>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Source Han Sans SC"/>
              </a:rPr>
              <a:t>Field of study</a:t>
            </a:r>
            <a:endParaRPr lang="en-US" sz="1200" dirty="0">
              <a:solidFill>
                <a:schemeClr val="bg2">
                  <a:lumMod val="25000"/>
                </a:schemeClr>
              </a:solidFill>
              <a:latin typeface="Source Han Sans SC"/>
            </a:endParaRPr>
          </a:p>
        </p:txBody>
      </p:sp>
      <p:sp>
        <p:nvSpPr>
          <p:cNvPr id="145" name="Rectangle 144"/>
          <p:cNvSpPr/>
          <p:nvPr/>
        </p:nvSpPr>
        <p:spPr>
          <a:xfrm>
            <a:off x="181901" y="5426460"/>
            <a:ext cx="738850" cy="276999"/>
          </a:xfrm>
          <a:prstGeom prst="rect">
            <a:avLst/>
          </a:prstGeom>
        </p:spPr>
        <p:txBody>
          <a:bodyPr wrap="square">
            <a:spAutoFit/>
          </a:bodyPr>
          <a:lstStyle/>
          <a:p>
            <a:pPr eaLnBrk="0" fontAlgn="base" hangingPunct="0">
              <a:spcBef>
                <a:spcPct val="20000"/>
              </a:spcBef>
              <a:spcAft>
                <a:spcPct val="0"/>
              </a:spcAft>
              <a:buClr>
                <a:srgbClr val="75BD25"/>
              </a:buClr>
            </a:pPr>
            <a:r>
              <a:rPr lang="en-US" sz="1200" dirty="0" smtClean="0">
                <a:solidFill>
                  <a:schemeClr val="tx1">
                    <a:lumMod val="85000"/>
                    <a:lumOff val="15000"/>
                  </a:schemeClr>
                </a:solidFill>
                <a:latin typeface="Source Han Sans SC"/>
                <a:ea typeface="Gadugi" panose="020B0502040204020203" pitchFamily="34" charset="0"/>
              </a:rPr>
              <a:t>Legend:</a:t>
            </a:r>
            <a:endParaRPr lang="en-US" sz="1200" dirty="0">
              <a:solidFill>
                <a:schemeClr val="tx1">
                  <a:lumMod val="85000"/>
                  <a:lumOff val="15000"/>
                </a:schemeClr>
              </a:solidFill>
              <a:latin typeface="Source Han Sans SC"/>
              <a:ea typeface="Gadugi" panose="020B0502040204020203" pitchFamily="34" charset="0"/>
            </a:endParaRPr>
          </a:p>
        </p:txBody>
      </p:sp>
      <p:sp>
        <p:nvSpPr>
          <p:cNvPr id="45" name="Rectangle à coins arrondis 44"/>
          <p:cNvSpPr/>
          <p:nvPr/>
        </p:nvSpPr>
        <p:spPr>
          <a:xfrm>
            <a:off x="5756004" y="3626142"/>
            <a:ext cx="1980108" cy="1623308"/>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dirty="0" smtClean="0">
                <a:solidFill>
                  <a:schemeClr val="bg2">
                    <a:lumMod val="25000"/>
                  </a:schemeClr>
                </a:solidFill>
                <a:latin typeface="Source Han Sans SC"/>
              </a:rPr>
              <a:t>Iris, 1986</a:t>
            </a:r>
          </a:p>
          <a:p>
            <a:pPr marL="285750" indent="-285750">
              <a:buFont typeface="Arial" panose="020B0604020202020204" pitchFamily="34" charset="0"/>
              <a:buChar char="•"/>
            </a:pPr>
            <a:r>
              <a:rPr lang="fr-FR" sz="1600" dirty="0" smtClean="0">
                <a:solidFill>
                  <a:schemeClr val="bg2">
                    <a:lumMod val="25000"/>
                  </a:schemeClr>
                </a:solidFill>
                <a:latin typeface="Source Han Sans SC"/>
              </a:rPr>
              <a:t>Winston 1987</a:t>
            </a:r>
          </a:p>
          <a:p>
            <a:pPr marL="285750" indent="-285750">
              <a:buFont typeface="Arial" panose="020B0604020202020204" pitchFamily="34" charset="0"/>
              <a:buChar char="•"/>
            </a:pPr>
            <a:r>
              <a:rPr lang="fr-FR" sz="1600" dirty="0" err="1" smtClean="0">
                <a:solidFill>
                  <a:schemeClr val="bg2">
                    <a:lumMod val="25000"/>
                  </a:schemeClr>
                </a:solidFill>
                <a:latin typeface="Source Han Sans SC"/>
              </a:rPr>
              <a:t>Gerstl</a:t>
            </a:r>
            <a:r>
              <a:rPr lang="fr-FR" sz="1600" dirty="0" smtClean="0">
                <a:solidFill>
                  <a:schemeClr val="bg2">
                    <a:lumMod val="25000"/>
                  </a:schemeClr>
                </a:solidFill>
                <a:latin typeface="Source Han Sans SC"/>
              </a:rPr>
              <a:t> &amp; </a:t>
            </a:r>
            <a:r>
              <a:rPr lang="fr-FR" sz="1600" dirty="0" err="1" smtClean="0">
                <a:solidFill>
                  <a:schemeClr val="bg2">
                    <a:lumMod val="25000"/>
                  </a:schemeClr>
                </a:solidFill>
                <a:latin typeface="Source Han Sans SC"/>
              </a:rPr>
              <a:t>Pribbenow</a:t>
            </a:r>
            <a:r>
              <a:rPr lang="fr-FR" sz="1600" dirty="0" smtClean="0">
                <a:solidFill>
                  <a:schemeClr val="bg2">
                    <a:lumMod val="25000"/>
                  </a:schemeClr>
                </a:solidFill>
                <a:latin typeface="Source Han Sans SC"/>
              </a:rPr>
              <a:t> 1995 - 1996</a:t>
            </a:r>
            <a:endParaRPr lang="en-US" sz="1600" dirty="0">
              <a:solidFill>
                <a:schemeClr val="bg2">
                  <a:lumMod val="25000"/>
                </a:schemeClr>
              </a:solidFill>
              <a:latin typeface="Source Han Sans SC"/>
            </a:endParaRPr>
          </a:p>
        </p:txBody>
      </p:sp>
      <p:sp>
        <p:nvSpPr>
          <p:cNvPr id="46" name="Rectangle à coins arrondis 45"/>
          <p:cNvSpPr/>
          <p:nvPr/>
        </p:nvSpPr>
        <p:spPr>
          <a:xfrm>
            <a:off x="7765136" y="3626143"/>
            <a:ext cx="1203604" cy="1623306"/>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400" dirty="0" err="1" smtClean="0">
                <a:solidFill>
                  <a:schemeClr val="bg2">
                    <a:lumMod val="25000"/>
                  </a:schemeClr>
                </a:solidFill>
                <a:latin typeface="Source Han Sans SC"/>
              </a:rPr>
              <a:t>Odell</a:t>
            </a:r>
            <a:endParaRPr lang="fr-FR" sz="1400" dirty="0" smtClean="0">
              <a:solidFill>
                <a:schemeClr val="bg2">
                  <a:lumMod val="25000"/>
                </a:schemeClr>
              </a:solidFill>
              <a:latin typeface="Source Han Sans SC"/>
            </a:endParaRPr>
          </a:p>
          <a:p>
            <a:pPr marL="285750" indent="-285750">
              <a:buFont typeface="Arial" panose="020B0604020202020204" pitchFamily="34" charset="0"/>
              <a:buChar char="•"/>
            </a:pPr>
            <a:r>
              <a:rPr lang="fr-FR" sz="1400" dirty="0" err="1" smtClean="0">
                <a:solidFill>
                  <a:schemeClr val="bg2">
                    <a:lumMod val="25000"/>
                  </a:schemeClr>
                </a:solidFill>
                <a:latin typeface="Source Han Sans SC"/>
              </a:rPr>
              <a:t>Opdahl</a:t>
            </a:r>
            <a:endParaRPr lang="fr-FR" sz="1400" dirty="0" smtClean="0">
              <a:solidFill>
                <a:schemeClr val="bg2">
                  <a:lumMod val="25000"/>
                </a:schemeClr>
              </a:solidFill>
              <a:latin typeface="Source Han Sans SC"/>
            </a:endParaRPr>
          </a:p>
          <a:p>
            <a:pPr marL="285750" indent="-285750">
              <a:buFont typeface="Arial" panose="020B0604020202020204" pitchFamily="34" charset="0"/>
              <a:buChar char="•"/>
            </a:pPr>
            <a:r>
              <a:rPr lang="fr-FR" sz="1400" dirty="0" smtClean="0">
                <a:solidFill>
                  <a:schemeClr val="bg2">
                    <a:lumMod val="25000"/>
                  </a:schemeClr>
                </a:solidFill>
                <a:latin typeface="Source Han Sans SC"/>
              </a:rPr>
              <a:t>Barbier</a:t>
            </a:r>
          </a:p>
          <a:p>
            <a:pPr marL="285750" indent="-285750">
              <a:buFont typeface="Arial" panose="020B0604020202020204" pitchFamily="34" charset="0"/>
              <a:buChar char="•"/>
            </a:pPr>
            <a:r>
              <a:rPr lang="fr-FR" sz="1400" dirty="0" err="1" smtClean="0">
                <a:solidFill>
                  <a:schemeClr val="bg2">
                    <a:lumMod val="25000"/>
                  </a:schemeClr>
                </a:solidFill>
                <a:latin typeface="Source Han Sans SC"/>
              </a:rPr>
              <a:t>Shanks</a:t>
            </a:r>
            <a:endParaRPr lang="fr-FR" sz="1400" dirty="0" smtClean="0">
              <a:solidFill>
                <a:schemeClr val="bg2">
                  <a:lumMod val="25000"/>
                </a:schemeClr>
              </a:solidFill>
              <a:latin typeface="Source Han Sans SC"/>
            </a:endParaRPr>
          </a:p>
          <a:p>
            <a:pPr marL="285750" indent="-285750">
              <a:buFont typeface="Arial" panose="020B0604020202020204" pitchFamily="34" charset="0"/>
              <a:buChar char="•"/>
            </a:pPr>
            <a:r>
              <a:rPr lang="fr-FR" sz="1400" dirty="0" smtClean="0">
                <a:solidFill>
                  <a:schemeClr val="bg2">
                    <a:lumMod val="25000"/>
                  </a:schemeClr>
                </a:solidFill>
                <a:latin typeface="Source Han Sans SC"/>
              </a:rPr>
              <a:t>Berardi</a:t>
            </a:r>
          </a:p>
          <a:p>
            <a:pPr marL="285750" indent="-285750">
              <a:buFont typeface="Arial" panose="020B0604020202020204" pitchFamily="34" charset="0"/>
              <a:buChar char="•"/>
            </a:pPr>
            <a:r>
              <a:rPr lang="fr-FR" sz="1400" dirty="0" err="1" smtClean="0">
                <a:solidFill>
                  <a:schemeClr val="bg2">
                    <a:lumMod val="25000"/>
                  </a:schemeClr>
                </a:solidFill>
                <a:latin typeface="Source Han Sans SC"/>
              </a:rPr>
              <a:t>Pitrick.M</a:t>
            </a:r>
            <a:r>
              <a:rPr lang="fr-FR" sz="1400" dirty="0" smtClean="0">
                <a:solidFill>
                  <a:schemeClr val="bg2">
                    <a:lumMod val="25000"/>
                  </a:schemeClr>
                </a:solidFill>
                <a:latin typeface="Source Han Sans SC"/>
              </a:rPr>
              <a:t>.</a:t>
            </a:r>
          </a:p>
        </p:txBody>
      </p:sp>
      <p:sp>
        <p:nvSpPr>
          <p:cNvPr id="47" name="Rectangle à coins arrondis 46"/>
          <p:cNvSpPr/>
          <p:nvPr/>
        </p:nvSpPr>
        <p:spPr>
          <a:xfrm>
            <a:off x="9006840" y="3626144"/>
            <a:ext cx="911859" cy="1623306"/>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300" dirty="0" smtClean="0">
                <a:solidFill>
                  <a:schemeClr val="bg2">
                    <a:lumMod val="25000"/>
                  </a:schemeClr>
                </a:solidFill>
                <a:latin typeface="Source Han Sans SC"/>
              </a:rPr>
              <a:t>Keet, 2006</a:t>
            </a:r>
            <a:endParaRPr lang="en-US" sz="1300" dirty="0">
              <a:solidFill>
                <a:schemeClr val="bg2">
                  <a:lumMod val="25000"/>
                </a:schemeClr>
              </a:solidFill>
              <a:latin typeface="Source Han Sans SC"/>
            </a:endParaRPr>
          </a:p>
        </p:txBody>
      </p:sp>
      <p:sp>
        <p:nvSpPr>
          <p:cNvPr id="48" name="Rectangle à coins arrondis 47"/>
          <p:cNvSpPr/>
          <p:nvPr/>
        </p:nvSpPr>
        <p:spPr>
          <a:xfrm>
            <a:off x="9947723" y="3626141"/>
            <a:ext cx="1053651" cy="1067779"/>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300" dirty="0" smtClean="0">
                <a:solidFill>
                  <a:schemeClr val="bg2">
                    <a:lumMod val="25000"/>
                  </a:schemeClr>
                </a:solidFill>
                <a:latin typeface="Source Han Sans SC"/>
              </a:rPr>
              <a:t>Schulz</a:t>
            </a:r>
          </a:p>
          <a:p>
            <a:r>
              <a:rPr lang="fr-FR" sz="1300" dirty="0" err="1" smtClean="0">
                <a:solidFill>
                  <a:schemeClr val="bg2">
                    <a:lumMod val="25000"/>
                  </a:schemeClr>
                </a:solidFill>
                <a:latin typeface="Source Han Sans SC"/>
              </a:rPr>
              <a:t>Sattler</a:t>
            </a:r>
            <a:endParaRPr lang="fr-FR" sz="1300" dirty="0" smtClean="0">
              <a:solidFill>
                <a:schemeClr val="bg2">
                  <a:lumMod val="25000"/>
                </a:schemeClr>
              </a:solidFill>
              <a:latin typeface="Source Han Sans SC"/>
            </a:endParaRPr>
          </a:p>
          <a:p>
            <a:r>
              <a:rPr lang="fr-FR" sz="1300" dirty="0" smtClean="0">
                <a:solidFill>
                  <a:schemeClr val="bg2">
                    <a:lumMod val="25000"/>
                  </a:schemeClr>
                </a:solidFill>
                <a:latin typeface="Source Han Sans SC"/>
              </a:rPr>
              <a:t>Artale</a:t>
            </a:r>
          </a:p>
          <a:p>
            <a:endParaRPr lang="en-US" sz="1300" dirty="0">
              <a:solidFill>
                <a:schemeClr val="bg2">
                  <a:lumMod val="25000"/>
                </a:schemeClr>
              </a:solidFill>
              <a:latin typeface="Source Han Sans SC"/>
            </a:endParaRPr>
          </a:p>
        </p:txBody>
      </p:sp>
      <p:sp>
        <p:nvSpPr>
          <p:cNvPr id="49" name="Rectangle à coins arrondis 48"/>
          <p:cNvSpPr/>
          <p:nvPr/>
        </p:nvSpPr>
        <p:spPr>
          <a:xfrm>
            <a:off x="11039475" y="3626141"/>
            <a:ext cx="1045834" cy="1067779"/>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300" dirty="0" err="1" smtClean="0">
                <a:solidFill>
                  <a:schemeClr val="bg2">
                    <a:lumMod val="25000"/>
                  </a:schemeClr>
                </a:solidFill>
                <a:latin typeface="Source Han Sans SC"/>
              </a:rPr>
              <a:t>Guizzardi</a:t>
            </a:r>
            <a:r>
              <a:rPr lang="fr-FR" sz="1300" dirty="0" smtClean="0">
                <a:solidFill>
                  <a:schemeClr val="bg2">
                    <a:lumMod val="25000"/>
                  </a:schemeClr>
                </a:solidFill>
                <a:latin typeface="Source Han Sans SC"/>
              </a:rPr>
              <a:t>, 2005</a:t>
            </a:r>
          </a:p>
          <a:p>
            <a:r>
              <a:rPr lang="fr-FR" sz="1300" dirty="0" smtClean="0">
                <a:solidFill>
                  <a:schemeClr val="bg2">
                    <a:lumMod val="25000"/>
                  </a:schemeClr>
                </a:solidFill>
                <a:latin typeface="Source Han Sans SC"/>
              </a:rPr>
              <a:t>Keet, 2008</a:t>
            </a:r>
          </a:p>
          <a:p>
            <a:endParaRPr lang="en-US" sz="1300" dirty="0">
              <a:solidFill>
                <a:schemeClr val="bg2">
                  <a:lumMod val="25000"/>
                </a:schemeClr>
              </a:solidFill>
              <a:latin typeface="Source Han Sans SC"/>
            </a:endParaRPr>
          </a:p>
        </p:txBody>
      </p:sp>
      <p:sp>
        <p:nvSpPr>
          <p:cNvPr id="50" name="Rectangle à coins arrondis 49"/>
          <p:cNvSpPr/>
          <p:nvPr/>
        </p:nvSpPr>
        <p:spPr>
          <a:xfrm>
            <a:off x="9974080" y="4754990"/>
            <a:ext cx="2130789" cy="494459"/>
          </a:xfrm>
          <a:prstGeom prst="roundRect">
            <a:avLst/>
          </a:prstGeom>
          <a:solidFill>
            <a:schemeClr val="accent1">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err="1" smtClean="0">
                <a:solidFill>
                  <a:schemeClr val="bg2">
                    <a:lumMod val="25000"/>
                  </a:schemeClr>
                </a:solidFill>
                <a:latin typeface="Source Han Sans SC"/>
              </a:rPr>
              <a:t>Bittner</a:t>
            </a:r>
            <a:r>
              <a:rPr lang="fr-FR" sz="1300" dirty="0" smtClean="0">
                <a:solidFill>
                  <a:schemeClr val="bg2">
                    <a:lumMod val="25000"/>
                  </a:schemeClr>
                </a:solidFill>
                <a:latin typeface="Source Han Sans SC"/>
              </a:rPr>
              <a:t>, 2005</a:t>
            </a:r>
            <a:endParaRPr lang="en-US" sz="1300" dirty="0">
              <a:solidFill>
                <a:schemeClr val="bg2">
                  <a:lumMod val="25000"/>
                </a:schemeClr>
              </a:solidFill>
              <a:latin typeface="Source Han Sans SC"/>
            </a:endParaRPr>
          </a:p>
        </p:txBody>
      </p:sp>
      <p:sp>
        <p:nvSpPr>
          <p:cNvPr id="51" name="Rectangle à coins arrondis 50"/>
          <p:cNvSpPr/>
          <p:nvPr/>
        </p:nvSpPr>
        <p:spPr>
          <a:xfrm>
            <a:off x="5756004" y="5335758"/>
            <a:ext cx="6345282" cy="469952"/>
          </a:xfrm>
          <a:prstGeom prst="roundRect">
            <a:avLst/>
          </a:prstGeom>
          <a:solidFill>
            <a:schemeClr val="accent6">
              <a:lumMod val="20000"/>
              <a:lumOff val="8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bg2">
                    <a:lumMod val="25000"/>
                  </a:schemeClr>
                </a:solidFill>
                <a:latin typeface="Source Han Sans SC"/>
              </a:rPr>
              <a:t>Properties of part-whole relations</a:t>
            </a:r>
            <a:endParaRPr lang="en-US" sz="1300" dirty="0">
              <a:solidFill>
                <a:schemeClr val="bg2">
                  <a:lumMod val="25000"/>
                </a:schemeClr>
              </a:solidFill>
              <a:latin typeface="Source Han Sans SC"/>
            </a:endParaRPr>
          </a:p>
        </p:txBody>
      </p:sp>
      <p:sp>
        <p:nvSpPr>
          <p:cNvPr id="52" name="Rectangle à coins arrondis 51"/>
          <p:cNvSpPr/>
          <p:nvPr/>
        </p:nvSpPr>
        <p:spPr>
          <a:xfrm>
            <a:off x="3969599" y="2963151"/>
            <a:ext cx="1757381" cy="470569"/>
          </a:xfrm>
          <a:prstGeom prst="roundRect">
            <a:avLst/>
          </a:prstGeom>
          <a:solidFill>
            <a:schemeClr val="accent4">
              <a:lumMod val="60000"/>
              <a:lumOff val="40000"/>
            </a:schemeClr>
          </a:solidFill>
          <a:ln w="6350">
            <a:solidFill>
              <a:schemeClr val="bg1">
                <a:lumMod val="95000"/>
              </a:schemeClr>
            </a:solidFill>
          </a:ln>
          <a:effectLst>
            <a:outerShdw blurRad="50800" dist="38100" dir="54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lumMod val="25000"/>
                  </a:schemeClr>
                </a:solidFill>
                <a:latin typeface="Source Han Sans SC"/>
              </a:rPr>
              <a:t>Mereology</a:t>
            </a:r>
            <a:endParaRPr lang="en-US" sz="1600" b="1" dirty="0">
              <a:solidFill>
                <a:schemeClr val="bg2">
                  <a:lumMod val="25000"/>
                </a:schemeClr>
              </a:solidFill>
              <a:latin typeface="Source Han Sans SC"/>
            </a:endParaRPr>
          </a:p>
        </p:txBody>
      </p:sp>
    </p:spTree>
    <p:extLst>
      <p:ext uri="{BB962C8B-B14F-4D97-AF65-F5344CB8AC3E}">
        <p14:creationId xmlns:p14="http://schemas.microsoft.com/office/powerpoint/2010/main" val="14632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5" y="1024541"/>
            <a:ext cx="5716361" cy="5152421"/>
          </a:xfrm>
        </p:spPr>
        <p:txBody>
          <a:bodyPr>
            <a:normAutofit/>
          </a:bodyPr>
          <a:lstStyle/>
          <a:p>
            <a:pPr marL="0" indent="0">
              <a:buNone/>
            </a:pPr>
            <a:r>
              <a:rPr lang="en-US" sz="2000" b="1" dirty="0" smtClean="0">
                <a:solidFill>
                  <a:srgbClr val="A64C0E"/>
                </a:solidFill>
                <a:latin typeface="Source Han Sans SC"/>
              </a:rPr>
              <a:t>Mereology </a:t>
            </a:r>
            <a:r>
              <a:rPr lang="en-US" sz="2000" b="1" dirty="0" smtClean="0">
                <a:latin typeface="Source Han Sans SC"/>
              </a:rPr>
              <a:t>: Formal theories of Parts P(</a:t>
            </a:r>
            <a:r>
              <a:rPr lang="en-US" sz="2000" b="1" dirty="0" err="1" smtClean="0">
                <a:latin typeface="Source Han Sans SC"/>
              </a:rPr>
              <a:t>x,y</a:t>
            </a:r>
            <a:r>
              <a:rPr lang="en-US" sz="2000" b="1" dirty="0" smtClean="0">
                <a:latin typeface="Source Han Sans SC"/>
              </a:rPr>
              <a:t>)</a:t>
            </a:r>
          </a:p>
          <a:p>
            <a:pPr marL="0" indent="0">
              <a:buNone/>
            </a:pPr>
            <a:endParaRPr lang="en-US" sz="2000" dirty="0" smtClean="0">
              <a:latin typeface="Source Han Sans SC"/>
            </a:endParaRPr>
          </a:p>
          <a:p>
            <a:pPr marL="0" indent="0">
              <a:buNone/>
            </a:pPr>
            <a:endParaRPr lang="en-US" sz="1800" dirty="0" smtClean="0">
              <a:latin typeface="Source Han Sans SC"/>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22</a:t>
            </a:fld>
            <a:endParaRPr lang="en-US" dirty="0">
              <a:latin typeface="Source Han Sans SC"/>
              <a:cs typeface="Times New Roman" panose="02020603050405020304" pitchFamily="18" charset="0"/>
            </a:endParaRPr>
          </a:p>
        </p:txBody>
      </p:sp>
      <p:sp>
        <p:nvSpPr>
          <p:cNvPr id="12"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078001" y="198322"/>
            <a:ext cx="3567836" cy="394182"/>
          </a:xfrm>
          <a:prstGeom prst="rect">
            <a:avLst/>
          </a:prstGeom>
        </p:spPr>
        <p:txBody>
          <a:bodyPr wrap="none">
            <a:noAutofit/>
          </a:bodyPr>
          <a:lstStyle/>
          <a:p>
            <a:pPr algn="ctr">
              <a:lnSpc>
                <a:spcPct val="104000"/>
              </a:lnSpc>
              <a:tabLst>
                <a:tab pos="2514600" algn="l"/>
              </a:tabLst>
            </a:pPr>
            <a:r>
              <a:rPr lang="en-US" altLang="en-US" sz="1600" b="1" dirty="0" smtClean="0">
                <a:solidFill>
                  <a:srgbClr val="A64C0E"/>
                </a:solidFill>
                <a:latin typeface="Source Han Sans SC"/>
                <a:ea typeface="Source Han Sans SC"/>
                <a:cs typeface="Times New Roman" panose="02020603050405020304" pitchFamily="18" charset="0"/>
              </a:rPr>
              <a:t>Foundational Ontological Relations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15" name="直接连接符 12"/>
          <p:cNvCxnSpPr/>
          <p:nvPr/>
        </p:nvCxnSpPr>
        <p:spPr>
          <a:xfrm>
            <a:off x="564583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7"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8" name="Titre 1"/>
          <p:cNvSpPr txBox="1">
            <a:spLocks/>
          </p:cNvSpPr>
          <p:nvPr/>
        </p:nvSpPr>
        <p:spPr>
          <a:xfrm>
            <a:off x="573973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cs typeface="Times New Roman" panose="02020603050405020304" pitchFamily="18" charset="0"/>
              </a:rPr>
              <a:t>Categorization:</a:t>
            </a:r>
            <a:endParaRPr lang="en-US" sz="2200" b="1" dirty="0">
              <a:solidFill>
                <a:srgbClr val="002C58"/>
              </a:solidFill>
              <a:latin typeface="Source Han Sans SC"/>
            </a:endParaRPr>
          </a:p>
        </p:txBody>
      </p:sp>
      <p:graphicFrame>
        <p:nvGraphicFramePr>
          <p:cNvPr id="19" name="Tableau 18"/>
          <p:cNvGraphicFramePr>
            <a:graphicFrameLocks noGrp="1"/>
          </p:cNvGraphicFramePr>
          <p:nvPr>
            <p:extLst>
              <p:ext uri="{D42A27DB-BD31-4B8C-83A1-F6EECF244321}">
                <p14:modId xmlns:p14="http://schemas.microsoft.com/office/powerpoint/2010/main" val="2795448336"/>
              </p:ext>
            </p:extLst>
          </p:nvPr>
        </p:nvGraphicFramePr>
        <p:xfrm>
          <a:off x="7401425" y="642350"/>
          <a:ext cx="4379136" cy="1112520"/>
        </p:xfrm>
        <a:graphic>
          <a:graphicData uri="http://schemas.openxmlformats.org/drawingml/2006/table">
            <a:tbl>
              <a:tblPr firstRow="1" bandRow="1">
                <a:tableStyleId>{5940675A-B579-460E-94D1-54222C63F5DA}</a:tableStyleId>
              </a:tblPr>
              <a:tblGrid>
                <a:gridCol w="557364">
                  <a:extLst>
                    <a:ext uri="{9D8B030D-6E8A-4147-A177-3AD203B41FA5}">
                      <a16:colId xmlns:a16="http://schemas.microsoft.com/office/drawing/2014/main" val="1229453980"/>
                    </a:ext>
                  </a:extLst>
                </a:gridCol>
                <a:gridCol w="1358831">
                  <a:extLst>
                    <a:ext uri="{9D8B030D-6E8A-4147-A177-3AD203B41FA5}">
                      <a16:colId xmlns:a16="http://schemas.microsoft.com/office/drawing/2014/main" val="1493555074"/>
                    </a:ext>
                  </a:extLst>
                </a:gridCol>
                <a:gridCol w="2462941">
                  <a:extLst>
                    <a:ext uri="{9D8B030D-6E8A-4147-A177-3AD203B41FA5}">
                      <a16:colId xmlns:a16="http://schemas.microsoft.com/office/drawing/2014/main" val="4267450206"/>
                    </a:ext>
                  </a:extLst>
                </a:gridCol>
              </a:tblGrid>
              <a:tr h="370840">
                <a:tc>
                  <a:txBody>
                    <a:bodyPr/>
                    <a:lstStyle/>
                    <a:p>
                      <a:r>
                        <a:rPr lang="fr-FR" sz="1400" dirty="0" smtClean="0">
                          <a:solidFill>
                            <a:srgbClr val="0070C0"/>
                          </a:solidFill>
                          <a:latin typeface="+mj-lt"/>
                        </a:rPr>
                        <a:t>(Pa1)</a:t>
                      </a:r>
                      <a:endParaRPr lang="en-US" sz="1400" dirty="0">
                        <a:solidFill>
                          <a:srgbClr val="0070C0"/>
                        </a:solidFill>
                        <a:latin typeface="+mj-lt"/>
                      </a:endParaRPr>
                    </a:p>
                  </a:txBody>
                  <a:tcPr/>
                </a:tc>
                <a:tc>
                  <a:txBody>
                    <a:bodyPr/>
                    <a:lstStyle/>
                    <a:p>
                      <a:r>
                        <a:rPr lang="fr-FR" sz="1400" dirty="0" err="1" smtClean="0">
                          <a:solidFill>
                            <a:schemeClr val="tx1">
                              <a:lumMod val="85000"/>
                              <a:lumOff val="15000"/>
                            </a:schemeClr>
                          </a:solidFill>
                          <a:latin typeface="+mj-lt"/>
                        </a:rPr>
                        <a:t>Reflexive</a:t>
                      </a:r>
                      <a:endParaRPr lang="en-US" sz="1400" dirty="0">
                        <a:solidFill>
                          <a:schemeClr val="tx1">
                            <a:lumMod val="85000"/>
                            <a:lumOff val="15000"/>
                          </a:schemeClr>
                        </a:solidFill>
                        <a:latin typeface="+mj-lt"/>
                      </a:endParaRPr>
                    </a:p>
                  </a:txBody>
                  <a:tcPr/>
                </a:tc>
                <a:tc>
                  <a:txBody>
                    <a:bodyPr/>
                    <a:lstStyle/>
                    <a:p>
                      <a:r>
                        <a:rPr lang="fr-FR" sz="1400" dirty="0" smtClean="0">
                          <a:solidFill>
                            <a:schemeClr val="tx1">
                              <a:lumMod val="85000"/>
                              <a:lumOff val="15000"/>
                            </a:schemeClr>
                          </a:solidFill>
                          <a:latin typeface="+mj-lt"/>
                        </a:rPr>
                        <a:t>P(</a:t>
                      </a:r>
                      <a:r>
                        <a:rPr lang="fr-FR" sz="1400" dirty="0" err="1" smtClean="0">
                          <a:solidFill>
                            <a:schemeClr val="tx1">
                              <a:lumMod val="85000"/>
                              <a:lumOff val="15000"/>
                            </a:schemeClr>
                          </a:solidFill>
                          <a:latin typeface="+mj-lt"/>
                        </a:rPr>
                        <a:t>x,x</a:t>
                      </a:r>
                      <a:r>
                        <a:rPr lang="fr-FR" sz="1400" dirty="0" smtClean="0">
                          <a:solidFill>
                            <a:schemeClr val="tx1">
                              <a:lumMod val="85000"/>
                              <a:lumOff val="15000"/>
                            </a:schemeClr>
                          </a:solidFill>
                          <a:latin typeface="+mj-lt"/>
                        </a:rPr>
                        <a:t>)</a:t>
                      </a:r>
                      <a:endParaRPr lang="en-US" sz="1400" dirty="0">
                        <a:solidFill>
                          <a:schemeClr val="tx1">
                            <a:lumMod val="85000"/>
                            <a:lumOff val="15000"/>
                          </a:schemeClr>
                        </a:solidFill>
                        <a:latin typeface="+mj-lt"/>
                      </a:endParaRPr>
                    </a:p>
                  </a:txBody>
                  <a:tcPr/>
                </a:tc>
                <a:extLst>
                  <a:ext uri="{0D108BD9-81ED-4DB2-BD59-A6C34878D82A}">
                    <a16:rowId xmlns:a16="http://schemas.microsoft.com/office/drawing/2014/main" val="81635187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rgbClr val="0070C0"/>
                          </a:solidFill>
                          <a:latin typeface="+mj-lt"/>
                        </a:rPr>
                        <a:t>(Pa2)</a:t>
                      </a:r>
                      <a:endParaRPr lang="en-US" sz="1400" dirty="0" smtClean="0">
                        <a:solidFill>
                          <a:srgbClr val="0070C0"/>
                        </a:solidFill>
                        <a:latin typeface="+mj-lt"/>
                      </a:endParaRPr>
                    </a:p>
                  </a:txBody>
                  <a:tcPr/>
                </a:tc>
                <a:tc>
                  <a:txBody>
                    <a:bodyPr/>
                    <a:lstStyle/>
                    <a:p>
                      <a:r>
                        <a:rPr lang="fr-FR" sz="1400" dirty="0" smtClean="0">
                          <a:solidFill>
                            <a:schemeClr val="tx1">
                              <a:lumMod val="85000"/>
                              <a:lumOff val="15000"/>
                            </a:schemeClr>
                          </a:solidFill>
                          <a:latin typeface="+mj-lt"/>
                        </a:rPr>
                        <a:t>Transitive</a:t>
                      </a:r>
                      <a:endParaRPr lang="en-US" sz="1400" dirty="0">
                        <a:solidFill>
                          <a:schemeClr val="tx1">
                            <a:lumMod val="85000"/>
                            <a:lumOff val="15000"/>
                          </a:schemeClr>
                        </a:solidFill>
                        <a:latin typeface="+mj-lt"/>
                      </a:endParaRPr>
                    </a:p>
                  </a:txBody>
                  <a:tcPr/>
                </a:tc>
                <a:tc>
                  <a:txBody>
                    <a:bodyPr/>
                    <a:lstStyle/>
                    <a:p>
                      <a:r>
                        <a:rPr lang="pl-PL" sz="1400" dirty="0" smtClean="0">
                          <a:solidFill>
                            <a:schemeClr val="tx1">
                              <a:lumMod val="85000"/>
                              <a:lumOff val="15000"/>
                            </a:schemeClr>
                          </a:solidFill>
                          <a:latin typeface="+mj-lt"/>
                        </a:rPr>
                        <a:t>P(x,y) ∧ P(y,z) → P(x,z)</a:t>
                      </a:r>
                      <a:endParaRPr lang="en-US" sz="1400" dirty="0">
                        <a:solidFill>
                          <a:schemeClr val="tx1">
                            <a:lumMod val="85000"/>
                            <a:lumOff val="15000"/>
                          </a:schemeClr>
                        </a:solidFill>
                        <a:latin typeface="+mj-lt"/>
                      </a:endParaRPr>
                    </a:p>
                  </a:txBody>
                  <a:tcPr/>
                </a:tc>
                <a:extLst>
                  <a:ext uri="{0D108BD9-81ED-4DB2-BD59-A6C34878D82A}">
                    <a16:rowId xmlns:a16="http://schemas.microsoft.com/office/drawing/2014/main" val="1672774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rgbClr val="0070C0"/>
                          </a:solidFill>
                          <a:latin typeface="+mj-lt"/>
                        </a:rPr>
                        <a:t>(Pa3)</a:t>
                      </a:r>
                      <a:endParaRPr lang="en-US" sz="1400" dirty="0" smtClean="0">
                        <a:solidFill>
                          <a:srgbClr val="0070C0"/>
                        </a:solidFill>
                        <a:latin typeface="+mj-lt"/>
                      </a:endParaRPr>
                    </a:p>
                  </a:txBody>
                  <a:tcPr/>
                </a:tc>
                <a:tc>
                  <a:txBody>
                    <a:bodyPr/>
                    <a:lstStyle/>
                    <a:p>
                      <a:r>
                        <a:rPr lang="fr-FR" sz="1400" dirty="0" err="1" smtClean="0">
                          <a:solidFill>
                            <a:schemeClr val="tx1">
                              <a:lumMod val="85000"/>
                              <a:lumOff val="15000"/>
                            </a:schemeClr>
                          </a:solidFill>
                          <a:latin typeface="+mj-lt"/>
                        </a:rPr>
                        <a:t>Antisymmetric</a:t>
                      </a:r>
                      <a:endParaRPr lang="en-US" sz="1400" dirty="0">
                        <a:solidFill>
                          <a:schemeClr val="tx1">
                            <a:lumMod val="85000"/>
                            <a:lumOff val="15000"/>
                          </a:schemeClr>
                        </a:solidFill>
                        <a:latin typeface="+mj-lt"/>
                      </a:endParaRPr>
                    </a:p>
                  </a:txBody>
                  <a:tcPr/>
                </a:tc>
                <a:tc>
                  <a:txBody>
                    <a:bodyPr/>
                    <a:lstStyle/>
                    <a:p>
                      <a:r>
                        <a:rPr lang="es-ES" sz="1400" dirty="0" smtClean="0">
                          <a:solidFill>
                            <a:schemeClr val="tx1">
                              <a:lumMod val="85000"/>
                              <a:lumOff val="15000"/>
                            </a:schemeClr>
                          </a:solidFill>
                          <a:latin typeface="+mj-lt"/>
                        </a:rPr>
                        <a:t>P(</a:t>
                      </a:r>
                      <a:r>
                        <a:rPr lang="es-ES" sz="1400" dirty="0" err="1" smtClean="0">
                          <a:solidFill>
                            <a:schemeClr val="tx1">
                              <a:lumMod val="85000"/>
                              <a:lumOff val="15000"/>
                            </a:schemeClr>
                          </a:solidFill>
                          <a:latin typeface="+mj-lt"/>
                        </a:rPr>
                        <a:t>x,y</a:t>
                      </a:r>
                      <a:r>
                        <a:rPr lang="es-ES" sz="1400" dirty="0" smtClean="0">
                          <a:solidFill>
                            <a:schemeClr val="tx1">
                              <a:lumMod val="85000"/>
                              <a:lumOff val="15000"/>
                            </a:schemeClr>
                          </a:solidFill>
                          <a:latin typeface="+mj-lt"/>
                        </a:rPr>
                        <a:t>) ∧ P(</a:t>
                      </a:r>
                      <a:r>
                        <a:rPr lang="es-ES" sz="1400" dirty="0" err="1" smtClean="0">
                          <a:solidFill>
                            <a:schemeClr val="tx1">
                              <a:lumMod val="85000"/>
                              <a:lumOff val="15000"/>
                            </a:schemeClr>
                          </a:solidFill>
                          <a:latin typeface="+mj-lt"/>
                        </a:rPr>
                        <a:t>y,x</a:t>
                      </a:r>
                      <a:r>
                        <a:rPr lang="es-ES" sz="1400" dirty="0" smtClean="0">
                          <a:solidFill>
                            <a:schemeClr val="tx1">
                              <a:lumMod val="85000"/>
                              <a:lumOff val="15000"/>
                            </a:schemeClr>
                          </a:solidFill>
                          <a:latin typeface="+mj-lt"/>
                        </a:rPr>
                        <a:t>) → x = y</a:t>
                      </a:r>
                      <a:endParaRPr lang="en-US" sz="1400" dirty="0">
                        <a:solidFill>
                          <a:schemeClr val="tx1">
                            <a:lumMod val="85000"/>
                            <a:lumOff val="15000"/>
                          </a:schemeClr>
                        </a:solidFill>
                        <a:latin typeface="+mj-lt"/>
                      </a:endParaRPr>
                    </a:p>
                  </a:txBody>
                  <a:tcPr/>
                </a:tc>
                <a:extLst>
                  <a:ext uri="{0D108BD9-81ED-4DB2-BD59-A6C34878D82A}">
                    <a16:rowId xmlns:a16="http://schemas.microsoft.com/office/drawing/2014/main" val="1039744685"/>
                  </a:ext>
                </a:extLst>
              </a:tr>
            </a:tbl>
          </a:graphicData>
        </a:graphic>
      </p:graphicFrame>
      <p:graphicFrame>
        <p:nvGraphicFramePr>
          <p:cNvPr id="20" name="Tableau 19"/>
          <p:cNvGraphicFramePr>
            <a:graphicFrameLocks noGrp="1"/>
          </p:cNvGraphicFramePr>
          <p:nvPr>
            <p:extLst>
              <p:ext uri="{D42A27DB-BD31-4B8C-83A1-F6EECF244321}">
                <p14:modId xmlns:p14="http://schemas.microsoft.com/office/powerpoint/2010/main" val="778586425"/>
              </p:ext>
            </p:extLst>
          </p:nvPr>
        </p:nvGraphicFramePr>
        <p:xfrm>
          <a:off x="7401425" y="1806133"/>
          <a:ext cx="4379135" cy="2743200"/>
        </p:xfrm>
        <a:graphic>
          <a:graphicData uri="http://schemas.openxmlformats.org/drawingml/2006/table">
            <a:tbl>
              <a:tblPr firstRow="1" bandRow="1">
                <a:tableStyleId>{5940675A-B579-460E-94D1-54222C63F5DA}</a:tableStyleId>
              </a:tblPr>
              <a:tblGrid>
                <a:gridCol w="561957">
                  <a:extLst>
                    <a:ext uri="{9D8B030D-6E8A-4147-A177-3AD203B41FA5}">
                      <a16:colId xmlns:a16="http://schemas.microsoft.com/office/drawing/2014/main" val="1229453980"/>
                    </a:ext>
                  </a:extLst>
                </a:gridCol>
                <a:gridCol w="1351661">
                  <a:extLst>
                    <a:ext uri="{9D8B030D-6E8A-4147-A177-3AD203B41FA5}">
                      <a16:colId xmlns:a16="http://schemas.microsoft.com/office/drawing/2014/main" val="1493555074"/>
                    </a:ext>
                  </a:extLst>
                </a:gridCol>
                <a:gridCol w="2465517">
                  <a:extLst>
                    <a:ext uri="{9D8B030D-6E8A-4147-A177-3AD203B41FA5}">
                      <a16:colId xmlns:a16="http://schemas.microsoft.com/office/drawing/2014/main" val="4267450206"/>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chemeClr val="tx1"/>
                          </a:solidFill>
                          <a:latin typeface="+mj-lt"/>
                        </a:rPr>
                        <a:t>(D1)</a:t>
                      </a:r>
                      <a:endParaRPr lang="en-US" sz="1400" dirty="0" smtClean="0">
                        <a:solidFill>
                          <a:schemeClr val="tx1"/>
                        </a:solidFill>
                        <a:latin typeface="+mj-lt"/>
                      </a:endParaRPr>
                    </a:p>
                  </a:txBody>
                  <a:tcPr>
                    <a:solidFill>
                      <a:schemeClr val="bg1"/>
                    </a:solidFill>
                  </a:tcPr>
                </a:tc>
                <a:tc>
                  <a:txBody>
                    <a:bodyPr/>
                    <a:lstStyle/>
                    <a:p>
                      <a:r>
                        <a:rPr lang="fr-FR" sz="1400" dirty="0" err="1" smtClean="0">
                          <a:solidFill>
                            <a:schemeClr val="tx1">
                              <a:lumMod val="85000"/>
                              <a:lumOff val="15000"/>
                            </a:schemeClr>
                          </a:solidFill>
                          <a:latin typeface="+mj-lt"/>
                        </a:rPr>
                        <a:t>Proper</a:t>
                      </a:r>
                      <a:r>
                        <a:rPr lang="fr-FR" sz="1400" dirty="0" smtClean="0">
                          <a:solidFill>
                            <a:schemeClr val="tx1">
                              <a:lumMod val="85000"/>
                              <a:lumOff val="15000"/>
                            </a:schemeClr>
                          </a:solidFill>
                          <a:latin typeface="+mj-lt"/>
                        </a:rPr>
                        <a:t>-part</a:t>
                      </a:r>
                      <a:endParaRPr lang="en-US" sz="1400" dirty="0">
                        <a:solidFill>
                          <a:schemeClr val="tx1">
                            <a:lumMod val="85000"/>
                            <a:lumOff val="15000"/>
                          </a:schemeClr>
                        </a:solidFill>
                        <a:latin typeface="+mj-lt"/>
                      </a:endParaRPr>
                    </a:p>
                  </a:txBody>
                  <a:tcPr>
                    <a:solidFill>
                      <a:schemeClr val="bg1"/>
                    </a:solidFill>
                  </a:tcPr>
                </a:tc>
                <a:tc>
                  <a:txBody>
                    <a:bodyPr/>
                    <a:lstStyle/>
                    <a:p>
                      <a:r>
                        <a:rPr lang="es-ES" sz="1400" dirty="0" smtClean="0">
                          <a:solidFill>
                            <a:schemeClr val="tx1">
                              <a:lumMod val="85000"/>
                              <a:lumOff val="15000"/>
                            </a:schemeClr>
                          </a:solidFill>
                          <a:latin typeface="+mj-lt"/>
                        </a:rPr>
                        <a:t>PP(</a:t>
                      </a:r>
                      <a:r>
                        <a:rPr lang="es-ES" sz="1400" dirty="0" err="1" smtClean="0">
                          <a:solidFill>
                            <a:schemeClr val="tx1">
                              <a:lumMod val="85000"/>
                              <a:lumOff val="15000"/>
                            </a:schemeClr>
                          </a:solidFill>
                          <a:latin typeface="+mj-lt"/>
                        </a:rPr>
                        <a:t>x,y</a:t>
                      </a:r>
                      <a:r>
                        <a:rPr lang="es-ES" sz="1400" dirty="0" smtClean="0">
                          <a:solidFill>
                            <a:schemeClr val="tx1">
                              <a:lumMod val="85000"/>
                              <a:lumOff val="15000"/>
                            </a:schemeClr>
                          </a:solidFill>
                          <a:latin typeface="+mj-lt"/>
                        </a:rPr>
                        <a:t>) =</a:t>
                      </a:r>
                      <a:r>
                        <a:rPr lang="es-ES" sz="1400" baseline="-25000" dirty="0" err="1" smtClean="0">
                          <a:solidFill>
                            <a:schemeClr val="tx1">
                              <a:lumMod val="85000"/>
                              <a:lumOff val="15000"/>
                            </a:schemeClr>
                          </a:solidFill>
                          <a:latin typeface="+mj-lt"/>
                        </a:rPr>
                        <a:t>df</a:t>
                      </a:r>
                      <a:r>
                        <a:rPr lang="es-ES" sz="1400" dirty="0" smtClean="0">
                          <a:solidFill>
                            <a:schemeClr val="tx1">
                              <a:lumMod val="85000"/>
                              <a:lumOff val="15000"/>
                            </a:schemeClr>
                          </a:solidFill>
                          <a:latin typeface="+mj-lt"/>
                        </a:rPr>
                        <a:t> P(</a:t>
                      </a:r>
                      <a:r>
                        <a:rPr lang="es-ES" sz="1400" dirty="0" err="1" smtClean="0">
                          <a:solidFill>
                            <a:schemeClr val="tx1">
                              <a:lumMod val="85000"/>
                              <a:lumOff val="15000"/>
                            </a:schemeClr>
                          </a:solidFill>
                          <a:latin typeface="+mj-lt"/>
                        </a:rPr>
                        <a:t>x,y</a:t>
                      </a:r>
                      <a:r>
                        <a:rPr lang="es-ES" sz="1400" dirty="0" smtClean="0">
                          <a:solidFill>
                            <a:schemeClr val="tx1">
                              <a:lumMod val="85000"/>
                              <a:lumOff val="15000"/>
                            </a:schemeClr>
                          </a:solidFill>
                          <a:latin typeface="+mj-lt"/>
                        </a:rPr>
                        <a:t>) ∧ ¬P(</a:t>
                      </a:r>
                      <a:r>
                        <a:rPr lang="es-ES" sz="1400" dirty="0" err="1" smtClean="0">
                          <a:solidFill>
                            <a:schemeClr val="tx1">
                              <a:lumMod val="85000"/>
                              <a:lumOff val="15000"/>
                            </a:schemeClr>
                          </a:solidFill>
                          <a:latin typeface="+mj-lt"/>
                        </a:rPr>
                        <a:t>y,x</a:t>
                      </a:r>
                      <a:r>
                        <a:rPr lang="es-ES" sz="1400" dirty="0" smtClean="0">
                          <a:solidFill>
                            <a:schemeClr val="tx1">
                              <a:lumMod val="85000"/>
                              <a:lumOff val="15000"/>
                            </a:schemeClr>
                          </a:solidFill>
                          <a:latin typeface="+mj-lt"/>
                        </a:rPr>
                        <a:t>)</a:t>
                      </a:r>
                      <a:endParaRPr lang="en-US" sz="1400" dirty="0">
                        <a:solidFill>
                          <a:schemeClr val="tx1">
                            <a:lumMod val="85000"/>
                            <a:lumOff val="15000"/>
                          </a:schemeClr>
                        </a:solidFill>
                        <a:latin typeface="+mj-lt"/>
                      </a:endParaRPr>
                    </a:p>
                  </a:txBody>
                  <a:tcPr>
                    <a:solidFill>
                      <a:schemeClr val="bg1"/>
                    </a:solidFill>
                  </a:tcPr>
                </a:tc>
                <a:extLst>
                  <a:ext uri="{0D108BD9-81ED-4DB2-BD59-A6C34878D82A}">
                    <a16:rowId xmlns:a16="http://schemas.microsoft.com/office/drawing/2014/main" val="34677174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chemeClr val="tx1"/>
                          </a:solidFill>
                          <a:latin typeface="+mj-lt"/>
                        </a:rPr>
                        <a:t>(D2)</a:t>
                      </a:r>
                      <a:endParaRPr lang="en-US" sz="1400" dirty="0" smtClean="0">
                        <a:solidFill>
                          <a:schemeClr val="tx1"/>
                        </a:solidFill>
                        <a:latin typeface="+mj-lt"/>
                      </a:endParaRPr>
                    </a:p>
                  </a:txBody>
                  <a:tcPr>
                    <a:solidFill>
                      <a:schemeClr val="bg1"/>
                    </a:solidFill>
                  </a:tcPr>
                </a:tc>
                <a:tc>
                  <a:txBody>
                    <a:bodyPr/>
                    <a:lstStyle/>
                    <a:p>
                      <a:r>
                        <a:rPr lang="fr-FR" sz="1400" dirty="0" err="1" smtClean="0">
                          <a:solidFill>
                            <a:schemeClr val="tx1">
                              <a:lumMod val="85000"/>
                              <a:lumOff val="15000"/>
                            </a:schemeClr>
                          </a:solidFill>
                          <a:latin typeface="+mj-lt"/>
                        </a:rPr>
                        <a:t>Overlap</a:t>
                      </a:r>
                      <a:endParaRPr lang="en-US" sz="1400" dirty="0">
                        <a:solidFill>
                          <a:schemeClr val="tx1">
                            <a:lumMod val="85000"/>
                            <a:lumOff val="15000"/>
                          </a:schemeClr>
                        </a:solidFill>
                        <a:latin typeface="+mj-lt"/>
                      </a:endParaRPr>
                    </a:p>
                  </a:txBody>
                  <a:tcPr>
                    <a:solidFill>
                      <a:schemeClr val="bg1"/>
                    </a:solidFill>
                  </a:tcPr>
                </a:tc>
                <a:tc>
                  <a:txBody>
                    <a:bodyPr/>
                    <a:lstStyle/>
                    <a:p>
                      <a:r>
                        <a:rPr lang="en-US" sz="1400" dirty="0" smtClean="0">
                          <a:solidFill>
                            <a:schemeClr val="tx1">
                              <a:lumMod val="85000"/>
                              <a:lumOff val="15000"/>
                            </a:schemeClr>
                          </a:solidFill>
                          <a:latin typeface="+mj-lt"/>
                        </a:rPr>
                        <a:t>O(</a:t>
                      </a:r>
                      <a:r>
                        <a:rPr lang="en-US" sz="1400" dirty="0" err="1" smtClean="0">
                          <a:solidFill>
                            <a:schemeClr val="tx1">
                              <a:lumMod val="85000"/>
                              <a:lumOff val="15000"/>
                            </a:schemeClr>
                          </a:solidFill>
                          <a:latin typeface="+mj-lt"/>
                        </a:rPr>
                        <a:t>x,y</a:t>
                      </a:r>
                      <a:r>
                        <a:rPr lang="en-US" sz="1400" dirty="0" smtClean="0">
                          <a:solidFill>
                            <a:schemeClr val="tx1">
                              <a:lumMod val="85000"/>
                              <a:lumOff val="15000"/>
                            </a:schemeClr>
                          </a:solidFill>
                          <a:latin typeface="+mj-lt"/>
                        </a:rPr>
                        <a:t>) =</a:t>
                      </a:r>
                      <a:r>
                        <a:rPr lang="en-US" sz="1400" baseline="-25000" dirty="0" err="1" smtClean="0">
                          <a:solidFill>
                            <a:schemeClr val="tx1">
                              <a:lumMod val="85000"/>
                              <a:lumOff val="15000"/>
                            </a:schemeClr>
                          </a:solidFill>
                          <a:latin typeface="+mj-lt"/>
                        </a:rPr>
                        <a:t>df</a:t>
                      </a:r>
                      <a:r>
                        <a:rPr lang="en-US" sz="1400" dirty="0" smtClean="0">
                          <a:solidFill>
                            <a:schemeClr val="tx1">
                              <a:lumMod val="85000"/>
                              <a:lumOff val="15000"/>
                            </a:schemeClr>
                          </a:solidFill>
                          <a:latin typeface="+mj-lt"/>
                        </a:rPr>
                        <a:t> ∃z( P(</a:t>
                      </a:r>
                      <a:r>
                        <a:rPr lang="en-US" sz="1400" dirty="0" err="1" smtClean="0">
                          <a:solidFill>
                            <a:schemeClr val="tx1">
                              <a:lumMod val="85000"/>
                              <a:lumOff val="15000"/>
                            </a:schemeClr>
                          </a:solidFill>
                          <a:latin typeface="+mj-lt"/>
                        </a:rPr>
                        <a:t>z,x</a:t>
                      </a:r>
                      <a:r>
                        <a:rPr lang="en-US" sz="1400" dirty="0" smtClean="0">
                          <a:solidFill>
                            <a:schemeClr val="tx1">
                              <a:lumMod val="85000"/>
                              <a:lumOff val="15000"/>
                            </a:schemeClr>
                          </a:solidFill>
                          <a:latin typeface="+mj-lt"/>
                        </a:rPr>
                        <a:t>) ∧ P(</a:t>
                      </a:r>
                      <a:r>
                        <a:rPr lang="en-US" sz="1400" dirty="0" err="1" smtClean="0">
                          <a:solidFill>
                            <a:schemeClr val="tx1">
                              <a:lumMod val="85000"/>
                              <a:lumOff val="15000"/>
                            </a:schemeClr>
                          </a:solidFill>
                          <a:latin typeface="+mj-lt"/>
                        </a:rPr>
                        <a:t>z,y</a:t>
                      </a:r>
                      <a:r>
                        <a:rPr lang="en-US" sz="1400" dirty="0" smtClean="0">
                          <a:solidFill>
                            <a:schemeClr val="tx1">
                              <a:lumMod val="85000"/>
                              <a:lumOff val="15000"/>
                            </a:schemeClr>
                          </a:solidFill>
                          <a:latin typeface="+mj-lt"/>
                        </a:rPr>
                        <a:t>) )</a:t>
                      </a:r>
                      <a:endParaRPr lang="en-US" sz="1400" dirty="0">
                        <a:solidFill>
                          <a:schemeClr val="tx1">
                            <a:lumMod val="85000"/>
                            <a:lumOff val="15000"/>
                          </a:schemeClr>
                        </a:solidFill>
                        <a:latin typeface="+mj-lt"/>
                      </a:endParaRPr>
                    </a:p>
                  </a:txBody>
                  <a:tcPr>
                    <a:solidFill>
                      <a:schemeClr val="bg1"/>
                    </a:solidFill>
                  </a:tcPr>
                </a:tc>
                <a:extLst>
                  <a:ext uri="{0D108BD9-81ED-4DB2-BD59-A6C34878D82A}">
                    <a16:rowId xmlns:a16="http://schemas.microsoft.com/office/drawing/2014/main" val="220290922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chemeClr val="tx1"/>
                          </a:solidFill>
                          <a:latin typeface="+mj-lt"/>
                        </a:rPr>
                        <a:t>(D3)</a:t>
                      </a:r>
                      <a:endParaRPr lang="en-US" sz="1400" dirty="0" smtClean="0">
                        <a:solidFill>
                          <a:schemeClr val="tx1"/>
                        </a:solidFill>
                        <a:latin typeface="+mj-lt"/>
                      </a:endParaRPr>
                    </a:p>
                  </a:txBody>
                  <a:tcPr>
                    <a:solidFill>
                      <a:schemeClr val="bg1"/>
                    </a:solidFill>
                  </a:tcPr>
                </a:tc>
                <a:tc>
                  <a:txBody>
                    <a:bodyPr/>
                    <a:lstStyle/>
                    <a:p>
                      <a:r>
                        <a:rPr lang="fr-FR" sz="1400" dirty="0" err="1" smtClean="0">
                          <a:solidFill>
                            <a:schemeClr val="tx1">
                              <a:lumMod val="85000"/>
                              <a:lumOff val="15000"/>
                            </a:schemeClr>
                          </a:solidFill>
                          <a:latin typeface="+mj-lt"/>
                        </a:rPr>
                        <a:t>Underlap</a:t>
                      </a:r>
                      <a:endParaRPr lang="en-US" sz="1400" dirty="0">
                        <a:solidFill>
                          <a:schemeClr val="tx1">
                            <a:lumMod val="85000"/>
                            <a:lumOff val="15000"/>
                          </a:schemeClr>
                        </a:solidFill>
                        <a:latin typeface="+mj-lt"/>
                      </a:endParaRPr>
                    </a:p>
                  </a:txBody>
                  <a:tcPr>
                    <a:solidFill>
                      <a:schemeClr val="bg1"/>
                    </a:solidFill>
                  </a:tcPr>
                </a:tc>
                <a:tc>
                  <a:txBody>
                    <a:bodyPr/>
                    <a:lstStyle/>
                    <a:p>
                      <a:r>
                        <a:rPr lang="en-US" sz="1400" dirty="0" smtClean="0">
                          <a:solidFill>
                            <a:schemeClr val="tx1">
                              <a:lumMod val="85000"/>
                              <a:lumOff val="15000"/>
                            </a:schemeClr>
                          </a:solidFill>
                          <a:latin typeface="+mj-lt"/>
                        </a:rPr>
                        <a:t>U(</a:t>
                      </a:r>
                      <a:r>
                        <a:rPr lang="en-US" sz="1400" dirty="0" err="1" smtClean="0">
                          <a:solidFill>
                            <a:schemeClr val="tx1">
                              <a:lumMod val="85000"/>
                              <a:lumOff val="15000"/>
                            </a:schemeClr>
                          </a:solidFill>
                          <a:latin typeface="+mj-lt"/>
                        </a:rPr>
                        <a:t>x,y</a:t>
                      </a:r>
                      <a:r>
                        <a:rPr lang="en-US" sz="1400" dirty="0" smtClean="0">
                          <a:solidFill>
                            <a:schemeClr val="tx1">
                              <a:lumMod val="85000"/>
                              <a:lumOff val="15000"/>
                            </a:schemeClr>
                          </a:solidFill>
                          <a:latin typeface="+mj-lt"/>
                        </a:rPr>
                        <a:t>) =</a:t>
                      </a:r>
                      <a:r>
                        <a:rPr lang="en-US" sz="1400" baseline="-25000" dirty="0" err="1" smtClean="0">
                          <a:solidFill>
                            <a:schemeClr val="tx1">
                              <a:lumMod val="85000"/>
                              <a:lumOff val="15000"/>
                            </a:schemeClr>
                          </a:solidFill>
                          <a:latin typeface="+mj-lt"/>
                        </a:rPr>
                        <a:t>df</a:t>
                      </a:r>
                      <a:r>
                        <a:rPr lang="en-US" sz="1400" baseline="-25000" dirty="0" smtClean="0">
                          <a:solidFill>
                            <a:schemeClr val="tx1">
                              <a:lumMod val="85000"/>
                              <a:lumOff val="15000"/>
                            </a:schemeClr>
                          </a:solidFill>
                          <a:latin typeface="+mj-lt"/>
                        </a:rPr>
                        <a:t> </a:t>
                      </a:r>
                      <a:r>
                        <a:rPr lang="en-US" sz="1400" dirty="0" smtClean="0">
                          <a:solidFill>
                            <a:schemeClr val="tx1">
                              <a:lumMod val="85000"/>
                              <a:lumOff val="15000"/>
                            </a:schemeClr>
                          </a:solidFill>
                          <a:latin typeface="+mj-lt"/>
                        </a:rPr>
                        <a:t>∃z( P(x, z) ∧ P(y, z) )</a:t>
                      </a:r>
                      <a:endParaRPr lang="en-US" sz="1400" dirty="0">
                        <a:solidFill>
                          <a:schemeClr val="tx1">
                            <a:lumMod val="85000"/>
                            <a:lumOff val="15000"/>
                          </a:schemeClr>
                        </a:solidFill>
                        <a:latin typeface="+mj-lt"/>
                      </a:endParaRPr>
                    </a:p>
                  </a:txBody>
                  <a:tcPr>
                    <a:solidFill>
                      <a:schemeClr val="bg1"/>
                    </a:solidFill>
                  </a:tcPr>
                </a:tc>
                <a:extLst>
                  <a:ext uri="{0D108BD9-81ED-4DB2-BD59-A6C34878D82A}">
                    <a16:rowId xmlns:a16="http://schemas.microsoft.com/office/drawing/2014/main" val="282396834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chemeClr val="tx1"/>
                          </a:solidFill>
                          <a:latin typeface="+mj-lt"/>
                        </a:rPr>
                        <a:t>(D4)</a:t>
                      </a:r>
                      <a:endParaRPr lang="en-US" sz="1400" dirty="0" smtClean="0">
                        <a:solidFill>
                          <a:schemeClr val="tx1"/>
                        </a:solidFill>
                        <a:latin typeface="+mj-lt"/>
                      </a:endParaRPr>
                    </a:p>
                  </a:txBody>
                  <a:tcPr>
                    <a:solidFill>
                      <a:schemeClr val="bg1"/>
                    </a:solidFill>
                  </a:tcPr>
                </a:tc>
                <a:tc>
                  <a:txBody>
                    <a:bodyPr/>
                    <a:lstStyle/>
                    <a:p>
                      <a:r>
                        <a:rPr lang="fr-FR" sz="1400" dirty="0" err="1" smtClean="0">
                          <a:solidFill>
                            <a:schemeClr val="tx1">
                              <a:lumMod val="85000"/>
                              <a:lumOff val="15000"/>
                            </a:schemeClr>
                          </a:solidFill>
                          <a:latin typeface="+mj-lt"/>
                        </a:rPr>
                        <a:t>Overcross</a:t>
                      </a:r>
                      <a:endParaRPr lang="en-US" sz="1400" dirty="0">
                        <a:solidFill>
                          <a:schemeClr val="tx1">
                            <a:lumMod val="85000"/>
                            <a:lumOff val="15000"/>
                          </a:schemeClr>
                        </a:solidFill>
                        <a:latin typeface="+mj-lt"/>
                      </a:endParaRPr>
                    </a:p>
                  </a:txBody>
                  <a:tcPr>
                    <a:solidFill>
                      <a:schemeClr val="bg1"/>
                    </a:solidFill>
                  </a:tcPr>
                </a:tc>
                <a:tc>
                  <a:txBody>
                    <a:bodyPr/>
                    <a:lstStyle/>
                    <a:p>
                      <a:r>
                        <a:rPr lang="fr-FR" sz="1400" dirty="0" smtClean="0">
                          <a:solidFill>
                            <a:schemeClr val="tx1">
                              <a:lumMod val="85000"/>
                              <a:lumOff val="15000"/>
                            </a:schemeClr>
                          </a:solidFill>
                          <a:latin typeface="+mj-lt"/>
                        </a:rPr>
                        <a:t>OC(</a:t>
                      </a:r>
                      <a:r>
                        <a:rPr lang="fr-FR" sz="1400" dirty="0" err="1" smtClean="0">
                          <a:solidFill>
                            <a:schemeClr val="tx1">
                              <a:lumMod val="85000"/>
                              <a:lumOff val="15000"/>
                            </a:schemeClr>
                          </a:solidFill>
                          <a:latin typeface="+mj-lt"/>
                        </a:rPr>
                        <a:t>x,y</a:t>
                      </a:r>
                      <a:r>
                        <a:rPr lang="fr-FR" sz="1400" dirty="0" smtClean="0">
                          <a:solidFill>
                            <a:schemeClr val="tx1">
                              <a:lumMod val="85000"/>
                              <a:lumOff val="15000"/>
                            </a:schemeClr>
                          </a:solidFill>
                          <a:latin typeface="+mj-lt"/>
                        </a:rPr>
                        <a:t>) =</a:t>
                      </a:r>
                      <a:r>
                        <a:rPr lang="fr-FR" sz="1400" baseline="-25000" dirty="0" err="1" smtClean="0">
                          <a:solidFill>
                            <a:schemeClr val="tx1">
                              <a:lumMod val="85000"/>
                              <a:lumOff val="15000"/>
                            </a:schemeClr>
                          </a:solidFill>
                          <a:latin typeface="+mj-lt"/>
                        </a:rPr>
                        <a:t>df</a:t>
                      </a:r>
                      <a:r>
                        <a:rPr lang="fr-FR" sz="1400" baseline="-25000" dirty="0" smtClean="0">
                          <a:solidFill>
                            <a:schemeClr val="tx1">
                              <a:lumMod val="85000"/>
                              <a:lumOff val="15000"/>
                            </a:schemeClr>
                          </a:solidFill>
                          <a:latin typeface="+mj-lt"/>
                        </a:rPr>
                        <a:t> </a:t>
                      </a:r>
                      <a:r>
                        <a:rPr lang="en-US" sz="1400" baseline="0" dirty="0" smtClean="0">
                          <a:solidFill>
                            <a:schemeClr val="tx1">
                              <a:lumMod val="85000"/>
                              <a:lumOff val="15000"/>
                            </a:schemeClr>
                          </a:solidFill>
                          <a:latin typeface="+mj-lt"/>
                        </a:rPr>
                        <a:t>O</a:t>
                      </a:r>
                      <a:r>
                        <a:rPr lang="en-US" sz="1400" dirty="0" smtClean="0">
                          <a:solidFill>
                            <a:schemeClr val="tx1">
                              <a:lumMod val="85000"/>
                              <a:lumOff val="15000"/>
                            </a:schemeClr>
                          </a:solidFill>
                          <a:latin typeface="+mj-lt"/>
                        </a:rPr>
                        <a:t>(x, y) ∧ ¬P(x, y) </a:t>
                      </a:r>
                      <a:endParaRPr lang="en-US" sz="1400" dirty="0">
                        <a:solidFill>
                          <a:schemeClr val="tx1">
                            <a:lumMod val="85000"/>
                            <a:lumOff val="15000"/>
                          </a:schemeClr>
                        </a:solidFill>
                        <a:latin typeface="+mj-lt"/>
                      </a:endParaRPr>
                    </a:p>
                  </a:txBody>
                  <a:tcPr>
                    <a:solidFill>
                      <a:schemeClr val="bg1"/>
                    </a:solidFill>
                  </a:tcPr>
                </a:tc>
                <a:extLst>
                  <a:ext uri="{0D108BD9-81ED-4DB2-BD59-A6C34878D82A}">
                    <a16:rowId xmlns:a16="http://schemas.microsoft.com/office/drawing/2014/main" val="23072539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chemeClr val="tx1"/>
                          </a:solidFill>
                          <a:latin typeface="+mj-lt"/>
                        </a:rPr>
                        <a:t>(D5)</a:t>
                      </a:r>
                      <a:endParaRPr lang="en-US" sz="1400" dirty="0" smtClean="0">
                        <a:solidFill>
                          <a:schemeClr val="tx1"/>
                        </a:solidFill>
                        <a:latin typeface="+mj-lt"/>
                      </a:endParaRPr>
                    </a:p>
                  </a:txBody>
                  <a:tcPr>
                    <a:solidFill>
                      <a:schemeClr val="bg1"/>
                    </a:solidFill>
                  </a:tcPr>
                </a:tc>
                <a:tc>
                  <a:txBody>
                    <a:bodyPr/>
                    <a:lstStyle/>
                    <a:p>
                      <a:r>
                        <a:rPr lang="fr-FR" sz="1400" dirty="0" err="1" smtClean="0">
                          <a:solidFill>
                            <a:schemeClr val="tx1">
                              <a:lumMod val="85000"/>
                              <a:lumOff val="15000"/>
                            </a:schemeClr>
                          </a:solidFill>
                          <a:latin typeface="+mj-lt"/>
                        </a:rPr>
                        <a:t>Undercross</a:t>
                      </a:r>
                      <a:endParaRPr lang="en-US" sz="1400" dirty="0">
                        <a:solidFill>
                          <a:schemeClr val="tx1">
                            <a:lumMod val="85000"/>
                            <a:lumOff val="15000"/>
                          </a:schemeClr>
                        </a:solidFill>
                        <a:latin typeface="+mj-lt"/>
                      </a:endParaRPr>
                    </a:p>
                  </a:txBody>
                  <a:tcPr>
                    <a:solidFill>
                      <a:schemeClr val="bg1"/>
                    </a:solidFill>
                  </a:tcPr>
                </a:tc>
                <a:tc>
                  <a:txBody>
                    <a:bodyPr/>
                    <a:lstStyle/>
                    <a:p>
                      <a:r>
                        <a:rPr lang="fr-FR" sz="1400" dirty="0" smtClean="0">
                          <a:solidFill>
                            <a:schemeClr val="tx1">
                              <a:lumMod val="85000"/>
                              <a:lumOff val="15000"/>
                            </a:schemeClr>
                          </a:solidFill>
                          <a:latin typeface="+mj-lt"/>
                        </a:rPr>
                        <a:t>UC(</a:t>
                      </a:r>
                      <a:r>
                        <a:rPr lang="fr-FR" sz="1400" dirty="0" err="1" smtClean="0">
                          <a:solidFill>
                            <a:schemeClr val="tx1">
                              <a:lumMod val="85000"/>
                              <a:lumOff val="15000"/>
                            </a:schemeClr>
                          </a:solidFill>
                          <a:latin typeface="+mj-lt"/>
                        </a:rPr>
                        <a:t>x,y</a:t>
                      </a:r>
                      <a:r>
                        <a:rPr lang="fr-FR" sz="1400" dirty="0" smtClean="0">
                          <a:solidFill>
                            <a:schemeClr val="tx1">
                              <a:lumMod val="85000"/>
                              <a:lumOff val="15000"/>
                            </a:schemeClr>
                          </a:solidFill>
                          <a:latin typeface="+mj-lt"/>
                        </a:rPr>
                        <a:t>)</a:t>
                      </a:r>
                      <a:r>
                        <a:rPr lang="fr-FR" sz="1400" baseline="0" dirty="0" smtClean="0">
                          <a:solidFill>
                            <a:schemeClr val="tx1">
                              <a:lumMod val="85000"/>
                              <a:lumOff val="15000"/>
                            </a:schemeClr>
                          </a:solidFill>
                          <a:latin typeface="+mj-lt"/>
                        </a:rPr>
                        <a:t> =</a:t>
                      </a:r>
                      <a:r>
                        <a:rPr lang="fr-FR" sz="1400" baseline="-25000" dirty="0" err="1" smtClean="0">
                          <a:solidFill>
                            <a:schemeClr val="tx1">
                              <a:lumMod val="85000"/>
                              <a:lumOff val="15000"/>
                            </a:schemeClr>
                          </a:solidFill>
                          <a:latin typeface="+mj-lt"/>
                        </a:rPr>
                        <a:t>df</a:t>
                      </a:r>
                      <a:r>
                        <a:rPr lang="fr-FR" sz="1400" baseline="0" dirty="0" smtClean="0">
                          <a:solidFill>
                            <a:schemeClr val="tx1">
                              <a:lumMod val="85000"/>
                              <a:lumOff val="15000"/>
                            </a:schemeClr>
                          </a:solidFill>
                          <a:latin typeface="+mj-lt"/>
                        </a:rPr>
                        <a:t> </a:t>
                      </a:r>
                      <a:r>
                        <a:rPr lang="en-US" sz="1400" baseline="0" dirty="0" smtClean="0">
                          <a:solidFill>
                            <a:schemeClr val="tx1">
                              <a:lumMod val="85000"/>
                              <a:lumOff val="15000"/>
                            </a:schemeClr>
                          </a:solidFill>
                          <a:latin typeface="+mj-lt"/>
                        </a:rPr>
                        <a:t>U</a:t>
                      </a:r>
                      <a:r>
                        <a:rPr lang="en-US" sz="1400" dirty="0" smtClean="0">
                          <a:solidFill>
                            <a:schemeClr val="tx1">
                              <a:lumMod val="85000"/>
                              <a:lumOff val="15000"/>
                            </a:schemeClr>
                          </a:solidFill>
                          <a:latin typeface="+mj-lt"/>
                        </a:rPr>
                        <a:t>(x, y) ∧ ¬P(y, x)</a:t>
                      </a:r>
                      <a:endParaRPr lang="en-US" sz="1400" dirty="0">
                        <a:solidFill>
                          <a:schemeClr val="tx1">
                            <a:lumMod val="85000"/>
                            <a:lumOff val="15000"/>
                          </a:schemeClr>
                        </a:solidFill>
                        <a:latin typeface="+mj-lt"/>
                      </a:endParaRPr>
                    </a:p>
                  </a:txBody>
                  <a:tcPr>
                    <a:solidFill>
                      <a:schemeClr val="bg1"/>
                    </a:solidFill>
                  </a:tcPr>
                </a:tc>
                <a:extLst>
                  <a:ext uri="{0D108BD9-81ED-4DB2-BD59-A6C34878D82A}">
                    <a16:rowId xmlns:a16="http://schemas.microsoft.com/office/drawing/2014/main" val="88929511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chemeClr val="tx1"/>
                          </a:solidFill>
                          <a:latin typeface="+mj-lt"/>
                        </a:rPr>
                        <a:t>(D6)</a:t>
                      </a:r>
                      <a:endParaRPr lang="en-US" sz="1400" dirty="0" smtClean="0">
                        <a:solidFill>
                          <a:schemeClr val="tx1"/>
                        </a:solidFill>
                        <a:latin typeface="+mj-lt"/>
                      </a:endParaRPr>
                    </a:p>
                  </a:txBody>
                  <a:tcPr>
                    <a:solidFill>
                      <a:schemeClr val="bg1"/>
                    </a:solidFill>
                  </a:tcPr>
                </a:tc>
                <a:tc>
                  <a:txBody>
                    <a:bodyPr/>
                    <a:lstStyle/>
                    <a:p>
                      <a:r>
                        <a:rPr lang="fr-FR" sz="1400" dirty="0" err="1" smtClean="0">
                          <a:solidFill>
                            <a:schemeClr val="tx1">
                              <a:lumMod val="85000"/>
                              <a:lumOff val="15000"/>
                            </a:schemeClr>
                          </a:solidFill>
                          <a:latin typeface="+mj-lt"/>
                        </a:rPr>
                        <a:t>Proper-overlap</a:t>
                      </a:r>
                      <a:endParaRPr lang="en-US" sz="1400" dirty="0">
                        <a:solidFill>
                          <a:schemeClr val="tx1">
                            <a:lumMod val="85000"/>
                            <a:lumOff val="15000"/>
                          </a:schemeClr>
                        </a:solidFill>
                        <a:latin typeface="+mj-lt"/>
                      </a:endParaRPr>
                    </a:p>
                  </a:txBody>
                  <a:tcPr>
                    <a:solidFill>
                      <a:schemeClr val="bg1"/>
                    </a:solidFill>
                  </a:tcPr>
                </a:tc>
                <a:tc>
                  <a:txBody>
                    <a:bodyPr/>
                    <a:lstStyle/>
                    <a:p>
                      <a:r>
                        <a:rPr lang="fr-FR" sz="1400" dirty="0" smtClean="0">
                          <a:solidFill>
                            <a:schemeClr val="tx1">
                              <a:lumMod val="85000"/>
                              <a:lumOff val="15000"/>
                            </a:schemeClr>
                          </a:solidFill>
                          <a:latin typeface="+mj-lt"/>
                        </a:rPr>
                        <a:t>PO(</a:t>
                      </a:r>
                      <a:r>
                        <a:rPr lang="fr-FR" sz="1400" dirty="0" err="1" smtClean="0">
                          <a:solidFill>
                            <a:schemeClr val="tx1">
                              <a:lumMod val="85000"/>
                              <a:lumOff val="15000"/>
                            </a:schemeClr>
                          </a:solidFill>
                          <a:latin typeface="+mj-lt"/>
                        </a:rPr>
                        <a:t>x,y</a:t>
                      </a:r>
                      <a:r>
                        <a:rPr lang="fr-FR" sz="1400" dirty="0" smtClean="0">
                          <a:solidFill>
                            <a:schemeClr val="tx1">
                              <a:lumMod val="85000"/>
                              <a:lumOff val="15000"/>
                            </a:schemeClr>
                          </a:solidFill>
                          <a:latin typeface="+mj-lt"/>
                        </a:rPr>
                        <a:t>) =</a:t>
                      </a:r>
                      <a:r>
                        <a:rPr lang="fr-FR" sz="1400" baseline="-25000" dirty="0" err="1" smtClean="0">
                          <a:solidFill>
                            <a:schemeClr val="tx1">
                              <a:lumMod val="85000"/>
                              <a:lumOff val="15000"/>
                            </a:schemeClr>
                          </a:solidFill>
                          <a:latin typeface="+mj-lt"/>
                        </a:rPr>
                        <a:t>df</a:t>
                      </a:r>
                      <a:r>
                        <a:rPr lang="fr-FR" sz="1400" dirty="0" smtClean="0">
                          <a:solidFill>
                            <a:schemeClr val="tx1">
                              <a:lumMod val="85000"/>
                              <a:lumOff val="15000"/>
                            </a:schemeClr>
                          </a:solidFill>
                          <a:latin typeface="+mj-lt"/>
                        </a:rPr>
                        <a:t> </a:t>
                      </a:r>
                      <a:r>
                        <a:rPr lang="en-US" sz="1400" dirty="0" smtClean="0">
                          <a:solidFill>
                            <a:schemeClr val="tx1">
                              <a:lumMod val="85000"/>
                              <a:lumOff val="15000"/>
                            </a:schemeClr>
                          </a:solidFill>
                          <a:latin typeface="+mj-lt"/>
                        </a:rPr>
                        <a:t>OC(x, y) ∧ OC(y, x)</a:t>
                      </a:r>
                      <a:endParaRPr lang="en-US" sz="1400" dirty="0">
                        <a:solidFill>
                          <a:schemeClr val="tx1">
                            <a:lumMod val="85000"/>
                            <a:lumOff val="15000"/>
                          </a:schemeClr>
                        </a:solidFill>
                        <a:latin typeface="+mj-lt"/>
                      </a:endParaRPr>
                    </a:p>
                  </a:txBody>
                  <a:tcPr>
                    <a:solidFill>
                      <a:schemeClr val="bg1"/>
                    </a:solidFill>
                  </a:tcPr>
                </a:tc>
                <a:extLst>
                  <a:ext uri="{0D108BD9-81ED-4DB2-BD59-A6C34878D82A}">
                    <a16:rowId xmlns:a16="http://schemas.microsoft.com/office/drawing/2014/main" val="263740309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chemeClr val="tx1"/>
                          </a:solidFill>
                          <a:latin typeface="+mj-lt"/>
                        </a:rPr>
                        <a:t>(D7)</a:t>
                      </a:r>
                      <a:endParaRPr lang="en-US" sz="1400" dirty="0" smtClean="0">
                        <a:solidFill>
                          <a:schemeClr val="tx1"/>
                        </a:solidFill>
                        <a:latin typeface="+mj-lt"/>
                      </a:endParaRPr>
                    </a:p>
                  </a:txBody>
                  <a:tcPr>
                    <a:solidFill>
                      <a:schemeClr val="bg1"/>
                    </a:solidFill>
                  </a:tcPr>
                </a:tc>
                <a:tc>
                  <a:txBody>
                    <a:bodyPr/>
                    <a:lstStyle/>
                    <a:p>
                      <a:r>
                        <a:rPr lang="fr-FR" sz="1400" dirty="0" err="1" smtClean="0">
                          <a:solidFill>
                            <a:schemeClr val="tx1">
                              <a:lumMod val="85000"/>
                              <a:lumOff val="15000"/>
                            </a:schemeClr>
                          </a:solidFill>
                          <a:latin typeface="+mj-lt"/>
                        </a:rPr>
                        <a:t>Proper-underlap</a:t>
                      </a:r>
                      <a:endParaRPr lang="en-US" sz="1400" dirty="0">
                        <a:solidFill>
                          <a:schemeClr val="tx1">
                            <a:lumMod val="85000"/>
                            <a:lumOff val="15000"/>
                          </a:schemeClr>
                        </a:solidFill>
                        <a:latin typeface="+mj-lt"/>
                      </a:endParaRPr>
                    </a:p>
                  </a:txBody>
                  <a:tcPr>
                    <a:solidFill>
                      <a:schemeClr val="bg1"/>
                    </a:solidFill>
                  </a:tcPr>
                </a:tc>
                <a:tc>
                  <a:txBody>
                    <a:bodyPr/>
                    <a:lstStyle/>
                    <a:p>
                      <a:r>
                        <a:rPr lang="fr-FR" sz="1400" dirty="0" smtClean="0">
                          <a:solidFill>
                            <a:schemeClr val="tx1">
                              <a:lumMod val="85000"/>
                              <a:lumOff val="15000"/>
                            </a:schemeClr>
                          </a:solidFill>
                          <a:latin typeface="+mj-lt"/>
                        </a:rPr>
                        <a:t>PU(</a:t>
                      </a:r>
                      <a:r>
                        <a:rPr lang="fr-FR" sz="1400" dirty="0" err="1" smtClean="0">
                          <a:solidFill>
                            <a:schemeClr val="tx1">
                              <a:lumMod val="85000"/>
                              <a:lumOff val="15000"/>
                            </a:schemeClr>
                          </a:solidFill>
                          <a:latin typeface="+mj-lt"/>
                        </a:rPr>
                        <a:t>x,y</a:t>
                      </a:r>
                      <a:r>
                        <a:rPr lang="fr-FR" sz="1400" dirty="0" smtClean="0">
                          <a:solidFill>
                            <a:schemeClr val="tx1">
                              <a:lumMod val="85000"/>
                              <a:lumOff val="15000"/>
                            </a:schemeClr>
                          </a:solidFill>
                          <a:latin typeface="+mj-lt"/>
                        </a:rPr>
                        <a:t>) =</a:t>
                      </a:r>
                      <a:r>
                        <a:rPr lang="fr-FR" sz="1400" baseline="-25000" dirty="0" err="1" smtClean="0">
                          <a:solidFill>
                            <a:schemeClr val="tx1">
                              <a:lumMod val="85000"/>
                              <a:lumOff val="15000"/>
                            </a:schemeClr>
                          </a:solidFill>
                          <a:latin typeface="+mj-lt"/>
                        </a:rPr>
                        <a:t>df</a:t>
                      </a:r>
                      <a:r>
                        <a:rPr lang="fr-FR" sz="1400" dirty="0" smtClean="0">
                          <a:solidFill>
                            <a:schemeClr val="tx1">
                              <a:lumMod val="85000"/>
                              <a:lumOff val="15000"/>
                            </a:schemeClr>
                          </a:solidFill>
                          <a:latin typeface="+mj-lt"/>
                        </a:rPr>
                        <a:t> </a:t>
                      </a:r>
                      <a:r>
                        <a:rPr lang="en-US" sz="1400" dirty="0" smtClean="0">
                          <a:solidFill>
                            <a:schemeClr val="tx1">
                              <a:lumMod val="85000"/>
                              <a:lumOff val="15000"/>
                            </a:schemeClr>
                          </a:solidFill>
                          <a:latin typeface="+mj-lt"/>
                        </a:rPr>
                        <a:t>UC(x, y) ∧ UC(y, x)</a:t>
                      </a:r>
                      <a:endParaRPr lang="en-US" sz="1400" dirty="0">
                        <a:solidFill>
                          <a:schemeClr val="tx1">
                            <a:lumMod val="85000"/>
                            <a:lumOff val="15000"/>
                          </a:schemeClr>
                        </a:solidFill>
                        <a:latin typeface="+mj-lt"/>
                      </a:endParaRPr>
                    </a:p>
                  </a:txBody>
                  <a:tcPr>
                    <a:solidFill>
                      <a:schemeClr val="bg1"/>
                    </a:solidFill>
                  </a:tcPr>
                </a:tc>
                <a:extLst>
                  <a:ext uri="{0D108BD9-81ED-4DB2-BD59-A6C34878D82A}">
                    <a16:rowId xmlns:a16="http://schemas.microsoft.com/office/drawing/2014/main" val="2325485757"/>
                  </a:ext>
                </a:extLst>
              </a:tr>
            </a:tbl>
          </a:graphicData>
        </a:graphic>
      </p:graphicFrame>
      <p:graphicFrame>
        <p:nvGraphicFramePr>
          <p:cNvPr id="51" name="Tableau 50"/>
          <p:cNvGraphicFramePr>
            <a:graphicFrameLocks noGrp="1"/>
          </p:cNvGraphicFramePr>
          <p:nvPr>
            <p:extLst>
              <p:ext uri="{D42A27DB-BD31-4B8C-83A1-F6EECF244321}">
                <p14:modId xmlns:p14="http://schemas.microsoft.com/office/powerpoint/2010/main" val="1279594801"/>
              </p:ext>
            </p:extLst>
          </p:nvPr>
        </p:nvGraphicFramePr>
        <p:xfrm>
          <a:off x="7401471" y="4598618"/>
          <a:ext cx="4376890" cy="1854200"/>
        </p:xfrm>
        <a:graphic>
          <a:graphicData uri="http://schemas.openxmlformats.org/drawingml/2006/table">
            <a:tbl>
              <a:tblPr firstRow="1" bandRow="1">
                <a:tableStyleId>{5940675A-B579-460E-94D1-54222C63F5DA}</a:tableStyleId>
              </a:tblPr>
              <a:tblGrid>
                <a:gridCol w="550748">
                  <a:extLst>
                    <a:ext uri="{9D8B030D-6E8A-4147-A177-3AD203B41FA5}">
                      <a16:colId xmlns:a16="http://schemas.microsoft.com/office/drawing/2014/main" val="1229453980"/>
                    </a:ext>
                  </a:extLst>
                </a:gridCol>
                <a:gridCol w="3826142">
                  <a:extLst>
                    <a:ext uri="{9D8B030D-6E8A-4147-A177-3AD203B41FA5}">
                      <a16:colId xmlns:a16="http://schemas.microsoft.com/office/drawing/2014/main" val="4267450206"/>
                    </a:ext>
                  </a:extLst>
                </a:gridCol>
              </a:tblGrid>
              <a:tr h="370840">
                <a:tc>
                  <a:txBody>
                    <a:bodyPr/>
                    <a:lstStyle/>
                    <a:p>
                      <a:r>
                        <a:rPr lang="fr-FR" sz="1400" dirty="0" smtClean="0">
                          <a:solidFill>
                            <a:srgbClr val="0070C0"/>
                          </a:solidFill>
                          <a:latin typeface="+mj-lt"/>
                        </a:rPr>
                        <a:t>(Pa4)</a:t>
                      </a:r>
                      <a:endParaRPr lang="en-US" sz="1400" dirty="0">
                        <a:solidFill>
                          <a:srgbClr val="0070C0"/>
                        </a:solidFill>
                        <a:latin typeface="+mj-lt"/>
                      </a:endParaRPr>
                    </a:p>
                  </a:txBody>
                  <a:tcPr/>
                </a:tc>
                <a:tc>
                  <a:txBody>
                    <a:bodyPr/>
                    <a:lstStyle/>
                    <a:p>
                      <a:r>
                        <a:rPr lang="en-US" sz="1400" dirty="0" smtClean="0">
                          <a:latin typeface="+mj-lt"/>
                        </a:rPr>
                        <a:t>PP(x, y) → ∃z(</a:t>
                      </a:r>
                      <a:r>
                        <a:rPr lang="en-US" sz="1400" baseline="0" dirty="0" smtClean="0">
                          <a:latin typeface="+mj-lt"/>
                        </a:rPr>
                        <a:t> P</a:t>
                      </a:r>
                      <a:r>
                        <a:rPr lang="en-US" sz="1400" dirty="0" smtClean="0">
                          <a:latin typeface="+mj-lt"/>
                        </a:rPr>
                        <a:t>(z, y) ∧ ¬O(z, x) ) </a:t>
                      </a:r>
                      <a:endParaRPr lang="en-US" sz="1400" dirty="0">
                        <a:latin typeface="+mj-lt"/>
                      </a:endParaRPr>
                    </a:p>
                  </a:txBody>
                  <a:tcPr/>
                </a:tc>
                <a:extLst>
                  <a:ext uri="{0D108BD9-81ED-4DB2-BD59-A6C34878D82A}">
                    <a16:rowId xmlns:a16="http://schemas.microsoft.com/office/drawing/2014/main" val="81635187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rgbClr val="0070C0"/>
                          </a:solidFill>
                          <a:latin typeface="+mj-lt"/>
                        </a:rPr>
                        <a:t>(Pa5)</a:t>
                      </a:r>
                      <a:endParaRPr lang="en-US" sz="1400" dirty="0" smtClean="0">
                        <a:solidFill>
                          <a:srgbClr val="0070C0"/>
                        </a:solidFill>
                        <a:latin typeface="+mj-lt"/>
                      </a:endParaRPr>
                    </a:p>
                  </a:txBody>
                  <a:tcPr/>
                </a:tc>
                <a:tc>
                  <a:txBody>
                    <a:bodyPr/>
                    <a:lstStyle/>
                    <a:p>
                      <a:r>
                        <a:rPr lang="en-US" sz="1400" dirty="0" smtClean="0">
                          <a:latin typeface="+mj-lt"/>
                        </a:rPr>
                        <a:t>¬P(y, x) → ∃z(</a:t>
                      </a:r>
                      <a:r>
                        <a:rPr lang="en-US" sz="1400" baseline="0" dirty="0" smtClean="0">
                          <a:latin typeface="+mj-lt"/>
                        </a:rPr>
                        <a:t> P</a:t>
                      </a:r>
                      <a:r>
                        <a:rPr lang="en-US" sz="1400" dirty="0" smtClean="0">
                          <a:latin typeface="+mj-lt"/>
                        </a:rPr>
                        <a:t>(z, y) ∧ ¬O(z, x) )</a:t>
                      </a:r>
                      <a:endParaRPr lang="en-US" sz="1400" dirty="0">
                        <a:latin typeface="+mj-lt"/>
                      </a:endParaRPr>
                    </a:p>
                  </a:txBody>
                  <a:tcPr/>
                </a:tc>
                <a:extLst>
                  <a:ext uri="{0D108BD9-81ED-4DB2-BD59-A6C34878D82A}">
                    <a16:rowId xmlns:a16="http://schemas.microsoft.com/office/drawing/2014/main" val="1672774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rgbClr val="0070C0"/>
                          </a:solidFill>
                          <a:latin typeface="+mj-lt"/>
                        </a:rPr>
                        <a:t>(Pa6)</a:t>
                      </a:r>
                      <a:endParaRPr lang="en-US" sz="1400" dirty="0" smtClean="0">
                        <a:solidFill>
                          <a:srgbClr val="0070C0"/>
                        </a:solidFill>
                        <a:latin typeface="+mj-lt"/>
                      </a:endParaRPr>
                    </a:p>
                  </a:txBody>
                  <a:tcPr/>
                </a:tc>
                <a:tc>
                  <a:txBody>
                    <a:bodyPr/>
                    <a:lstStyle/>
                    <a:p>
                      <a:r>
                        <a:rPr lang="en-US" sz="1400" dirty="0" smtClean="0">
                          <a:latin typeface="+mj-lt"/>
                        </a:rPr>
                        <a:t>U(x, y) → ∃z ∀w ( O(w, x) ↔ ( O(w, x) ∨ O(w, y) ) ) </a:t>
                      </a:r>
                      <a:endParaRPr lang="en-US" sz="1400" dirty="0">
                        <a:latin typeface="+mj-lt"/>
                      </a:endParaRPr>
                    </a:p>
                  </a:txBody>
                  <a:tcPr/>
                </a:tc>
                <a:extLst>
                  <a:ext uri="{0D108BD9-81ED-4DB2-BD59-A6C34878D82A}">
                    <a16:rowId xmlns:a16="http://schemas.microsoft.com/office/drawing/2014/main" val="103974468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rgbClr val="0070C0"/>
                          </a:solidFill>
                          <a:latin typeface="+mj-lt"/>
                        </a:rPr>
                        <a:t>(Pa7)</a:t>
                      </a:r>
                      <a:endParaRPr lang="en-US" sz="1400" dirty="0" smtClean="0">
                        <a:solidFill>
                          <a:srgbClr val="0070C0"/>
                        </a:solidFill>
                        <a:latin typeface="+mj-lt"/>
                      </a:endParaRPr>
                    </a:p>
                  </a:txBody>
                  <a:tcPr/>
                </a:tc>
                <a:tc>
                  <a:txBody>
                    <a:bodyPr/>
                    <a:lstStyle/>
                    <a:p>
                      <a:r>
                        <a:rPr lang="en-US" sz="1400" dirty="0" smtClean="0">
                          <a:latin typeface="+mj-lt"/>
                        </a:rPr>
                        <a:t>O(x, y) → ∃z ∀w ( P(w, z) ↔ ( P(w, x) ∧ P(w, y) ) ) </a:t>
                      </a:r>
                      <a:endParaRPr lang="en-US" sz="1400" dirty="0">
                        <a:latin typeface="+mj-lt"/>
                      </a:endParaRPr>
                    </a:p>
                  </a:txBody>
                  <a:tcPr/>
                </a:tc>
                <a:extLst>
                  <a:ext uri="{0D108BD9-81ED-4DB2-BD59-A6C34878D82A}">
                    <a16:rowId xmlns:a16="http://schemas.microsoft.com/office/drawing/2014/main" val="34677174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rgbClr val="0070C0"/>
                          </a:solidFill>
                          <a:latin typeface="+mj-lt"/>
                        </a:rPr>
                        <a:t>(Pa8)</a:t>
                      </a:r>
                      <a:endParaRPr lang="en-US" sz="1400" dirty="0" smtClean="0">
                        <a:solidFill>
                          <a:srgbClr val="0070C0"/>
                        </a:solidFill>
                        <a:latin typeface="+mj-lt"/>
                      </a:endParaRPr>
                    </a:p>
                  </a:txBody>
                  <a:tcPr/>
                </a:tc>
                <a:tc>
                  <a:txBody>
                    <a:bodyPr/>
                    <a:lstStyle/>
                    <a:p>
                      <a:r>
                        <a:rPr lang="en-US" sz="1400" dirty="0" smtClean="0">
                          <a:latin typeface="+mj-lt"/>
                        </a:rPr>
                        <a:t>∃x</a:t>
                      </a:r>
                      <a:r>
                        <a:rPr lang="el-GR" sz="1400" dirty="0" smtClean="0">
                          <a:latin typeface="+mj-lt"/>
                        </a:rPr>
                        <a:t>φ → ∃</a:t>
                      </a:r>
                      <a:r>
                        <a:rPr lang="en-US" sz="1400" dirty="0" err="1" smtClean="0">
                          <a:latin typeface="+mj-lt"/>
                        </a:rPr>
                        <a:t>z∀y</a:t>
                      </a:r>
                      <a:r>
                        <a:rPr lang="en-US" sz="1400" dirty="0" smtClean="0">
                          <a:latin typeface="+mj-lt"/>
                        </a:rPr>
                        <a:t>(O(y, z) ↔ ∃x(</a:t>
                      </a:r>
                      <a:r>
                        <a:rPr lang="el-GR" sz="1400" dirty="0" smtClean="0">
                          <a:latin typeface="+mj-lt"/>
                        </a:rPr>
                        <a:t>φ ∧ </a:t>
                      </a:r>
                      <a:r>
                        <a:rPr lang="en-US" sz="1400" dirty="0" smtClean="0">
                          <a:latin typeface="+mj-lt"/>
                        </a:rPr>
                        <a:t>O(y, x) ) )</a:t>
                      </a:r>
                      <a:endParaRPr lang="en-US" sz="1400" dirty="0">
                        <a:latin typeface="+mj-lt"/>
                      </a:endParaRPr>
                    </a:p>
                  </a:txBody>
                  <a:tcPr/>
                </a:tc>
                <a:extLst>
                  <a:ext uri="{0D108BD9-81ED-4DB2-BD59-A6C34878D82A}">
                    <a16:rowId xmlns:a16="http://schemas.microsoft.com/office/drawing/2014/main" val="2202909229"/>
                  </a:ext>
                </a:extLst>
              </a:tr>
            </a:tbl>
          </a:graphicData>
        </a:graphic>
      </p:graphicFrame>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089" y="3083162"/>
            <a:ext cx="6729877" cy="1523745"/>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964" y="1747375"/>
            <a:ext cx="6577990" cy="4097181"/>
          </a:xfrm>
          <a:prstGeom prst="rect">
            <a:avLst/>
          </a:prstGeom>
        </p:spPr>
      </p:pic>
      <p:sp>
        <p:nvSpPr>
          <p:cNvPr id="110" name="Rectangle 109"/>
          <p:cNvSpPr/>
          <p:nvPr/>
        </p:nvSpPr>
        <p:spPr>
          <a:xfrm>
            <a:off x="314875" y="1518161"/>
            <a:ext cx="6913478" cy="4685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1" name="Rectangle 110"/>
          <p:cNvSpPr/>
          <p:nvPr/>
        </p:nvSpPr>
        <p:spPr>
          <a:xfrm>
            <a:off x="1110707" y="4937691"/>
            <a:ext cx="1126213" cy="307777"/>
          </a:xfrm>
          <a:prstGeom prst="rect">
            <a:avLst/>
          </a:prstGeom>
        </p:spPr>
        <p:txBody>
          <a:bodyPr wrap="square">
            <a:spAutoFit/>
          </a:bodyPr>
          <a:lstStyle/>
          <a:p>
            <a:pP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 (Pa6, </a:t>
            </a:r>
            <a:r>
              <a:rPr lang="fr-FR"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Pa7)</a:t>
            </a:r>
            <a:endParaRPr lang="en-US" sz="1400" dirty="0">
              <a:solidFill>
                <a:srgbClr val="0070C0"/>
              </a:solidFill>
              <a:latin typeface="Times New Roman" panose="02020603050405020304" pitchFamily="18" charset="0"/>
              <a:ea typeface="Gadugi" panose="020B0502040204020203" pitchFamily="34" charset="0"/>
              <a:cs typeface="Times New Roman" panose="02020603050405020304" pitchFamily="18" charset="0"/>
            </a:endParaRPr>
          </a:p>
        </p:txBody>
      </p:sp>
      <p:sp>
        <p:nvSpPr>
          <p:cNvPr id="112" name="Rectangle 111"/>
          <p:cNvSpPr/>
          <p:nvPr/>
        </p:nvSpPr>
        <p:spPr>
          <a:xfrm>
            <a:off x="1441146" y="3506121"/>
            <a:ext cx="772128" cy="307777"/>
          </a:xfrm>
          <a:prstGeom prst="rect">
            <a:avLst/>
          </a:prstGeom>
        </p:spPr>
        <p:txBody>
          <a:bodyPr wrap="square">
            <a:spAutoFit/>
          </a:bodyPr>
          <a:lstStyle/>
          <a:p>
            <a:pP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 (Pa8)</a:t>
            </a:r>
          </a:p>
        </p:txBody>
      </p:sp>
      <p:sp>
        <p:nvSpPr>
          <p:cNvPr id="114" name="Rectangle 113"/>
          <p:cNvSpPr/>
          <p:nvPr/>
        </p:nvSpPr>
        <p:spPr>
          <a:xfrm>
            <a:off x="1194433" y="3891681"/>
            <a:ext cx="1872788" cy="634020"/>
          </a:xfrm>
          <a:prstGeom prst="rect">
            <a:avLst/>
          </a:prstGeom>
        </p:spPr>
        <p:txBody>
          <a:bodyPr wrap="square">
            <a:spAutoFit/>
          </a:bodyPr>
          <a:lstStyle/>
          <a:p>
            <a:pPr algn="ctr" eaLnBrk="0" fontAlgn="base" hangingPunct="0">
              <a:spcBef>
                <a:spcPct val="20000"/>
              </a:spcBef>
              <a:spcAft>
                <a:spcPct val="0"/>
              </a:spcAft>
              <a:buClr>
                <a:srgbClr val="75BD25"/>
              </a:buClr>
            </a:pPr>
            <a:r>
              <a:rPr lang="en-US" sz="1600" dirty="0" smtClean="0">
                <a:latin typeface="Times New Roman" panose="02020603050405020304" pitchFamily="18" charset="0"/>
                <a:ea typeface="Gadugi" panose="020B0502040204020203" pitchFamily="34" charset="0"/>
                <a:cs typeface="Times New Roman" panose="02020603050405020304" pitchFamily="18" charset="0"/>
              </a:rPr>
              <a:t>Closure Mereology</a:t>
            </a:r>
          </a:p>
          <a:p>
            <a:pPr algn="ctr" eaLnBrk="0" fontAlgn="base" hangingPunct="0">
              <a:spcBef>
                <a:spcPct val="20000"/>
              </a:spcBef>
              <a:spcAft>
                <a:spcPct val="0"/>
              </a:spcAft>
              <a:buClr>
                <a:srgbClr val="75BD25"/>
              </a:buClr>
            </a:pPr>
            <a:r>
              <a:rPr lang="fr-FR" sz="1600" b="1" dirty="0" smtClean="0">
                <a:latin typeface="Times New Roman" panose="02020603050405020304" pitchFamily="18" charset="0"/>
                <a:ea typeface="Gadugi" panose="020B0502040204020203" pitchFamily="34" charset="0"/>
                <a:cs typeface="Times New Roman" panose="02020603050405020304" pitchFamily="18" charset="0"/>
              </a:rPr>
              <a:t>(CM)</a:t>
            </a:r>
            <a:endParaRPr lang="en-US" sz="1600" b="1" dirty="0">
              <a:latin typeface="Times New Roman" panose="02020603050405020304" pitchFamily="18" charset="0"/>
              <a:ea typeface="Gadugi" panose="020B0502040204020203" pitchFamily="34" charset="0"/>
              <a:cs typeface="Times New Roman" panose="02020603050405020304" pitchFamily="18" charset="0"/>
            </a:endParaRPr>
          </a:p>
        </p:txBody>
      </p:sp>
      <p:sp>
        <p:nvSpPr>
          <p:cNvPr id="115" name="Rectangle 114"/>
          <p:cNvSpPr/>
          <p:nvPr/>
        </p:nvSpPr>
        <p:spPr>
          <a:xfrm>
            <a:off x="1170173" y="2825095"/>
            <a:ext cx="1924529" cy="634020"/>
          </a:xfrm>
          <a:prstGeom prst="rect">
            <a:avLst/>
          </a:prstGeom>
        </p:spPr>
        <p:txBody>
          <a:bodyPr wrap="square">
            <a:spAutoFit/>
          </a:bodyPr>
          <a:lstStyle/>
          <a:p>
            <a:pPr algn="ctr" eaLnBrk="0" fontAlgn="base" hangingPunct="0">
              <a:spcBef>
                <a:spcPct val="20000"/>
              </a:spcBef>
              <a:spcAft>
                <a:spcPct val="0"/>
              </a:spcAft>
              <a:buClr>
                <a:srgbClr val="75BD25"/>
              </a:buClr>
            </a:pPr>
            <a:r>
              <a:rPr lang="en-US" sz="1600" dirty="0" smtClean="0">
                <a:latin typeface="Times New Roman" panose="02020603050405020304" pitchFamily="18" charset="0"/>
                <a:ea typeface="Gadugi" panose="020B0502040204020203" pitchFamily="34" charset="0"/>
                <a:cs typeface="Times New Roman" panose="02020603050405020304" pitchFamily="18" charset="0"/>
              </a:rPr>
              <a:t>General Mereology</a:t>
            </a:r>
          </a:p>
          <a:p>
            <a:pPr algn="ctr" eaLnBrk="0" fontAlgn="base" hangingPunct="0">
              <a:spcBef>
                <a:spcPct val="20000"/>
              </a:spcBef>
              <a:spcAft>
                <a:spcPct val="0"/>
              </a:spcAft>
              <a:buClr>
                <a:srgbClr val="75BD25"/>
              </a:buClr>
            </a:pPr>
            <a:r>
              <a:rPr lang="fr-FR" sz="1600" b="1" dirty="0" smtClean="0">
                <a:latin typeface="Times New Roman" panose="02020603050405020304" pitchFamily="18" charset="0"/>
                <a:ea typeface="Gadugi" panose="020B0502040204020203" pitchFamily="34" charset="0"/>
                <a:cs typeface="Times New Roman" panose="02020603050405020304" pitchFamily="18" charset="0"/>
              </a:rPr>
              <a:t>(GM)</a:t>
            </a:r>
            <a:endParaRPr lang="en-US" sz="1600" b="1" dirty="0">
              <a:latin typeface="Times New Roman" panose="02020603050405020304" pitchFamily="18" charset="0"/>
              <a:ea typeface="Gadugi" panose="020B0502040204020203" pitchFamily="34" charset="0"/>
              <a:cs typeface="Times New Roman" panose="02020603050405020304" pitchFamily="18" charset="0"/>
            </a:endParaRPr>
          </a:p>
        </p:txBody>
      </p:sp>
      <p:sp>
        <p:nvSpPr>
          <p:cNvPr id="116" name="Rectangle 115"/>
          <p:cNvSpPr/>
          <p:nvPr/>
        </p:nvSpPr>
        <p:spPr>
          <a:xfrm>
            <a:off x="3316587" y="4986518"/>
            <a:ext cx="1952679" cy="634020"/>
          </a:xfrm>
          <a:prstGeom prst="rect">
            <a:avLst/>
          </a:prstGeom>
        </p:spPr>
        <p:txBody>
          <a:bodyPr wrap="square">
            <a:spAutoFit/>
          </a:bodyPr>
          <a:lstStyle/>
          <a:p>
            <a:pPr algn="ctr" eaLnBrk="0" fontAlgn="base" hangingPunct="0">
              <a:spcBef>
                <a:spcPct val="20000"/>
              </a:spcBef>
              <a:spcAft>
                <a:spcPct val="0"/>
              </a:spcAft>
              <a:buClr>
                <a:srgbClr val="75BD25"/>
              </a:buClr>
            </a:pPr>
            <a:r>
              <a:rPr lang="en-US" sz="1600" dirty="0" smtClean="0">
                <a:latin typeface="Times New Roman" panose="02020603050405020304" pitchFamily="18" charset="0"/>
                <a:ea typeface="Gadugi" panose="020B0502040204020203" pitchFamily="34" charset="0"/>
                <a:cs typeface="Times New Roman" panose="02020603050405020304" pitchFamily="18" charset="0"/>
              </a:rPr>
              <a:t>Minimal Mereology</a:t>
            </a:r>
          </a:p>
          <a:p>
            <a:pPr algn="ctr" eaLnBrk="0" fontAlgn="base" hangingPunct="0">
              <a:spcBef>
                <a:spcPct val="20000"/>
              </a:spcBef>
              <a:spcAft>
                <a:spcPct val="0"/>
              </a:spcAft>
              <a:buClr>
                <a:srgbClr val="75BD25"/>
              </a:buClr>
            </a:pPr>
            <a:r>
              <a:rPr lang="fr-FR" sz="1600" b="1" dirty="0" smtClean="0">
                <a:latin typeface="Times New Roman" panose="02020603050405020304" pitchFamily="18" charset="0"/>
                <a:ea typeface="Gadugi" panose="020B0502040204020203" pitchFamily="34" charset="0"/>
                <a:cs typeface="Times New Roman" panose="02020603050405020304" pitchFamily="18" charset="0"/>
              </a:rPr>
              <a:t>(MM)</a:t>
            </a:r>
            <a:endParaRPr lang="en-US" sz="1600" b="1" dirty="0">
              <a:latin typeface="Times New Roman" panose="02020603050405020304" pitchFamily="18" charset="0"/>
              <a:ea typeface="Gadugi" panose="020B0502040204020203" pitchFamily="34" charset="0"/>
              <a:cs typeface="Times New Roman" panose="02020603050405020304" pitchFamily="18" charset="0"/>
            </a:endParaRPr>
          </a:p>
        </p:txBody>
      </p:sp>
      <p:sp>
        <p:nvSpPr>
          <p:cNvPr id="117" name="Rectangle 116"/>
          <p:cNvSpPr/>
          <p:nvPr/>
        </p:nvSpPr>
        <p:spPr>
          <a:xfrm>
            <a:off x="4523256" y="4167893"/>
            <a:ext cx="2108459" cy="634020"/>
          </a:xfrm>
          <a:prstGeom prst="rect">
            <a:avLst/>
          </a:prstGeom>
        </p:spPr>
        <p:txBody>
          <a:bodyPr wrap="square">
            <a:spAutoFit/>
          </a:bodyPr>
          <a:lstStyle/>
          <a:p>
            <a:pPr algn="ctr" eaLnBrk="0" fontAlgn="base" hangingPunct="0">
              <a:spcBef>
                <a:spcPct val="20000"/>
              </a:spcBef>
              <a:spcAft>
                <a:spcPct val="0"/>
              </a:spcAft>
              <a:buClr>
                <a:srgbClr val="75BD25"/>
              </a:buClr>
            </a:pPr>
            <a:r>
              <a:rPr lang="en-US" sz="1600" dirty="0" smtClean="0">
                <a:latin typeface="Times New Roman" panose="02020603050405020304" pitchFamily="18" charset="0"/>
                <a:ea typeface="Gadugi" panose="020B0502040204020203" pitchFamily="34" charset="0"/>
                <a:cs typeface="Times New Roman" panose="02020603050405020304" pitchFamily="18" charset="0"/>
              </a:rPr>
              <a:t>Extensional Mereology</a:t>
            </a:r>
          </a:p>
          <a:p>
            <a:pPr algn="ctr" eaLnBrk="0" fontAlgn="base" hangingPunct="0">
              <a:spcBef>
                <a:spcPct val="20000"/>
              </a:spcBef>
              <a:spcAft>
                <a:spcPct val="0"/>
              </a:spcAft>
              <a:buClr>
                <a:srgbClr val="75BD25"/>
              </a:buClr>
            </a:pPr>
            <a:r>
              <a:rPr lang="fr-FR" sz="1600" b="1" dirty="0" smtClean="0">
                <a:latin typeface="Times New Roman" panose="02020603050405020304" pitchFamily="18" charset="0"/>
                <a:ea typeface="Gadugi" panose="020B0502040204020203" pitchFamily="34" charset="0"/>
                <a:cs typeface="Times New Roman" panose="02020603050405020304" pitchFamily="18" charset="0"/>
              </a:rPr>
              <a:t>(EM)</a:t>
            </a:r>
            <a:endParaRPr lang="en-US" sz="1600" b="1" dirty="0">
              <a:latin typeface="Times New Roman" panose="02020603050405020304" pitchFamily="18" charset="0"/>
              <a:ea typeface="Gadugi" panose="020B0502040204020203" pitchFamily="34" charset="0"/>
              <a:cs typeface="Times New Roman" panose="02020603050405020304" pitchFamily="18" charset="0"/>
            </a:endParaRPr>
          </a:p>
        </p:txBody>
      </p:sp>
      <p:sp>
        <p:nvSpPr>
          <p:cNvPr id="118" name="Rectangle 117"/>
          <p:cNvSpPr/>
          <p:nvPr/>
        </p:nvSpPr>
        <p:spPr>
          <a:xfrm>
            <a:off x="4185016" y="3149752"/>
            <a:ext cx="2784938" cy="634020"/>
          </a:xfrm>
          <a:prstGeom prst="rect">
            <a:avLst/>
          </a:prstGeom>
        </p:spPr>
        <p:txBody>
          <a:bodyPr wrap="square">
            <a:spAutoFit/>
          </a:bodyPr>
          <a:lstStyle/>
          <a:p>
            <a:pPr algn="ctr" eaLnBrk="0" fontAlgn="base" hangingPunct="0">
              <a:spcBef>
                <a:spcPct val="20000"/>
              </a:spcBef>
              <a:spcAft>
                <a:spcPct val="0"/>
              </a:spcAft>
              <a:buClr>
                <a:srgbClr val="75BD25"/>
              </a:buClr>
            </a:pPr>
            <a:r>
              <a:rPr lang="en-US" sz="1600" dirty="0" smtClean="0">
                <a:latin typeface="Times New Roman" panose="02020603050405020304" pitchFamily="18" charset="0"/>
                <a:ea typeface="Gadugi" panose="020B0502040204020203" pitchFamily="34" charset="0"/>
                <a:cs typeface="Times New Roman" panose="02020603050405020304" pitchFamily="18" charset="0"/>
              </a:rPr>
              <a:t>Extensional Closure Mereology</a:t>
            </a:r>
          </a:p>
          <a:p>
            <a:pPr algn="ctr" eaLnBrk="0" fontAlgn="base" hangingPunct="0">
              <a:spcBef>
                <a:spcPct val="20000"/>
              </a:spcBef>
              <a:spcAft>
                <a:spcPct val="0"/>
              </a:spcAft>
              <a:buClr>
                <a:srgbClr val="75BD25"/>
              </a:buClr>
            </a:pPr>
            <a:r>
              <a:rPr lang="fr-FR" sz="1600" b="1" dirty="0" smtClean="0">
                <a:latin typeface="Times New Roman" panose="02020603050405020304" pitchFamily="18" charset="0"/>
                <a:ea typeface="Gadugi" panose="020B0502040204020203" pitchFamily="34" charset="0"/>
                <a:cs typeface="Times New Roman" panose="02020603050405020304" pitchFamily="18" charset="0"/>
              </a:rPr>
              <a:t>(CEM)</a:t>
            </a:r>
            <a:endParaRPr lang="en-US" sz="1600" b="1" dirty="0">
              <a:latin typeface="Times New Roman" panose="02020603050405020304" pitchFamily="18" charset="0"/>
              <a:ea typeface="Gadugi" panose="020B0502040204020203" pitchFamily="34" charset="0"/>
              <a:cs typeface="Times New Roman" panose="02020603050405020304" pitchFamily="18" charset="0"/>
            </a:endParaRPr>
          </a:p>
        </p:txBody>
      </p:sp>
      <p:sp>
        <p:nvSpPr>
          <p:cNvPr id="119" name="Rectangle 118"/>
          <p:cNvSpPr/>
          <p:nvPr/>
        </p:nvSpPr>
        <p:spPr>
          <a:xfrm>
            <a:off x="4164839" y="2109740"/>
            <a:ext cx="2826127" cy="634020"/>
          </a:xfrm>
          <a:prstGeom prst="rect">
            <a:avLst/>
          </a:prstGeom>
        </p:spPr>
        <p:txBody>
          <a:bodyPr wrap="square">
            <a:spAutoFit/>
          </a:bodyPr>
          <a:lstStyle/>
          <a:p>
            <a:pPr algn="ctr" eaLnBrk="0" fontAlgn="base" hangingPunct="0">
              <a:spcBef>
                <a:spcPct val="20000"/>
              </a:spcBef>
              <a:spcAft>
                <a:spcPct val="0"/>
              </a:spcAft>
              <a:buClr>
                <a:srgbClr val="75BD25"/>
              </a:buClr>
            </a:pPr>
            <a:r>
              <a:rPr lang="en-US" sz="1600" dirty="0" smtClean="0">
                <a:latin typeface="Times New Roman" panose="02020603050405020304" pitchFamily="18" charset="0"/>
                <a:ea typeface="Gadugi" panose="020B0502040204020203" pitchFamily="34" charset="0"/>
                <a:cs typeface="Times New Roman" panose="02020603050405020304" pitchFamily="18" charset="0"/>
              </a:rPr>
              <a:t>General Extensional Mereology</a:t>
            </a:r>
          </a:p>
          <a:p>
            <a:pPr algn="ctr" eaLnBrk="0" fontAlgn="base" hangingPunct="0">
              <a:spcBef>
                <a:spcPct val="20000"/>
              </a:spcBef>
              <a:spcAft>
                <a:spcPct val="0"/>
              </a:spcAft>
              <a:buClr>
                <a:srgbClr val="75BD25"/>
              </a:buClr>
            </a:pPr>
            <a:r>
              <a:rPr lang="fr-FR" sz="1600" b="1" dirty="0" smtClean="0">
                <a:latin typeface="Times New Roman" panose="02020603050405020304" pitchFamily="18" charset="0"/>
                <a:ea typeface="Gadugi" panose="020B0502040204020203" pitchFamily="34" charset="0"/>
                <a:cs typeface="Times New Roman" panose="02020603050405020304" pitchFamily="18" charset="0"/>
              </a:rPr>
              <a:t>(GEM)</a:t>
            </a:r>
            <a:endParaRPr lang="en-US" sz="1600" b="1" dirty="0">
              <a:latin typeface="Times New Roman" panose="02020603050405020304" pitchFamily="18" charset="0"/>
              <a:ea typeface="Gadugi" panose="020B0502040204020203" pitchFamily="34" charset="0"/>
              <a:cs typeface="Times New Roman" panose="02020603050405020304" pitchFamily="18" charset="0"/>
            </a:endParaRPr>
          </a:p>
        </p:txBody>
      </p:sp>
      <p:cxnSp>
        <p:nvCxnSpPr>
          <p:cNvPr id="120" name="Connecteur droit 119"/>
          <p:cNvCxnSpPr/>
          <p:nvPr/>
        </p:nvCxnSpPr>
        <p:spPr>
          <a:xfrm flipV="1">
            <a:off x="3003025" y="5319290"/>
            <a:ext cx="915363" cy="4956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Connecteur droit 120"/>
          <p:cNvCxnSpPr>
            <a:stCxn id="117" idx="0"/>
            <a:endCxn id="118" idx="2"/>
          </p:cNvCxnSpPr>
          <p:nvPr/>
        </p:nvCxnSpPr>
        <p:spPr>
          <a:xfrm flipH="1" flipV="1">
            <a:off x="5577485" y="3783772"/>
            <a:ext cx="1" cy="38412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Connecteur droit 121"/>
          <p:cNvCxnSpPr>
            <a:stCxn id="118" idx="0"/>
            <a:endCxn id="119" idx="2"/>
          </p:cNvCxnSpPr>
          <p:nvPr/>
        </p:nvCxnSpPr>
        <p:spPr>
          <a:xfrm flipV="1">
            <a:off x="5577485" y="2743760"/>
            <a:ext cx="418" cy="40599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Connecteur droit 122"/>
          <p:cNvCxnSpPr>
            <a:stCxn id="114" idx="0"/>
            <a:endCxn id="115" idx="2"/>
          </p:cNvCxnSpPr>
          <p:nvPr/>
        </p:nvCxnSpPr>
        <p:spPr>
          <a:xfrm flipV="1">
            <a:off x="2130827" y="3459115"/>
            <a:ext cx="1611" cy="457200"/>
          </a:xfrm>
          <a:prstGeom prst="line">
            <a:avLst/>
          </a:prstGeom>
          <a:ln w="9525" cap="flat" cmpd="sng" algn="ctr">
            <a:solidFill>
              <a:srgbClr val="0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Connecteur droit 123"/>
          <p:cNvCxnSpPr>
            <a:endCxn id="114" idx="2"/>
          </p:cNvCxnSpPr>
          <p:nvPr/>
        </p:nvCxnSpPr>
        <p:spPr>
          <a:xfrm flipV="1">
            <a:off x="2130827" y="4525701"/>
            <a:ext cx="0" cy="112462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5" name="Rectangle 124"/>
          <p:cNvSpPr/>
          <p:nvPr/>
        </p:nvSpPr>
        <p:spPr>
          <a:xfrm>
            <a:off x="362299" y="1808419"/>
            <a:ext cx="1258259" cy="584775"/>
          </a:xfrm>
          <a:prstGeom prst="rect">
            <a:avLst/>
          </a:prstGeom>
        </p:spPr>
        <p:txBody>
          <a:bodyPr wrap="square">
            <a:spAutoFit/>
          </a:bodyPr>
          <a:lstStyle/>
          <a:p>
            <a:pPr eaLnBrk="0" fontAlgn="base" hangingPunct="0">
              <a:spcBef>
                <a:spcPct val="20000"/>
              </a:spcBef>
              <a:spcAft>
                <a:spcPct val="0"/>
              </a:spcAft>
              <a:buClr>
                <a:srgbClr val="75BD25"/>
              </a:buClr>
            </a:pPr>
            <a:r>
              <a:rPr lang="en-US" sz="1600" dirty="0" smtClean="0">
                <a:latin typeface="Times New Roman" panose="02020603050405020304" pitchFamily="18" charset="0"/>
                <a:ea typeface="Gadugi" panose="020B0502040204020203" pitchFamily="34" charset="0"/>
                <a:cs typeface="Times New Roman" panose="02020603050405020304" pitchFamily="18" charset="0"/>
              </a:rPr>
              <a:t>Composition Principles</a:t>
            </a:r>
            <a:endParaRPr lang="en-US" sz="1600" dirty="0">
              <a:latin typeface="Times New Roman" panose="02020603050405020304" pitchFamily="18" charset="0"/>
              <a:ea typeface="Gadugi" panose="020B0502040204020203" pitchFamily="34" charset="0"/>
              <a:cs typeface="Times New Roman" panose="02020603050405020304" pitchFamily="18" charset="0"/>
            </a:endParaRPr>
          </a:p>
        </p:txBody>
      </p:sp>
      <p:sp>
        <p:nvSpPr>
          <p:cNvPr id="126" name="Rectangle 125"/>
          <p:cNvSpPr/>
          <p:nvPr/>
        </p:nvSpPr>
        <p:spPr>
          <a:xfrm>
            <a:off x="5930239" y="4699550"/>
            <a:ext cx="1471186" cy="584775"/>
          </a:xfrm>
          <a:prstGeom prst="rect">
            <a:avLst/>
          </a:prstGeom>
        </p:spPr>
        <p:txBody>
          <a:bodyPr wrap="square">
            <a:spAutoFit/>
          </a:bodyPr>
          <a:lstStyle/>
          <a:p>
            <a:pPr eaLnBrk="0" fontAlgn="base" hangingPunct="0">
              <a:spcBef>
                <a:spcPct val="20000"/>
              </a:spcBef>
              <a:spcAft>
                <a:spcPct val="0"/>
              </a:spcAft>
              <a:buClr>
                <a:srgbClr val="75BD25"/>
              </a:buClr>
            </a:pPr>
            <a:r>
              <a:rPr lang="en-US" sz="1600" dirty="0" smtClean="0">
                <a:latin typeface="Times New Roman" panose="02020603050405020304" pitchFamily="18" charset="0"/>
                <a:ea typeface="Gadugi" panose="020B0502040204020203" pitchFamily="34" charset="0"/>
                <a:cs typeface="Times New Roman" panose="02020603050405020304" pitchFamily="18" charset="0"/>
              </a:rPr>
              <a:t>Decomposition Principles</a:t>
            </a:r>
            <a:endParaRPr lang="en-US" sz="1600" dirty="0">
              <a:latin typeface="Times New Roman" panose="02020603050405020304" pitchFamily="18" charset="0"/>
              <a:ea typeface="Gadugi" panose="020B0502040204020203" pitchFamily="34" charset="0"/>
              <a:cs typeface="Times New Roman" panose="02020603050405020304" pitchFamily="18" charset="0"/>
            </a:endParaRPr>
          </a:p>
        </p:txBody>
      </p:sp>
      <p:cxnSp>
        <p:nvCxnSpPr>
          <p:cNvPr id="127" name="Connecteur droit avec flèche 126"/>
          <p:cNvCxnSpPr/>
          <p:nvPr/>
        </p:nvCxnSpPr>
        <p:spPr>
          <a:xfrm flipH="1" flipV="1">
            <a:off x="970661" y="2391859"/>
            <a:ext cx="0" cy="3270683"/>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cteur droit avec flèche 127"/>
          <p:cNvCxnSpPr/>
          <p:nvPr/>
        </p:nvCxnSpPr>
        <p:spPr>
          <a:xfrm flipV="1">
            <a:off x="3833178" y="5032545"/>
            <a:ext cx="2101622" cy="1210177"/>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a:xfrm>
            <a:off x="3094702" y="2389980"/>
            <a:ext cx="844968" cy="307777"/>
          </a:xfrm>
          <a:prstGeom prst="rect">
            <a:avLst/>
          </a:prstGeom>
        </p:spPr>
        <p:txBody>
          <a:bodyPr wrap="square">
            <a:spAutoFit/>
          </a:bodyPr>
          <a:lstStyle/>
          <a:p>
            <a:pP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 (Pa5)</a:t>
            </a:r>
            <a:endParaRPr lang="en-US" sz="1400" dirty="0">
              <a:solidFill>
                <a:srgbClr val="0070C0"/>
              </a:solidFill>
              <a:latin typeface="Times New Roman" panose="02020603050405020304" pitchFamily="18" charset="0"/>
              <a:ea typeface="Gadugi" panose="020B0502040204020203" pitchFamily="34" charset="0"/>
              <a:cs typeface="Times New Roman" panose="02020603050405020304" pitchFamily="18" charset="0"/>
            </a:endParaRPr>
          </a:p>
        </p:txBody>
      </p:sp>
      <p:sp>
        <p:nvSpPr>
          <p:cNvPr id="130" name="Rectangle 129"/>
          <p:cNvSpPr/>
          <p:nvPr/>
        </p:nvSpPr>
        <p:spPr>
          <a:xfrm>
            <a:off x="2807594" y="5342553"/>
            <a:ext cx="785167" cy="307777"/>
          </a:xfrm>
          <a:prstGeom prst="rect">
            <a:avLst/>
          </a:prstGeom>
        </p:spPr>
        <p:txBody>
          <a:bodyPr wrap="square">
            <a:spAutoFit/>
          </a:bodyPr>
          <a:lstStyle/>
          <a:p>
            <a:pP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 (Pa4)</a:t>
            </a:r>
            <a:endParaRPr lang="en-US" sz="1400" dirty="0">
              <a:solidFill>
                <a:srgbClr val="0070C0"/>
              </a:solidFill>
              <a:latin typeface="Times New Roman" panose="02020603050405020304" pitchFamily="18" charset="0"/>
              <a:ea typeface="Gadugi" panose="020B0502040204020203" pitchFamily="34" charset="0"/>
              <a:cs typeface="Times New Roman" panose="02020603050405020304" pitchFamily="18" charset="0"/>
            </a:endParaRPr>
          </a:p>
        </p:txBody>
      </p:sp>
      <p:sp>
        <p:nvSpPr>
          <p:cNvPr id="131" name="Rectangle 130"/>
          <p:cNvSpPr/>
          <p:nvPr/>
        </p:nvSpPr>
        <p:spPr>
          <a:xfrm>
            <a:off x="4158806" y="4525405"/>
            <a:ext cx="828731" cy="307777"/>
          </a:xfrm>
          <a:prstGeom prst="rect">
            <a:avLst/>
          </a:prstGeom>
        </p:spPr>
        <p:txBody>
          <a:bodyPr wrap="square">
            <a:spAutoFit/>
          </a:bodyPr>
          <a:lstStyle/>
          <a:p>
            <a:pP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 (Pa5)</a:t>
            </a:r>
            <a:endParaRPr lang="en-US" sz="1400" dirty="0">
              <a:solidFill>
                <a:srgbClr val="0070C0"/>
              </a:solidFill>
              <a:latin typeface="Times New Roman" panose="02020603050405020304" pitchFamily="18" charset="0"/>
              <a:ea typeface="Gadugi" panose="020B0502040204020203" pitchFamily="34" charset="0"/>
              <a:cs typeface="Times New Roman" panose="02020603050405020304" pitchFamily="18" charset="0"/>
            </a:endParaRPr>
          </a:p>
        </p:txBody>
      </p:sp>
      <p:sp>
        <p:nvSpPr>
          <p:cNvPr id="132" name="Rectangle 131"/>
          <p:cNvSpPr/>
          <p:nvPr/>
        </p:nvSpPr>
        <p:spPr>
          <a:xfrm>
            <a:off x="5550181" y="3782780"/>
            <a:ext cx="1132409" cy="307777"/>
          </a:xfrm>
          <a:prstGeom prst="rect">
            <a:avLst/>
          </a:prstGeom>
        </p:spPr>
        <p:txBody>
          <a:bodyPr wrap="square">
            <a:spAutoFit/>
          </a:bodyPr>
          <a:lstStyle/>
          <a:p>
            <a:pP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 </a:t>
            </a:r>
            <a:r>
              <a:rPr lang="fr-FR"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(Pa6, Pa7)</a:t>
            </a:r>
            <a:endParaRPr lang="en-US" sz="1400" dirty="0">
              <a:solidFill>
                <a:srgbClr val="0070C0"/>
              </a:solidFill>
              <a:latin typeface="Times New Roman" panose="02020603050405020304" pitchFamily="18" charset="0"/>
              <a:ea typeface="Gadugi" panose="020B0502040204020203" pitchFamily="34" charset="0"/>
              <a:cs typeface="Times New Roman" panose="02020603050405020304" pitchFamily="18" charset="0"/>
            </a:endParaRPr>
          </a:p>
        </p:txBody>
      </p:sp>
      <p:sp>
        <p:nvSpPr>
          <p:cNvPr id="133" name="Rectangle 132"/>
          <p:cNvSpPr/>
          <p:nvPr/>
        </p:nvSpPr>
        <p:spPr>
          <a:xfrm>
            <a:off x="5553732" y="2754525"/>
            <a:ext cx="883868" cy="307777"/>
          </a:xfrm>
          <a:prstGeom prst="rect">
            <a:avLst/>
          </a:prstGeom>
        </p:spPr>
        <p:txBody>
          <a:bodyPr wrap="square">
            <a:spAutoFit/>
          </a:bodyPr>
          <a:lstStyle/>
          <a:p>
            <a:pP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 (Pa8)</a:t>
            </a:r>
          </a:p>
        </p:txBody>
      </p:sp>
      <p:cxnSp>
        <p:nvCxnSpPr>
          <p:cNvPr id="134" name="Connecteur droit 133"/>
          <p:cNvCxnSpPr/>
          <p:nvPr/>
        </p:nvCxnSpPr>
        <p:spPr>
          <a:xfrm flipV="1">
            <a:off x="3845447" y="3512455"/>
            <a:ext cx="1001377" cy="149049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Connecteur droit 134"/>
          <p:cNvCxnSpPr/>
          <p:nvPr/>
        </p:nvCxnSpPr>
        <p:spPr>
          <a:xfrm flipV="1">
            <a:off x="3018685" y="3525077"/>
            <a:ext cx="1345677" cy="51248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6" name="Rectangle 135"/>
          <p:cNvSpPr/>
          <p:nvPr/>
        </p:nvSpPr>
        <p:spPr>
          <a:xfrm>
            <a:off x="3114786" y="3484110"/>
            <a:ext cx="757496" cy="307777"/>
          </a:xfrm>
          <a:prstGeom prst="rect">
            <a:avLst/>
          </a:prstGeom>
        </p:spPr>
        <p:txBody>
          <a:bodyPr wrap="square">
            <a:spAutoFit/>
          </a:bodyPr>
          <a:lstStyle/>
          <a:p>
            <a:pP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 (Pa5)</a:t>
            </a:r>
            <a:endParaRPr lang="en-US" sz="1400" dirty="0">
              <a:solidFill>
                <a:srgbClr val="0070C0"/>
              </a:solidFill>
              <a:latin typeface="Times New Roman" panose="02020603050405020304" pitchFamily="18" charset="0"/>
              <a:ea typeface="Gadugi" panose="020B0502040204020203" pitchFamily="34" charset="0"/>
              <a:cs typeface="Times New Roman" panose="02020603050405020304" pitchFamily="18" charset="0"/>
            </a:endParaRPr>
          </a:p>
        </p:txBody>
      </p:sp>
      <p:sp>
        <p:nvSpPr>
          <p:cNvPr id="137" name="Rectangle 136"/>
          <p:cNvSpPr/>
          <p:nvPr/>
        </p:nvSpPr>
        <p:spPr>
          <a:xfrm>
            <a:off x="3142090" y="4132060"/>
            <a:ext cx="1368613" cy="307777"/>
          </a:xfrm>
          <a:prstGeom prst="rect">
            <a:avLst/>
          </a:prstGeom>
        </p:spPr>
        <p:txBody>
          <a:bodyPr wrap="square">
            <a:spAutoFit/>
          </a:bodyPr>
          <a:lstStyle/>
          <a:p>
            <a:pP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   + (Pa6, Pa7)</a:t>
            </a:r>
            <a:endParaRPr lang="en-US" sz="1400" dirty="0">
              <a:solidFill>
                <a:srgbClr val="0070C0"/>
              </a:solidFill>
              <a:latin typeface="Times New Roman" panose="02020603050405020304" pitchFamily="18" charset="0"/>
              <a:ea typeface="Gadugi" panose="020B0502040204020203" pitchFamily="34" charset="0"/>
              <a:cs typeface="Times New Roman" panose="02020603050405020304" pitchFamily="18" charset="0"/>
            </a:endParaRPr>
          </a:p>
        </p:txBody>
      </p:sp>
      <p:cxnSp>
        <p:nvCxnSpPr>
          <p:cNvPr id="138" name="Connecteur droit 137"/>
          <p:cNvCxnSpPr/>
          <p:nvPr/>
        </p:nvCxnSpPr>
        <p:spPr>
          <a:xfrm flipV="1">
            <a:off x="4386769" y="4507296"/>
            <a:ext cx="915363" cy="4956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9" name="Connecteur droit 138"/>
          <p:cNvCxnSpPr/>
          <p:nvPr/>
        </p:nvCxnSpPr>
        <p:spPr>
          <a:xfrm flipV="1">
            <a:off x="3009152" y="2431267"/>
            <a:ext cx="1345677" cy="51248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Rectangle 139"/>
          <p:cNvSpPr/>
          <p:nvPr/>
        </p:nvSpPr>
        <p:spPr>
          <a:xfrm>
            <a:off x="1208029" y="5650330"/>
            <a:ext cx="1845596" cy="634020"/>
          </a:xfrm>
          <a:prstGeom prst="rect">
            <a:avLst/>
          </a:prstGeom>
        </p:spPr>
        <p:txBody>
          <a:bodyPr wrap="square">
            <a:spAutoFit/>
          </a:bodyPr>
          <a:lstStyle/>
          <a:p>
            <a:pPr algn="ctr" eaLnBrk="0" fontAlgn="base" hangingPunct="0">
              <a:spcBef>
                <a:spcPct val="20000"/>
              </a:spcBef>
              <a:spcAft>
                <a:spcPct val="0"/>
              </a:spcAft>
              <a:buClr>
                <a:srgbClr val="75BD25"/>
              </a:buClr>
            </a:pPr>
            <a:r>
              <a:rPr lang="en-US" sz="1600" dirty="0" smtClean="0">
                <a:latin typeface="Times New Roman" panose="02020603050405020304" pitchFamily="18" charset="0"/>
                <a:ea typeface="Gadugi" panose="020B0502040204020203" pitchFamily="34" charset="0"/>
                <a:cs typeface="Times New Roman" panose="02020603050405020304" pitchFamily="18" charset="0"/>
              </a:rPr>
              <a:t>Ground Mereology</a:t>
            </a:r>
          </a:p>
          <a:p>
            <a:pPr algn="ctr" eaLnBrk="0" fontAlgn="base" hangingPunct="0">
              <a:spcBef>
                <a:spcPct val="20000"/>
              </a:spcBef>
              <a:spcAft>
                <a:spcPct val="0"/>
              </a:spcAft>
              <a:buClr>
                <a:srgbClr val="75BD25"/>
              </a:buClr>
            </a:pPr>
            <a:r>
              <a:rPr lang="fr-FR" sz="1600" b="1" dirty="0" smtClean="0">
                <a:latin typeface="Times New Roman" panose="02020603050405020304" pitchFamily="18" charset="0"/>
                <a:ea typeface="Gadugi" panose="020B0502040204020203" pitchFamily="34" charset="0"/>
                <a:cs typeface="Times New Roman" panose="02020603050405020304" pitchFamily="18" charset="0"/>
              </a:rPr>
              <a:t>(M)</a:t>
            </a:r>
            <a:endParaRPr lang="en-US" sz="1600" b="1" dirty="0">
              <a:latin typeface="Times New Roman" panose="02020603050405020304" pitchFamily="18" charset="0"/>
              <a:ea typeface="Gadugi" panose="020B0502040204020203" pitchFamily="34" charset="0"/>
              <a:cs typeface="Times New Roman" panose="02020603050405020304" pitchFamily="18" charset="0"/>
            </a:endParaRPr>
          </a:p>
        </p:txBody>
      </p:sp>
      <p:sp>
        <p:nvSpPr>
          <p:cNvPr id="47" name="Rectangle 46"/>
          <p:cNvSpPr/>
          <p:nvPr/>
        </p:nvSpPr>
        <p:spPr>
          <a:xfrm>
            <a:off x="1473549" y="6235594"/>
            <a:ext cx="1313235" cy="307777"/>
          </a:xfrm>
          <a:prstGeom prst="rect">
            <a:avLst/>
          </a:prstGeom>
        </p:spPr>
        <p:txBody>
          <a:bodyPr wrap="square">
            <a:spAutoFit/>
          </a:bodyPr>
          <a:lstStyle/>
          <a:p>
            <a:pPr algn="ctr" eaLnBrk="0" fontAlgn="base" hangingPunct="0">
              <a:spcBef>
                <a:spcPct val="20000"/>
              </a:spcBef>
              <a:spcAft>
                <a:spcPct val="0"/>
              </a:spcAft>
              <a:buClr>
                <a:srgbClr val="75BD25"/>
              </a:buClr>
            </a:pPr>
            <a:r>
              <a:rPr lang="en-US"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(Pa1, </a:t>
            </a:r>
            <a:r>
              <a:rPr lang="fr-FR" sz="1400" dirty="0" smtClean="0">
                <a:solidFill>
                  <a:srgbClr val="0070C0"/>
                </a:solidFill>
                <a:latin typeface="Times New Roman" panose="02020603050405020304" pitchFamily="18" charset="0"/>
                <a:ea typeface="Gadugi" panose="020B0502040204020203" pitchFamily="34" charset="0"/>
                <a:cs typeface="Times New Roman" panose="02020603050405020304" pitchFamily="18" charset="0"/>
              </a:rPr>
              <a:t>Pa2, Pa3)</a:t>
            </a:r>
            <a:endParaRPr lang="en-US" sz="1400" dirty="0">
              <a:solidFill>
                <a:srgbClr val="0070C0"/>
              </a:solidFill>
              <a:latin typeface="Times New Roman" panose="02020603050405020304" pitchFamily="18" charset="0"/>
              <a:ea typeface="Gadugi" panose="020B0502040204020203" pitchFamily="34" charset="0"/>
              <a:cs typeface="Times New Roman" panose="02020603050405020304" pitchFamily="18" charset="0"/>
            </a:endParaRPr>
          </a:p>
        </p:txBody>
      </p:sp>
      <p:sp>
        <p:nvSpPr>
          <p:cNvPr id="5" name="Rectangle 4"/>
          <p:cNvSpPr/>
          <p:nvPr/>
        </p:nvSpPr>
        <p:spPr>
          <a:xfrm>
            <a:off x="2651286" y="4933577"/>
            <a:ext cx="4200322" cy="461665"/>
          </a:xfrm>
          <a:prstGeom prst="rect">
            <a:avLst/>
          </a:prstGeom>
        </p:spPr>
        <p:txBody>
          <a:bodyPr wrap="square">
            <a:spAutoFit/>
          </a:bodyPr>
          <a:lstStyle/>
          <a:p>
            <a:r>
              <a:rPr lang="en-US" sz="1200" dirty="0">
                <a:solidFill>
                  <a:schemeClr val="tx1">
                    <a:lumMod val="75000"/>
                    <a:lumOff val="25000"/>
                  </a:schemeClr>
                </a:solidFill>
                <a:latin typeface="Source Han Sans SC"/>
              </a:rPr>
              <a:t>A visual representation of some mereological predicates. </a:t>
            </a:r>
            <a:endParaRPr lang="en-US" sz="1200" dirty="0" smtClean="0">
              <a:solidFill>
                <a:schemeClr val="tx1">
                  <a:lumMod val="75000"/>
                  <a:lumOff val="25000"/>
                </a:schemeClr>
              </a:solidFill>
              <a:latin typeface="Source Han Sans SC"/>
            </a:endParaRPr>
          </a:p>
          <a:p>
            <a:r>
              <a:rPr lang="en-US" sz="1200" dirty="0" smtClean="0">
                <a:solidFill>
                  <a:schemeClr val="tx1">
                    <a:lumMod val="75000"/>
                    <a:lumOff val="25000"/>
                  </a:schemeClr>
                </a:solidFill>
                <a:latin typeface="Source Han Sans SC"/>
              </a:rPr>
              <a:t>Source </a:t>
            </a:r>
            <a:r>
              <a:rPr lang="en-US" sz="1200" dirty="0">
                <a:solidFill>
                  <a:schemeClr val="tx1">
                    <a:lumMod val="75000"/>
                    <a:lumOff val="25000"/>
                  </a:schemeClr>
                </a:solidFill>
                <a:latin typeface="Source Han Sans SC"/>
              </a:rPr>
              <a:t>: Figure from "The ultimate parts" blog </a:t>
            </a:r>
            <a:r>
              <a:rPr lang="en-US" sz="1200" dirty="0" smtClean="0">
                <a:solidFill>
                  <a:schemeClr val="tx1">
                    <a:lumMod val="75000"/>
                    <a:lumOff val="25000"/>
                  </a:schemeClr>
                </a:solidFill>
                <a:latin typeface="Source Han Sans SC"/>
              </a:rPr>
              <a:t>article.</a:t>
            </a:r>
            <a:endParaRPr lang="en-US" sz="1200" dirty="0">
              <a:solidFill>
                <a:schemeClr val="tx1">
                  <a:lumMod val="75000"/>
                  <a:lumOff val="25000"/>
                </a:schemeClr>
              </a:solidFill>
              <a:latin typeface="Source Han Sans SC"/>
            </a:endParaRPr>
          </a:p>
        </p:txBody>
      </p:sp>
    </p:spTree>
    <p:extLst>
      <p:ext uri="{BB962C8B-B14F-4D97-AF65-F5344CB8AC3E}">
        <p14:creationId xmlns:p14="http://schemas.microsoft.com/office/powerpoint/2010/main" val="40476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p:bldP spid="112" grpId="0"/>
      <p:bldP spid="114" grpId="0"/>
      <p:bldP spid="115" grpId="0"/>
      <p:bldP spid="116" grpId="0"/>
      <p:bldP spid="117" grpId="0"/>
      <p:bldP spid="118" grpId="0"/>
      <p:bldP spid="119" grpId="0"/>
      <p:bldP spid="125" grpId="0"/>
      <p:bldP spid="126" grpId="0"/>
      <p:bldP spid="129" grpId="0"/>
      <p:bldP spid="130" grpId="0"/>
      <p:bldP spid="131" grpId="0"/>
      <p:bldP spid="132" grpId="0"/>
      <p:bldP spid="133" grpId="0"/>
      <p:bldP spid="136" grpId="0"/>
      <p:bldP spid="137" grpId="0"/>
      <p:bldP spid="140" grpId="0"/>
      <p:bldP spid="47" grpId="0"/>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23</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3567836" cy="394182"/>
          </a:xfrm>
          <a:prstGeom prst="rect">
            <a:avLst/>
          </a:prstGeom>
        </p:spPr>
        <p:txBody>
          <a:bodyPr wrap="none">
            <a:noAutofit/>
          </a:bodyPr>
          <a:lstStyle/>
          <a:p>
            <a:pPr algn="ctr">
              <a:lnSpc>
                <a:spcPct val="104000"/>
              </a:lnSpc>
              <a:tabLst>
                <a:tab pos="2514600" algn="l"/>
              </a:tabLst>
            </a:pPr>
            <a:r>
              <a:rPr lang="en-US" altLang="en-US" sz="1600" b="1" dirty="0" smtClean="0">
                <a:solidFill>
                  <a:srgbClr val="A64C0E"/>
                </a:solidFill>
                <a:latin typeface="Source Han Sans SC"/>
                <a:ea typeface="Source Han Sans SC"/>
                <a:cs typeface="Times New Roman" panose="02020603050405020304" pitchFamily="18" charset="0"/>
              </a:rPr>
              <a:t>Foundational Ontological Relations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564583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64" name="Titre 1"/>
          <p:cNvSpPr txBox="1">
            <a:spLocks/>
          </p:cNvSpPr>
          <p:nvPr/>
        </p:nvSpPr>
        <p:spPr>
          <a:xfrm>
            <a:off x="573973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smtClean="0">
                <a:solidFill>
                  <a:srgbClr val="002C58"/>
                </a:solidFill>
                <a:latin typeface="Source Han Sans SC"/>
                <a:cs typeface="Times New Roman" panose="02020603050405020304" pitchFamily="18" charset="0"/>
              </a:rPr>
              <a:t>Synthesis:</a:t>
            </a:r>
            <a:endParaRPr lang="en-US" sz="2200" b="1" dirty="0">
              <a:solidFill>
                <a:srgbClr val="002C58"/>
              </a:solidFill>
              <a:latin typeface="Source Han Sans SC"/>
            </a:endParaRPr>
          </a:p>
        </p:txBody>
      </p:sp>
      <p:sp>
        <p:nvSpPr>
          <p:cNvPr id="56" name="Espace réservé du contenu 9"/>
          <p:cNvSpPr>
            <a:spLocks noGrp="1"/>
          </p:cNvSpPr>
          <p:nvPr>
            <p:ph idx="1"/>
          </p:nvPr>
        </p:nvSpPr>
        <p:spPr>
          <a:xfrm>
            <a:off x="466725" y="1024541"/>
            <a:ext cx="11306175" cy="5383111"/>
          </a:xfrm>
        </p:spPr>
        <p:txBody>
          <a:bodyPr>
            <a:noAutofit/>
          </a:bodyPr>
          <a:lstStyle/>
          <a:p>
            <a:r>
              <a:rPr lang="en-US" sz="2000" dirty="0" smtClean="0">
                <a:latin typeface="Source Han Sans SC"/>
              </a:rPr>
              <a:t>Although studies on </a:t>
            </a:r>
            <a:r>
              <a:rPr lang="en-US" sz="2000" dirty="0" smtClean="0">
                <a:solidFill>
                  <a:srgbClr val="A64C0E"/>
                </a:solidFill>
                <a:latin typeface="Source Han Sans SC"/>
              </a:rPr>
              <a:t>Mereology</a:t>
            </a:r>
            <a:r>
              <a:rPr lang="en-US" sz="2000" dirty="0" smtClean="0">
                <a:latin typeface="Source Han Sans SC"/>
              </a:rPr>
              <a:t> have provided a rigid formal framework for representing and assessing parthood relations, however, mereology have been shown </a:t>
            </a:r>
          </a:p>
          <a:p>
            <a:pPr lvl="1"/>
            <a:r>
              <a:rPr lang="en-US" sz="1800" dirty="0" smtClean="0">
                <a:latin typeface="Source Han Sans SC"/>
              </a:rPr>
              <a:t>too weak to capture the distinctions that mark different types of ((part-whole)) relations</a:t>
            </a:r>
          </a:p>
          <a:p>
            <a:pPr lvl="1"/>
            <a:r>
              <a:rPr lang="en-US" sz="1800" dirty="0" smtClean="0">
                <a:latin typeface="Source Han Sans SC"/>
              </a:rPr>
              <a:t>too strong to hold as a generalization of a theory of part-whole relations at a conceptual level</a:t>
            </a:r>
          </a:p>
          <a:p>
            <a:pPr lvl="4"/>
            <a:endParaRPr lang="en-US" sz="1200" dirty="0" smtClean="0">
              <a:latin typeface="Source Han Sans SC"/>
            </a:endParaRPr>
          </a:p>
          <a:p>
            <a:r>
              <a:rPr lang="en-US" sz="2000" dirty="0" smtClean="0">
                <a:latin typeface="Source Han Sans SC"/>
              </a:rPr>
              <a:t>Although studies on </a:t>
            </a:r>
            <a:r>
              <a:rPr lang="en-US" sz="2000" dirty="0" smtClean="0">
                <a:solidFill>
                  <a:srgbClr val="A64C0E"/>
                </a:solidFill>
                <a:latin typeface="Source Han Sans SC"/>
              </a:rPr>
              <a:t>Meronomy</a:t>
            </a:r>
            <a:r>
              <a:rPr lang="en-US" sz="2000" dirty="0" smtClean="0">
                <a:latin typeface="Source Han Sans SC"/>
              </a:rPr>
              <a:t> have allowed for common-sense reasoning over part-whole relations in real life examples, they have been carried out in non-formal frameworks.</a:t>
            </a:r>
          </a:p>
          <a:p>
            <a:pPr lvl="4"/>
            <a:endParaRPr lang="en-US" sz="1000" dirty="0" smtClean="0">
              <a:latin typeface="Source Han Sans SC"/>
            </a:endParaRPr>
          </a:p>
          <a:p>
            <a:r>
              <a:rPr lang="en-US" sz="2000" dirty="0" smtClean="0">
                <a:latin typeface="Source Han Sans SC"/>
              </a:rPr>
              <a:t>Other efforts that have integrated the strengths of both </a:t>
            </a:r>
            <a:r>
              <a:rPr lang="en-US" sz="2000" dirty="0" smtClean="0">
                <a:solidFill>
                  <a:srgbClr val="A64C0E"/>
                </a:solidFill>
                <a:latin typeface="Source Han Sans SC"/>
              </a:rPr>
              <a:t>(Meronomy &amp; Mereology)</a:t>
            </a:r>
            <a:r>
              <a:rPr lang="en-US" sz="2000" dirty="0" smtClean="0">
                <a:latin typeface="Source Han Sans SC"/>
              </a:rPr>
              <a:t>:</a:t>
            </a:r>
          </a:p>
          <a:p>
            <a:pPr lvl="1"/>
            <a:r>
              <a:rPr lang="en-US" sz="1800" dirty="0" err="1" smtClean="0">
                <a:latin typeface="Source Han Sans SC"/>
              </a:rPr>
              <a:t>Guizzardi</a:t>
            </a:r>
            <a:r>
              <a:rPr lang="en-US" sz="1800" dirty="0" smtClean="0">
                <a:latin typeface="Source Han Sans SC"/>
              </a:rPr>
              <a:t>, 2005: Proposes an extension of mereology with a theory of Integral wholes </a:t>
            </a:r>
          </a:p>
          <a:p>
            <a:pPr lvl="2">
              <a:buFont typeface="Wingdings" panose="05000000000000000000" pitchFamily="2" charset="2"/>
              <a:buChar char="Ø"/>
            </a:pPr>
            <a:r>
              <a:rPr lang="en-US" sz="1600" dirty="0" smtClean="0">
                <a:latin typeface="Source Han Sans SC"/>
              </a:rPr>
              <a:t>Distinguishes four types of relations based on « ontological entities », then types of relations based meta-properties e.g. </a:t>
            </a:r>
            <a:r>
              <a:rPr lang="en-US" sz="1600" dirty="0" err="1" smtClean="0">
                <a:latin typeface="Source Han Sans SC"/>
              </a:rPr>
              <a:t>shareabiliy</a:t>
            </a:r>
            <a:r>
              <a:rPr lang="en-US" sz="1600" dirty="0" smtClean="0">
                <a:latin typeface="Source Han Sans SC"/>
              </a:rPr>
              <a:t> and </a:t>
            </a:r>
            <a:r>
              <a:rPr lang="en-US" sz="1600" dirty="0" err="1" smtClean="0">
                <a:latin typeface="Source Han Sans SC"/>
              </a:rPr>
              <a:t>separability</a:t>
            </a:r>
            <a:r>
              <a:rPr lang="en-US" sz="1600" dirty="0" smtClean="0">
                <a:latin typeface="Source Han Sans SC"/>
              </a:rPr>
              <a:t> (using ontological dependence)</a:t>
            </a:r>
          </a:p>
          <a:p>
            <a:pPr lvl="2">
              <a:buFont typeface="Wingdings" panose="05000000000000000000" pitchFamily="2" charset="2"/>
              <a:buChar char="Ø"/>
            </a:pPr>
            <a:r>
              <a:rPr lang="en-US" sz="1600" dirty="0" smtClean="0">
                <a:latin typeface="Source Han Sans SC"/>
              </a:rPr>
              <a:t>its primary objective was to support conceptual modeling tasks, particularly within the context of UML</a:t>
            </a:r>
          </a:p>
          <a:p>
            <a:pPr lvl="2">
              <a:buFont typeface="Wingdings" panose="05000000000000000000" pitchFamily="2" charset="2"/>
              <a:buChar char="Ø"/>
            </a:pPr>
            <a:r>
              <a:rPr lang="en-US" sz="1600" dirty="0" smtClean="0">
                <a:latin typeface="Source Han Sans SC"/>
              </a:rPr>
              <a:t>This contribution evolved later to be the current UFO  foundational ontology which we inspect later in </a:t>
            </a:r>
          </a:p>
          <a:p>
            <a:pPr lvl="1"/>
            <a:r>
              <a:rPr lang="en-US" sz="1800" dirty="0" err="1" smtClean="0">
                <a:latin typeface="Source Han Sans SC"/>
              </a:rPr>
              <a:t>Keet</a:t>
            </a:r>
            <a:r>
              <a:rPr lang="en-US" sz="1800" dirty="0" smtClean="0">
                <a:latin typeface="Source Han Sans SC"/>
              </a:rPr>
              <a:t> and </a:t>
            </a:r>
            <a:r>
              <a:rPr lang="en-US" sz="1800" dirty="0" err="1" smtClean="0">
                <a:latin typeface="Source Han Sans SC"/>
              </a:rPr>
              <a:t>Artale</a:t>
            </a:r>
            <a:r>
              <a:rPr lang="en-US" sz="1800" dirty="0" smtClean="0">
                <a:latin typeface="Source Han Sans SC"/>
              </a:rPr>
              <a:t>, 2008: Develops a taxonomy of meronymic and mereological part-whole relations </a:t>
            </a:r>
          </a:p>
          <a:p>
            <a:pPr lvl="2">
              <a:buFont typeface="Wingdings" panose="05000000000000000000" pitchFamily="2" charset="2"/>
              <a:buChar char="Ø"/>
            </a:pPr>
            <a:r>
              <a:rPr lang="en-US" sz="1600" dirty="0" smtClean="0">
                <a:latin typeface="Source Han Sans SC"/>
              </a:rPr>
              <a:t>Relies heavily on the axiomatization of DOLCE’s categories, &amp; considers relations as part-whole typologies</a:t>
            </a:r>
          </a:p>
          <a:p>
            <a:pPr lvl="4">
              <a:buFontTx/>
              <a:buChar char="-"/>
            </a:pPr>
            <a:endParaRPr lang="en-US" sz="1400" dirty="0" smtClean="0">
              <a:latin typeface="Source Han Sans SC"/>
            </a:endParaRPr>
          </a:p>
          <a:p>
            <a:r>
              <a:rPr lang="en-US" sz="2000" dirty="0" smtClean="0">
                <a:latin typeface="Source Han Sans SC"/>
              </a:rPr>
              <a:t>Spatial properties of entities </a:t>
            </a:r>
          </a:p>
        </p:txBody>
      </p:sp>
      <p:sp>
        <p:nvSpPr>
          <p:cNvPr id="12" name="Rectangle 11"/>
          <p:cNvSpPr/>
          <p:nvPr/>
        </p:nvSpPr>
        <p:spPr>
          <a:xfrm>
            <a:off x="5966460" y="1018635"/>
            <a:ext cx="2819400" cy="333360"/>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2"/>
          <p:cNvSpPr/>
          <p:nvPr/>
        </p:nvSpPr>
        <p:spPr>
          <a:xfrm>
            <a:off x="6241522" y="2550396"/>
            <a:ext cx="4815097" cy="333360"/>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Rectangle 13"/>
          <p:cNvSpPr/>
          <p:nvPr/>
        </p:nvSpPr>
        <p:spPr>
          <a:xfrm>
            <a:off x="3309620" y="3442718"/>
            <a:ext cx="3596640" cy="333360"/>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722274" y="6064524"/>
            <a:ext cx="3316326" cy="333360"/>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0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24</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323922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Ontologies for Cultural Heritage</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533151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en-US" altLang="zh-CN"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64" name="Titre 1"/>
          <p:cNvSpPr txBox="1">
            <a:spLocks/>
          </p:cNvSpPr>
          <p:nvPr/>
        </p:nvSpPr>
        <p:spPr>
          <a:xfrm>
            <a:off x="5425409"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smtClean="0">
                <a:solidFill>
                  <a:srgbClr val="002C58"/>
                </a:solidFill>
                <a:latin typeface="Source Han Sans SC"/>
              </a:rPr>
              <a:t>Synthesis:</a:t>
            </a:r>
            <a:endParaRPr lang="en-US" sz="2200" b="1" dirty="0">
              <a:solidFill>
                <a:srgbClr val="002C58"/>
              </a:solidFill>
              <a:latin typeface="Source Han Sans SC"/>
            </a:endParaRPr>
          </a:p>
        </p:txBody>
      </p:sp>
      <p:sp>
        <p:nvSpPr>
          <p:cNvPr id="31" name="Espace réservé du contenu 9"/>
          <p:cNvSpPr txBox="1">
            <a:spLocks/>
          </p:cNvSpPr>
          <p:nvPr/>
        </p:nvSpPr>
        <p:spPr>
          <a:xfrm>
            <a:off x="1326827" y="1858895"/>
            <a:ext cx="9747256" cy="492619"/>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latin typeface="Source Han Sans SC"/>
                <a:cs typeface="Times New Roman" panose="02020603050405020304" pitchFamily="18" charset="0"/>
              </a:rPr>
              <a:t>Literature review on studies on foundational relations to find a taxonomy/theory.</a:t>
            </a:r>
            <a:endParaRPr lang="en-US" sz="1800" b="1" dirty="0">
              <a:latin typeface="Source Han Sans SC"/>
              <a:cs typeface="Times New Roman" panose="02020603050405020304" pitchFamily="18" charset="0"/>
            </a:endParaRPr>
          </a:p>
        </p:txBody>
      </p:sp>
      <p:cxnSp>
        <p:nvCxnSpPr>
          <p:cNvPr id="32" name="Connecteur en angle 31"/>
          <p:cNvCxnSpPr/>
          <p:nvPr/>
        </p:nvCxnSpPr>
        <p:spPr>
          <a:xfrm rot="16200000" flipH="1">
            <a:off x="804143" y="1456438"/>
            <a:ext cx="627588" cy="476071"/>
          </a:xfrm>
          <a:prstGeom prst="bentConnector3">
            <a:avLst>
              <a:gd name="adj1" fmla="val 99579"/>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au 20"/>
          <p:cNvGraphicFramePr>
            <a:graphicFrameLocks noGrp="1"/>
          </p:cNvGraphicFramePr>
          <p:nvPr>
            <p:extLst>
              <p:ext uri="{D42A27DB-BD31-4B8C-83A1-F6EECF244321}">
                <p14:modId xmlns:p14="http://schemas.microsoft.com/office/powerpoint/2010/main" val="1657751727"/>
              </p:ext>
            </p:extLst>
          </p:nvPr>
        </p:nvGraphicFramePr>
        <p:xfrm>
          <a:off x="1278761" y="2293639"/>
          <a:ext cx="9423031" cy="1097280"/>
        </p:xfrm>
        <a:graphic>
          <a:graphicData uri="http://schemas.openxmlformats.org/drawingml/2006/table">
            <a:tbl>
              <a:tblPr firstRow="1" bandRow="1">
                <a:tableStyleId>{5940675A-B579-460E-94D1-54222C63F5DA}</a:tableStyleId>
              </a:tblPr>
              <a:tblGrid>
                <a:gridCol w="807458">
                  <a:extLst>
                    <a:ext uri="{9D8B030D-6E8A-4147-A177-3AD203B41FA5}">
                      <a16:colId xmlns:a16="http://schemas.microsoft.com/office/drawing/2014/main" val="826986821"/>
                    </a:ext>
                  </a:extLst>
                </a:gridCol>
                <a:gridCol w="2344105">
                  <a:extLst>
                    <a:ext uri="{9D8B030D-6E8A-4147-A177-3AD203B41FA5}">
                      <a16:colId xmlns:a16="http://schemas.microsoft.com/office/drawing/2014/main" val="2731701959"/>
                    </a:ext>
                  </a:extLst>
                </a:gridCol>
                <a:gridCol w="4143736">
                  <a:extLst>
                    <a:ext uri="{9D8B030D-6E8A-4147-A177-3AD203B41FA5}">
                      <a16:colId xmlns:a16="http://schemas.microsoft.com/office/drawing/2014/main" val="2827544931"/>
                    </a:ext>
                  </a:extLst>
                </a:gridCol>
                <a:gridCol w="2127732">
                  <a:extLst>
                    <a:ext uri="{9D8B030D-6E8A-4147-A177-3AD203B41FA5}">
                      <a16:colId xmlns:a16="http://schemas.microsoft.com/office/drawing/2014/main" val="3160992601"/>
                    </a:ext>
                  </a:extLst>
                </a:gridCol>
              </a:tblGrid>
              <a:tr h="227440">
                <a:tc>
                  <a:txBody>
                    <a:bodyPr/>
                    <a:lstStyle/>
                    <a:p>
                      <a:endParaRPr lang="en-US" noProof="0" dirty="0">
                        <a:latin typeface="Source Han Sans SC"/>
                      </a:endParaRPr>
                    </a:p>
                  </a:txBody>
                  <a:tcPr/>
                </a:tc>
                <a:tc>
                  <a:txBody>
                    <a:bodyPr/>
                    <a:lstStyle/>
                    <a:p>
                      <a:r>
                        <a:rPr lang="en-US" noProof="0" dirty="0" smtClean="0">
                          <a:latin typeface="Source Han Sans SC"/>
                        </a:rPr>
                        <a:t>Mereology</a:t>
                      </a:r>
                      <a:endParaRPr lang="en-US" noProof="0" dirty="0">
                        <a:latin typeface="Source Han Sans SC"/>
                      </a:endParaRPr>
                    </a:p>
                  </a:txBody>
                  <a:tcPr/>
                </a:tc>
                <a:tc>
                  <a:txBody>
                    <a:bodyPr/>
                    <a:lstStyle/>
                    <a:p>
                      <a:r>
                        <a:rPr lang="en-US" noProof="0" dirty="0" smtClean="0">
                          <a:latin typeface="Source Han Sans SC"/>
                        </a:rPr>
                        <a:t>Meronomy</a:t>
                      </a:r>
                      <a:endParaRPr lang="en-US" noProof="0" dirty="0">
                        <a:latin typeface="Source Han Sans SC"/>
                      </a:endParaRPr>
                    </a:p>
                  </a:txBody>
                  <a:tcPr/>
                </a:tc>
                <a:tc>
                  <a:txBody>
                    <a:bodyPr/>
                    <a:lstStyle/>
                    <a:p>
                      <a:r>
                        <a:rPr lang="en-US" noProof="0" dirty="0" smtClean="0">
                          <a:latin typeface="Source Han Sans SC"/>
                        </a:rPr>
                        <a:t>Location</a:t>
                      </a:r>
                      <a:endParaRPr lang="en-US" noProof="0" dirty="0">
                        <a:latin typeface="Source Han Sans SC"/>
                      </a:endParaRPr>
                    </a:p>
                  </a:txBody>
                  <a:tcPr/>
                </a:tc>
                <a:extLst>
                  <a:ext uri="{0D108BD9-81ED-4DB2-BD59-A6C34878D82A}">
                    <a16:rowId xmlns:a16="http://schemas.microsoft.com/office/drawing/2014/main" val="611079438"/>
                  </a:ext>
                </a:extLst>
              </a:tr>
              <a:tr h="227440">
                <a:tc>
                  <a:txBody>
                    <a:bodyPr/>
                    <a:lstStyle/>
                    <a:p>
                      <a:r>
                        <a:rPr lang="en-US" noProof="0" dirty="0" smtClean="0">
                          <a:latin typeface="Source Han Sans SC"/>
                        </a:rPr>
                        <a:t>Pros</a:t>
                      </a:r>
                      <a:endParaRPr lang="en-US" noProof="0" dirty="0">
                        <a:latin typeface="Source Han Sans SC"/>
                      </a:endParaRPr>
                    </a:p>
                  </a:txBody>
                  <a:tcPr/>
                </a:tc>
                <a:tc>
                  <a:txBody>
                    <a:bodyPr/>
                    <a:lstStyle/>
                    <a:p>
                      <a:r>
                        <a:rPr lang="en-US" noProof="0" dirty="0" smtClean="0">
                          <a:latin typeface="Source Han Sans SC"/>
                        </a:rPr>
                        <a:t>Formality of relations</a:t>
                      </a:r>
                      <a:endParaRPr lang="en-US" noProof="0" dirty="0">
                        <a:latin typeface="Source Han Sans SC"/>
                      </a:endParaRPr>
                    </a:p>
                  </a:txBody>
                  <a:tcPr>
                    <a:solidFill>
                      <a:schemeClr val="accent6">
                        <a:lumMod val="20000"/>
                        <a:lumOff val="80000"/>
                      </a:schemeClr>
                    </a:solidFill>
                  </a:tcPr>
                </a:tc>
                <a:tc>
                  <a:txBody>
                    <a:bodyPr/>
                    <a:lstStyle/>
                    <a:p>
                      <a:r>
                        <a:rPr lang="en-US" noProof="0" dirty="0" smtClean="0">
                          <a:latin typeface="Source Han Sans SC"/>
                        </a:rPr>
                        <a:t>Common-sense reasoning on relations</a:t>
                      </a:r>
                      <a:endParaRPr lang="en-US" noProof="0" dirty="0">
                        <a:latin typeface="Source Han Sans SC"/>
                      </a:endParaRPr>
                    </a:p>
                  </a:txBody>
                  <a:tcPr>
                    <a:solidFill>
                      <a:schemeClr val="accent6">
                        <a:lumMod val="20000"/>
                        <a:lumOff val="80000"/>
                      </a:schemeClr>
                    </a:solidFill>
                  </a:tcPr>
                </a:tc>
                <a:tc>
                  <a:txBody>
                    <a:bodyPr/>
                    <a:lstStyle/>
                    <a:p>
                      <a:r>
                        <a:rPr lang="en-US" noProof="0" dirty="0" smtClean="0">
                          <a:latin typeface="Source Han Sans SC"/>
                        </a:rPr>
                        <a:t>Spatial properties</a:t>
                      </a:r>
                      <a:endParaRPr lang="en-US" noProof="0" dirty="0">
                        <a:latin typeface="Source Han Sans SC"/>
                      </a:endParaRPr>
                    </a:p>
                  </a:txBody>
                  <a:tcPr>
                    <a:solidFill>
                      <a:schemeClr val="accent6">
                        <a:lumMod val="20000"/>
                        <a:lumOff val="80000"/>
                      </a:schemeClr>
                    </a:solidFill>
                  </a:tcPr>
                </a:tc>
                <a:extLst>
                  <a:ext uri="{0D108BD9-81ED-4DB2-BD59-A6C34878D82A}">
                    <a16:rowId xmlns:a16="http://schemas.microsoft.com/office/drawing/2014/main" val="3861276116"/>
                  </a:ext>
                </a:extLst>
              </a:tr>
              <a:tr h="227440">
                <a:tc>
                  <a:txBody>
                    <a:bodyPr/>
                    <a:lstStyle/>
                    <a:p>
                      <a:r>
                        <a:rPr lang="en-US" noProof="0" dirty="0" smtClean="0">
                          <a:latin typeface="Source Han Sans SC"/>
                        </a:rPr>
                        <a:t>Cons</a:t>
                      </a:r>
                      <a:endParaRPr lang="en-US" noProof="0" dirty="0">
                        <a:latin typeface="Source Han Sans SC"/>
                      </a:endParaRPr>
                    </a:p>
                  </a:txBody>
                  <a:tcPr/>
                </a:tc>
                <a:tc gridSpan="3">
                  <a:txBody>
                    <a:bodyPr/>
                    <a:lstStyle/>
                    <a:p>
                      <a:pPr algn="ctr"/>
                      <a:r>
                        <a:rPr lang="en-US" noProof="0" dirty="0" smtClean="0">
                          <a:latin typeface="Source Han Sans SC"/>
                        </a:rPr>
                        <a:t>Unified theory</a:t>
                      </a:r>
                      <a:r>
                        <a:rPr lang="en-US" baseline="0" noProof="0" dirty="0" smtClean="0">
                          <a:latin typeface="Source Han Sans SC"/>
                        </a:rPr>
                        <a:t> of relations</a:t>
                      </a:r>
                      <a:endParaRPr lang="en-US" noProof="0" dirty="0">
                        <a:latin typeface="Source Han Sans SC"/>
                      </a:endParaRPr>
                    </a:p>
                  </a:txBody>
                  <a:tcPr>
                    <a:solidFill>
                      <a:srgbClr val="FF0000">
                        <a:alpha val="20000"/>
                      </a:srgbClr>
                    </a:solidFill>
                  </a:tcPr>
                </a:tc>
                <a:tc hMerge="1">
                  <a:txBody>
                    <a:bodyPr/>
                    <a:lstStyle/>
                    <a:p>
                      <a:endParaRPr lang="en-US" dirty="0">
                        <a:latin typeface="Source Han Sans SC"/>
                      </a:endParaRPr>
                    </a:p>
                  </a:txBody>
                  <a:tcPr/>
                </a:tc>
                <a:tc hMerge="1">
                  <a:txBody>
                    <a:bodyPr/>
                    <a:lstStyle/>
                    <a:p>
                      <a:endParaRPr lang="en-US" dirty="0">
                        <a:latin typeface="Source Han Sans SC"/>
                      </a:endParaRPr>
                    </a:p>
                  </a:txBody>
                  <a:tcPr/>
                </a:tc>
                <a:extLst>
                  <a:ext uri="{0D108BD9-81ED-4DB2-BD59-A6C34878D82A}">
                    <a16:rowId xmlns:a16="http://schemas.microsoft.com/office/drawing/2014/main" val="988463707"/>
                  </a:ext>
                </a:extLst>
              </a:tr>
            </a:tbl>
          </a:graphicData>
        </a:graphic>
      </p:graphicFrame>
      <p:pic>
        <p:nvPicPr>
          <p:cNvPr id="23" name="Imag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241299">
            <a:off x="10259285" y="1523838"/>
            <a:ext cx="1035050" cy="708126"/>
          </a:xfrm>
          <a:prstGeom prst="rect">
            <a:avLst/>
          </a:prstGeom>
          <a:ln>
            <a:noFill/>
          </a:ln>
          <a:effectLst>
            <a:softEdge rad="112500"/>
          </a:effectLst>
        </p:spPr>
      </p:pic>
      <p:sp>
        <p:nvSpPr>
          <p:cNvPr id="24" name="Rectangle à coins arrondis 23"/>
          <p:cNvSpPr/>
          <p:nvPr/>
        </p:nvSpPr>
        <p:spPr>
          <a:xfrm>
            <a:off x="475608" y="825649"/>
            <a:ext cx="11029340" cy="769273"/>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ource Han Sans SC"/>
                <a:cs typeface="Times New Roman" panose="02020603050405020304" pitchFamily="18" charset="0"/>
              </a:rPr>
              <a:t>Acquiring a number of foundational ontological, structural and spatial, relations that enable representing the composition of a tangible entity, within a </a:t>
            </a:r>
            <a:r>
              <a:rPr lang="en-US" sz="2000" dirty="0" smtClean="0">
                <a:solidFill>
                  <a:schemeClr val="tx1"/>
                </a:solidFill>
                <a:latin typeface="Source Han Sans SC"/>
                <a:cs typeface="Times New Roman" panose="02020603050405020304" pitchFamily="18" charset="0"/>
              </a:rPr>
              <a:t>theory.</a:t>
            </a:r>
          </a:p>
        </p:txBody>
      </p:sp>
      <p:sp>
        <p:nvSpPr>
          <p:cNvPr id="27" name="椭圆 32"/>
          <p:cNvSpPr/>
          <p:nvPr/>
        </p:nvSpPr>
        <p:spPr>
          <a:xfrm>
            <a:off x="11190710" y="626540"/>
            <a:ext cx="548640" cy="54864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II</a:t>
            </a:r>
            <a:endParaRPr lang="en-US" altLang="zh-CN" b="1" dirty="0">
              <a:latin typeface="Source Han Sans SC"/>
            </a:endParaRPr>
          </a:p>
        </p:txBody>
      </p:sp>
    </p:spTree>
    <p:extLst>
      <p:ext uri="{BB962C8B-B14F-4D97-AF65-F5344CB8AC3E}">
        <p14:creationId xmlns:p14="http://schemas.microsoft.com/office/powerpoint/2010/main" val="7411121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25</a:t>
            </a:fld>
            <a:endParaRPr lang="en-US" dirty="0">
              <a:latin typeface="Source Han Sans SC"/>
              <a:cs typeface="Times New Roman" panose="02020603050405020304" pitchFamily="18" charset="0"/>
            </a:endParaRPr>
          </a:p>
        </p:txBody>
      </p:sp>
      <p:sp>
        <p:nvSpPr>
          <p:cNvPr id="8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State-of-Art</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0" name="矩形 13"/>
          <p:cNvSpPr/>
          <p:nvPr/>
        </p:nvSpPr>
        <p:spPr>
          <a:xfrm>
            <a:off x="2078001" y="198322"/>
            <a:ext cx="1267083"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Synthesis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92" name="直接连接符 12"/>
          <p:cNvCxnSpPr/>
          <p:nvPr/>
        </p:nvCxnSpPr>
        <p:spPr>
          <a:xfrm>
            <a:off x="330594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9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solidFill>
                <a:schemeClr val="tx1">
                  <a:lumMod val="85000"/>
                  <a:lumOff val="15000"/>
                </a:schemeClr>
              </a:solidFill>
              <a:latin typeface="Source Han Sans SC"/>
              <a:cs typeface="Times New Roman" panose="02020603050405020304" pitchFamily="18" charset="0"/>
            </a:endParaRPr>
          </a:p>
        </p:txBody>
      </p:sp>
      <p:sp>
        <p:nvSpPr>
          <p:cNvPr id="9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2</a:t>
            </a:r>
            <a:endParaRPr lang="en-US" altLang="zh-CN"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5" name="Espace réservé du contenu 9"/>
          <p:cNvSpPr>
            <a:spLocks noGrp="1"/>
          </p:cNvSpPr>
          <p:nvPr>
            <p:ph idx="1"/>
          </p:nvPr>
        </p:nvSpPr>
        <p:spPr>
          <a:xfrm>
            <a:off x="1326828" y="1868119"/>
            <a:ext cx="9747256" cy="492619"/>
          </a:xfrm>
          <a:ln>
            <a:noFill/>
          </a:ln>
        </p:spPr>
        <p:txBody>
          <a:bodyPr>
            <a:normAutofit/>
          </a:bodyPr>
          <a:lstStyle/>
          <a:p>
            <a:pPr marL="0" indent="0">
              <a:buNone/>
            </a:pPr>
            <a:r>
              <a:rPr lang="en-US" sz="1800" dirty="0" smtClean="0">
                <a:solidFill>
                  <a:schemeClr val="bg1">
                    <a:lumMod val="75000"/>
                  </a:schemeClr>
                </a:solidFill>
                <a:latin typeface="Source Han Sans SC"/>
                <a:cs typeface="Times New Roman" panose="02020603050405020304" pitchFamily="18" charset="0"/>
              </a:rPr>
              <a:t>Literature review on ontologies in the CH field that can respond to this modeling problem.</a:t>
            </a:r>
          </a:p>
          <a:p>
            <a:pPr marL="0" indent="0">
              <a:buNone/>
            </a:pPr>
            <a:endParaRPr lang="en-US" sz="1800" b="1" dirty="0" smtClean="0">
              <a:solidFill>
                <a:schemeClr val="bg1">
                  <a:lumMod val="75000"/>
                </a:schemeClr>
              </a:solidFill>
              <a:latin typeface="Source Han Sans SC"/>
              <a:cs typeface="Times New Roman" panose="02020603050405020304" pitchFamily="18" charset="0"/>
            </a:endParaRPr>
          </a:p>
          <a:p>
            <a:pPr lvl="1"/>
            <a:endParaRPr lang="en-US" sz="1800" b="1" dirty="0">
              <a:solidFill>
                <a:schemeClr val="bg1">
                  <a:lumMod val="75000"/>
                </a:schemeClr>
              </a:solidFill>
              <a:latin typeface="Source Han Sans SC"/>
              <a:cs typeface="Times New Roman" panose="02020603050405020304" pitchFamily="18" charset="0"/>
            </a:endParaRPr>
          </a:p>
        </p:txBody>
      </p:sp>
      <p:cxnSp>
        <p:nvCxnSpPr>
          <p:cNvPr id="26" name="Connecteur en angle 25"/>
          <p:cNvCxnSpPr/>
          <p:nvPr/>
        </p:nvCxnSpPr>
        <p:spPr>
          <a:xfrm rot="16200000" flipH="1">
            <a:off x="804144" y="1465662"/>
            <a:ext cx="627588" cy="476071"/>
          </a:xfrm>
          <a:prstGeom prst="bentConnector3">
            <a:avLst>
              <a:gd name="adj1" fmla="val 99579"/>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Espace réservé du contenu 9"/>
          <p:cNvSpPr txBox="1">
            <a:spLocks/>
          </p:cNvSpPr>
          <p:nvPr/>
        </p:nvSpPr>
        <p:spPr>
          <a:xfrm>
            <a:off x="1326827" y="4710005"/>
            <a:ext cx="9747256" cy="492619"/>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bg1">
                    <a:lumMod val="75000"/>
                  </a:schemeClr>
                </a:solidFill>
                <a:latin typeface="Source Han Sans SC"/>
                <a:cs typeface="Times New Roman" panose="02020603050405020304" pitchFamily="18" charset="0"/>
              </a:rPr>
              <a:t>Literature review on studies on foundational relations to find a taxonomy/theory.</a:t>
            </a:r>
            <a:endParaRPr lang="en-US" sz="1800" b="1" dirty="0">
              <a:solidFill>
                <a:schemeClr val="bg1">
                  <a:lumMod val="75000"/>
                </a:schemeClr>
              </a:solidFill>
              <a:latin typeface="Source Han Sans SC"/>
              <a:cs typeface="Times New Roman" panose="02020603050405020304" pitchFamily="18" charset="0"/>
            </a:endParaRPr>
          </a:p>
        </p:txBody>
      </p:sp>
      <p:cxnSp>
        <p:nvCxnSpPr>
          <p:cNvPr id="32" name="Connecteur en angle 31"/>
          <p:cNvCxnSpPr/>
          <p:nvPr/>
        </p:nvCxnSpPr>
        <p:spPr>
          <a:xfrm rot="16200000" flipH="1">
            <a:off x="804143" y="4307548"/>
            <a:ext cx="627588" cy="476071"/>
          </a:xfrm>
          <a:prstGeom prst="bentConnector3">
            <a:avLst>
              <a:gd name="adj1" fmla="val 99579"/>
            </a:avLst>
          </a:prstGeom>
          <a:ln w="158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Imag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241299">
            <a:off x="10259285" y="1502462"/>
            <a:ext cx="1035050" cy="708126"/>
          </a:xfrm>
          <a:prstGeom prst="rect">
            <a:avLst/>
          </a:prstGeom>
          <a:ln>
            <a:noFill/>
          </a:ln>
          <a:effectLst>
            <a:softEdge rad="112500"/>
          </a:effectLst>
        </p:spPr>
      </p:pic>
      <p:sp>
        <p:nvSpPr>
          <p:cNvPr id="41" name="Rectangle à coins arrondis 40"/>
          <p:cNvSpPr/>
          <p:nvPr/>
        </p:nvSpPr>
        <p:spPr>
          <a:xfrm>
            <a:off x="475608" y="825649"/>
            <a:ext cx="11029340" cy="769273"/>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75000"/>
                  </a:schemeClr>
                </a:solidFill>
                <a:latin typeface="Source Han Sans SC"/>
                <a:cs typeface="Times New Roman" panose="02020603050405020304" pitchFamily="18" charset="0"/>
              </a:rPr>
              <a:t>Modeling the </a:t>
            </a:r>
            <a:r>
              <a:rPr lang="en-US" sz="2000" b="1" dirty="0">
                <a:solidFill>
                  <a:schemeClr val="bg1">
                    <a:lumMod val="75000"/>
                  </a:schemeClr>
                </a:solidFill>
                <a:latin typeface="Source Han Sans SC"/>
                <a:cs typeface="Times New Roman" panose="02020603050405020304" pitchFamily="18" charset="0"/>
              </a:rPr>
              <a:t>composition</a:t>
            </a:r>
            <a:r>
              <a:rPr lang="en-US" sz="2000" dirty="0">
                <a:solidFill>
                  <a:schemeClr val="bg1">
                    <a:lumMod val="75000"/>
                  </a:schemeClr>
                </a:solidFill>
                <a:latin typeface="Source Han Sans SC"/>
                <a:cs typeface="Times New Roman" panose="02020603050405020304" pitchFamily="18" charset="0"/>
              </a:rPr>
              <a:t> of a tangible entity as a </a:t>
            </a:r>
            <a:r>
              <a:rPr lang="en-US" sz="2000" b="1" dirty="0">
                <a:solidFill>
                  <a:schemeClr val="bg1">
                    <a:lumMod val="75000"/>
                  </a:schemeClr>
                </a:solidFill>
                <a:latin typeface="Source Han Sans SC"/>
                <a:cs typeface="Times New Roman" panose="02020603050405020304" pitchFamily="18" charset="0"/>
              </a:rPr>
              <a:t>complex structure </a:t>
            </a:r>
            <a:r>
              <a:rPr lang="en-US" sz="2000" dirty="0">
                <a:solidFill>
                  <a:schemeClr val="bg1">
                    <a:lumMod val="75000"/>
                  </a:schemeClr>
                </a:solidFill>
                <a:latin typeface="Source Han Sans SC"/>
                <a:cs typeface="Times New Roman" panose="02020603050405020304" pitchFamily="18" charset="0"/>
              </a:rPr>
              <a:t>to understand and represent its </a:t>
            </a:r>
            <a:r>
              <a:rPr lang="en-US" sz="2000" b="1" dirty="0">
                <a:solidFill>
                  <a:schemeClr val="bg1">
                    <a:lumMod val="75000"/>
                  </a:schemeClr>
                </a:solidFill>
                <a:latin typeface="Source Han Sans SC"/>
                <a:cs typeface="Times New Roman" panose="02020603050405020304" pitchFamily="18" charset="0"/>
              </a:rPr>
              <a:t>materiality</a:t>
            </a:r>
            <a:r>
              <a:rPr lang="en-US" sz="2000" dirty="0">
                <a:solidFill>
                  <a:schemeClr val="bg1">
                    <a:lumMod val="75000"/>
                  </a:schemeClr>
                </a:solidFill>
                <a:latin typeface="Source Han Sans SC"/>
                <a:cs typeface="Times New Roman" panose="02020603050405020304" pitchFamily="18" charset="0"/>
              </a:rPr>
              <a:t>, using </a:t>
            </a:r>
            <a:r>
              <a:rPr lang="en-US" sz="2000" b="1" dirty="0">
                <a:solidFill>
                  <a:schemeClr val="bg1">
                    <a:lumMod val="75000"/>
                  </a:schemeClr>
                </a:solidFill>
                <a:latin typeface="Source Han Sans SC"/>
                <a:cs typeface="Times New Roman" panose="02020603050405020304" pitchFamily="18" charset="0"/>
              </a:rPr>
              <a:t>composition relations</a:t>
            </a:r>
            <a:r>
              <a:rPr lang="en-US" sz="2000" dirty="0">
                <a:solidFill>
                  <a:schemeClr val="bg1">
                    <a:lumMod val="75000"/>
                  </a:schemeClr>
                </a:solidFill>
                <a:latin typeface="Source Han Sans SC"/>
                <a:cs typeface="Times New Roman" panose="02020603050405020304" pitchFamily="18" charset="0"/>
              </a:rPr>
              <a:t>.</a:t>
            </a:r>
          </a:p>
        </p:txBody>
      </p:sp>
      <p:sp>
        <p:nvSpPr>
          <p:cNvPr id="42" name="椭圆 32"/>
          <p:cNvSpPr/>
          <p:nvPr/>
        </p:nvSpPr>
        <p:spPr>
          <a:xfrm>
            <a:off x="11190710" y="626540"/>
            <a:ext cx="548640" cy="54864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a:t>
            </a:r>
            <a:endParaRPr lang="en-US" altLang="zh-CN" b="1" dirty="0">
              <a:latin typeface="Source Han Sans SC"/>
            </a:endParaRPr>
          </a:p>
        </p:txBody>
      </p:sp>
      <p:graphicFrame>
        <p:nvGraphicFramePr>
          <p:cNvPr id="21" name="Tableau 20"/>
          <p:cNvGraphicFramePr>
            <a:graphicFrameLocks noGrp="1"/>
          </p:cNvGraphicFramePr>
          <p:nvPr>
            <p:extLst>
              <p:ext uri="{D42A27DB-BD31-4B8C-83A1-F6EECF244321}">
                <p14:modId xmlns:p14="http://schemas.microsoft.com/office/powerpoint/2010/main" val="2308832064"/>
              </p:ext>
            </p:extLst>
          </p:nvPr>
        </p:nvGraphicFramePr>
        <p:xfrm>
          <a:off x="1278761" y="5144749"/>
          <a:ext cx="9423031" cy="1097280"/>
        </p:xfrm>
        <a:graphic>
          <a:graphicData uri="http://schemas.openxmlformats.org/drawingml/2006/table">
            <a:tbl>
              <a:tblPr firstRow="1" bandRow="1">
                <a:tableStyleId>{5940675A-B579-460E-94D1-54222C63F5DA}</a:tableStyleId>
              </a:tblPr>
              <a:tblGrid>
                <a:gridCol w="807458">
                  <a:extLst>
                    <a:ext uri="{9D8B030D-6E8A-4147-A177-3AD203B41FA5}">
                      <a16:colId xmlns:a16="http://schemas.microsoft.com/office/drawing/2014/main" val="826986821"/>
                    </a:ext>
                  </a:extLst>
                </a:gridCol>
                <a:gridCol w="2344105">
                  <a:extLst>
                    <a:ext uri="{9D8B030D-6E8A-4147-A177-3AD203B41FA5}">
                      <a16:colId xmlns:a16="http://schemas.microsoft.com/office/drawing/2014/main" val="2731701959"/>
                    </a:ext>
                  </a:extLst>
                </a:gridCol>
                <a:gridCol w="4143736">
                  <a:extLst>
                    <a:ext uri="{9D8B030D-6E8A-4147-A177-3AD203B41FA5}">
                      <a16:colId xmlns:a16="http://schemas.microsoft.com/office/drawing/2014/main" val="2827544931"/>
                    </a:ext>
                  </a:extLst>
                </a:gridCol>
                <a:gridCol w="2127732">
                  <a:extLst>
                    <a:ext uri="{9D8B030D-6E8A-4147-A177-3AD203B41FA5}">
                      <a16:colId xmlns:a16="http://schemas.microsoft.com/office/drawing/2014/main" val="3160992601"/>
                    </a:ext>
                  </a:extLst>
                </a:gridCol>
              </a:tblGrid>
              <a:tr h="227440">
                <a:tc>
                  <a:txBody>
                    <a:bodyPr/>
                    <a:lstStyle/>
                    <a:p>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Mereology</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Meronomy</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Location</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11079438"/>
                  </a:ext>
                </a:extLst>
              </a:tr>
              <a:tr h="227440">
                <a:tc>
                  <a:txBody>
                    <a:bodyPr/>
                    <a:lstStyle/>
                    <a:p>
                      <a:r>
                        <a:rPr lang="en-US" noProof="0" dirty="0" smtClean="0">
                          <a:solidFill>
                            <a:schemeClr val="bg1">
                              <a:lumMod val="75000"/>
                            </a:schemeClr>
                          </a:solidFill>
                          <a:latin typeface="Source Han Sans SC"/>
                        </a:rPr>
                        <a:t>Pros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Formality of relations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tc>
                  <a:txBody>
                    <a:bodyPr/>
                    <a:lstStyle/>
                    <a:p>
                      <a:r>
                        <a:rPr lang="en-US" noProof="0" dirty="0" smtClean="0">
                          <a:solidFill>
                            <a:schemeClr val="bg1">
                              <a:lumMod val="75000"/>
                            </a:schemeClr>
                          </a:solidFill>
                          <a:latin typeface="Source Han Sans SC"/>
                        </a:rPr>
                        <a:t>Common-sense reasoning on relations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tc>
                  <a:txBody>
                    <a:bodyPr/>
                    <a:lstStyle/>
                    <a:p>
                      <a:r>
                        <a:rPr lang="en-US" b="0" noProof="0" dirty="0" smtClean="0">
                          <a:solidFill>
                            <a:schemeClr val="bg1">
                              <a:lumMod val="75000"/>
                            </a:schemeClr>
                          </a:solidFill>
                          <a:latin typeface="Source Han Sans SC"/>
                        </a:rPr>
                        <a:t>Spatial properties</a:t>
                      </a:r>
                      <a:endParaRPr lang="en-US" b="0"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extLst>
                  <a:ext uri="{0D108BD9-81ED-4DB2-BD59-A6C34878D82A}">
                    <a16:rowId xmlns:a16="http://schemas.microsoft.com/office/drawing/2014/main" val="3861276116"/>
                  </a:ext>
                </a:extLst>
              </a:tr>
              <a:tr h="227440">
                <a:tc>
                  <a:txBody>
                    <a:bodyPr/>
                    <a:lstStyle/>
                    <a:p>
                      <a:r>
                        <a:rPr lang="en-US" noProof="0" dirty="0" smtClean="0">
                          <a:solidFill>
                            <a:schemeClr val="bg1">
                              <a:lumMod val="75000"/>
                            </a:schemeClr>
                          </a:solidFill>
                          <a:latin typeface="Source Han Sans SC"/>
                        </a:rPr>
                        <a:t>Cons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tcPr>
                </a:tc>
                <a:tc gridSpan="3">
                  <a:txBody>
                    <a:bodyPr/>
                    <a:lstStyle/>
                    <a:p>
                      <a:pPr algn="ctr"/>
                      <a:r>
                        <a:rPr lang="en-US" b="1" noProof="0" dirty="0" smtClean="0">
                          <a:solidFill>
                            <a:schemeClr val="tx1"/>
                          </a:solidFill>
                          <a:latin typeface="Source Han Sans SC"/>
                        </a:rPr>
                        <a:t>Unified theory</a:t>
                      </a:r>
                      <a:r>
                        <a:rPr lang="en-US" b="1" baseline="0" noProof="0" dirty="0" smtClean="0">
                          <a:solidFill>
                            <a:schemeClr val="tx1"/>
                          </a:solidFill>
                          <a:latin typeface="Source Han Sans SC"/>
                        </a:rPr>
                        <a:t> of relations</a:t>
                      </a:r>
                      <a:endParaRPr lang="en-US" b="1" noProof="0" dirty="0">
                        <a:solidFill>
                          <a:schemeClr val="tx1"/>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solidFill>
                      <a:srgbClr val="FF0000">
                        <a:alpha val="10000"/>
                      </a:srgbClr>
                    </a:solidFill>
                  </a:tcPr>
                </a:tc>
                <a:tc hMerge="1">
                  <a:txBody>
                    <a:bodyPr/>
                    <a:lstStyle/>
                    <a:p>
                      <a:endParaRPr lang="en-US" dirty="0">
                        <a:latin typeface="Source Han Sans SC"/>
                      </a:endParaRPr>
                    </a:p>
                  </a:txBody>
                  <a:tcPr/>
                </a:tc>
                <a:tc hMerge="1">
                  <a:txBody>
                    <a:bodyPr/>
                    <a:lstStyle/>
                    <a:p>
                      <a:endParaRPr lang="en-US" dirty="0">
                        <a:latin typeface="Source Han Sans SC"/>
                      </a:endParaRPr>
                    </a:p>
                  </a:txBody>
                  <a:tcPr/>
                </a:tc>
                <a:extLst>
                  <a:ext uri="{0D108BD9-81ED-4DB2-BD59-A6C34878D82A}">
                    <a16:rowId xmlns:a16="http://schemas.microsoft.com/office/drawing/2014/main" val="988463707"/>
                  </a:ext>
                </a:extLst>
              </a:tr>
            </a:tbl>
          </a:graphicData>
        </a:graphic>
      </p:graphicFrame>
      <p:graphicFrame>
        <p:nvGraphicFramePr>
          <p:cNvPr id="22" name="Tableau 21"/>
          <p:cNvGraphicFramePr>
            <a:graphicFrameLocks noGrp="1"/>
          </p:cNvGraphicFramePr>
          <p:nvPr>
            <p:extLst>
              <p:ext uri="{D42A27DB-BD31-4B8C-83A1-F6EECF244321}">
                <p14:modId xmlns:p14="http://schemas.microsoft.com/office/powerpoint/2010/main" val="2072204246"/>
              </p:ext>
            </p:extLst>
          </p:nvPr>
        </p:nvGraphicFramePr>
        <p:xfrm>
          <a:off x="1278760" y="2360738"/>
          <a:ext cx="9423031" cy="1112520"/>
        </p:xfrm>
        <a:graphic>
          <a:graphicData uri="http://schemas.openxmlformats.org/drawingml/2006/table">
            <a:tbl>
              <a:tblPr>
                <a:tableStyleId>{5940675A-B579-460E-94D1-54222C63F5DA}</a:tableStyleId>
              </a:tblPr>
              <a:tblGrid>
                <a:gridCol w="751951">
                  <a:extLst>
                    <a:ext uri="{9D8B030D-6E8A-4147-A177-3AD203B41FA5}">
                      <a16:colId xmlns:a16="http://schemas.microsoft.com/office/drawing/2014/main" val="826986821"/>
                    </a:ext>
                  </a:extLst>
                </a:gridCol>
                <a:gridCol w="3015073">
                  <a:extLst>
                    <a:ext uri="{9D8B030D-6E8A-4147-A177-3AD203B41FA5}">
                      <a16:colId xmlns:a16="http://schemas.microsoft.com/office/drawing/2014/main" val="2731701959"/>
                    </a:ext>
                  </a:extLst>
                </a:gridCol>
                <a:gridCol w="2554567">
                  <a:extLst>
                    <a:ext uri="{9D8B030D-6E8A-4147-A177-3AD203B41FA5}">
                      <a16:colId xmlns:a16="http://schemas.microsoft.com/office/drawing/2014/main" val="2827544931"/>
                    </a:ext>
                  </a:extLst>
                </a:gridCol>
                <a:gridCol w="3101440">
                  <a:extLst>
                    <a:ext uri="{9D8B030D-6E8A-4147-A177-3AD203B41FA5}">
                      <a16:colId xmlns:a16="http://schemas.microsoft.com/office/drawing/2014/main" val="3160992601"/>
                    </a:ext>
                  </a:extLst>
                </a:gridCol>
              </a:tblGrid>
              <a:tr h="370840">
                <a:tc>
                  <a:txBody>
                    <a:bodyPr/>
                    <a:lstStyle/>
                    <a:p>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CIDOC</a:t>
                      </a:r>
                      <a:r>
                        <a:rPr lang="en-US" baseline="0" noProof="0" dirty="0" smtClean="0">
                          <a:solidFill>
                            <a:schemeClr val="bg1">
                              <a:lumMod val="75000"/>
                            </a:schemeClr>
                          </a:solidFill>
                          <a:latin typeface="Source Han Sans SC"/>
                        </a:rPr>
                        <a:t> CRM </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EDM</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CHARM</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11079438"/>
                  </a:ext>
                </a:extLst>
              </a:tr>
              <a:tr h="370840">
                <a:tc>
                  <a:txBody>
                    <a:bodyPr/>
                    <a:lstStyle/>
                    <a:p>
                      <a:r>
                        <a:rPr lang="en-US" noProof="0" dirty="0" smtClean="0">
                          <a:solidFill>
                            <a:schemeClr val="bg1">
                              <a:lumMod val="75000"/>
                            </a:schemeClr>
                          </a:solidFill>
                          <a:latin typeface="Source Han Sans SC"/>
                        </a:rPr>
                        <a:t>Pros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noProof="0" dirty="0">
                          <a:solidFill>
                            <a:schemeClr val="bg1">
                              <a:lumMod val="75000"/>
                            </a:schemeClr>
                          </a:solidFill>
                          <a:latin typeface="Source Han Sans SC"/>
                        </a:rPr>
                        <a:t>Spatiotemporal elements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tc>
                  <a:txBody>
                    <a:bodyPr/>
                    <a:lstStyle/>
                    <a:p>
                      <a:r>
                        <a:rPr lang="en-US" noProof="0" dirty="0" smtClean="0">
                          <a:solidFill>
                            <a:schemeClr val="bg1">
                              <a:lumMod val="75000"/>
                            </a:schemeClr>
                          </a:solidFill>
                          <a:latin typeface="Source Han Sans SC"/>
                        </a:rPr>
                        <a:t>Descriptive elements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tc>
                  <a:txBody>
                    <a:bodyPr/>
                    <a:lstStyle/>
                    <a:p>
                      <a:r>
                        <a:rPr lang="en-US" noProof="0" dirty="0" smtClean="0">
                          <a:solidFill>
                            <a:schemeClr val="bg1">
                              <a:lumMod val="75000"/>
                            </a:schemeClr>
                          </a:solidFill>
                          <a:latin typeface="Source Han Sans SC"/>
                        </a:rPr>
                        <a:t>Domain-specific elements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extLst>
                  <a:ext uri="{0D108BD9-81ED-4DB2-BD59-A6C34878D82A}">
                    <a16:rowId xmlns:a16="http://schemas.microsoft.com/office/drawing/2014/main" val="3861276116"/>
                  </a:ext>
                </a:extLst>
              </a:tr>
              <a:tr h="370840">
                <a:tc>
                  <a:txBody>
                    <a:bodyPr/>
                    <a:lstStyle/>
                    <a:p>
                      <a:r>
                        <a:rPr lang="en-US" noProof="0" dirty="0" smtClean="0">
                          <a:solidFill>
                            <a:schemeClr val="bg1">
                              <a:lumMod val="75000"/>
                            </a:schemeClr>
                          </a:solidFill>
                          <a:latin typeface="Source Han Sans SC"/>
                        </a:rPr>
                        <a:t>Cons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tcPr>
                </a:tc>
                <a:tc gridSpan="3">
                  <a:txBody>
                    <a:bodyPr/>
                    <a:lstStyle/>
                    <a:p>
                      <a:pPr algn="ctr"/>
                      <a:r>
                        <a:rPr lang="en-US" b="1" noProof="0" dirty="0">
                          <a:solidFill>
                            <a:schemeClr val="tx1"/>
                          </a:solidFill>
                          <a:latin typeface="Source Han Sans SC"/>
                        </a:rPr>
                        <a:t>Composition</a:t>
                      </a:r>
                      <a:r>
                        <a:rPr lang="en-US" b="1" baseline="0" noProof="0" dirty="0">
                          <a:solidFill>
                            <a:schemeClr val="tx1"/>
                          </a:solidFill>
                          <a:latin typeface="Source Han Sans SC"/>
                        </a:rPr>
                        <a:t> (s</a:t>
                      </a:r>
                      <a:r>
                        <a:rPr lang="en-US" b="1" noProof="0" dirty="0">
                          <a:solidFill>
                            <a:schemeClr val="tx1"/>
                          </a:solidFill>
                          <a:latin typeface="Source Han Sans SC"/>
                        </a:rPr>
                        <a:t>tructural</a:t>
                      </a:r>
                      <a:r>
                        <a:rPr lang="en-US" b="1" baseline="0" noProof="0" dirty="0">
                          <a:solidFill>
                            <a:schemeClr val="tx1"/>
                          </a:solidFill>
                          <a:latin typeface="Source Han Sans SC"/>
                        </a:rPr>
                        <a:t> and spatial) relations</a:t>
                      </a:r>
                      <a:endParaRPr lang="en-US" b="1" noProof="0" dirty="0">
                        <a:solidFill>
                          <a:schemeClr val="tx1"/>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solidFill>
                      <a:srgbClr val="FF0000">
                        <a:alpha val="7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88463707"/>
                  </a:ext>
                </a:extLst>
              </a:tr>
            </a:tbl>
          </a:graphicData>
        </a:graphic>
      </p:graphicFrame>
      <p:pic>
        <p:nvPicPr>
          <p:cNvPr id="23" name="Imag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241299">
            <a:off x="10259285" y="4374948"/>
            <a:ext cx="1035050" cy="708126"/>
          </a:xfrm>
          <a:prstGeom prst="rect">
            <a:avLst/>
          </a:prstGeom>
          <a:ln>
            <a:noFill/>
          </a:ln>
          <a:effectLst>
            <a:softEdge rad="112500"/>
          </a:effectLst>
        </p:spPr>
      </p:pic>
      <p:sp>
        <p:nvSpPr>
          <p:cNvPr id="24" name="Rectangle à coins arrondis 23"/>
          <p:cNvSpPr/>
          <p:nvPr/>
        </p:nvSpPr>
        <p:spPr>
          <a:xfrm>
            <a:off x="475608" y="3676759"/>
            <a:ext cx="11029340" cy="769273"/>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75000"/>
                  </a:schemeClr>
                </a:solidFill>
                <a:latin typeface="Source Han Sans SC"/>
                <a:cs typeface="Times New Roman" panose="02020603050405020304" pitchFamily="18" charset="0"/>
              </a:rPr>
              <a:t>Acquiring a number of foundational ontological, structural and spatial, relations that enable representing the composition of a tangible entity, within a </a:t>
            </a:r>
            <a:r>
              <a:rPr lang="en-US" sz="2000" dirty="0" smtClean="0">
                <a:solidFill>
                  <a:schemeClr val="bg1">
                    <a:lumMod val="75000"/>
                  </a:schemeClr>
                </a:solidFill>
                <a:latin typeface="Source Han Sans SC"/>
                <a:cs typeface="Times New Roman" panose="02020603050405020304" pitchFamily="18" charset="0"/>
              </a:rPr>
              <a:t>theory.</a:t>
            </a:r>
          </a:p>
        </p:txBody>
      </p:sp>
      <p:sp>
        <p:nvSpPr>
          <p:cNvPr id="27" name="椭圆 32"/>
          <p:cNvSpPr/>
          <p:nvPr/>
        </p:nvSpPr>
        <p:spPr>
          <a:xfrm>
            <a:off x="11190710" y="3477650"/>
            <a:ext cx="548640" cy="54864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II</a:t>
            </a:r>
            <a:endParaRPr lang="en-US" altLang="zh-CN" b="1" dirty="0">
              <a:latin typeface="Source Han Sans SC"/>
            </a:endParaRPr>
          </a:p>
        </p:txBody>
      </p:sp>
      <p:sp>
        <p:nvSpPr>
          <p:cNvPr id="2" name="Rectangle 1"/>
          <p:cNvSpPr/>
          <p:nvPr/>
        </p:nvSpPr>
        <p:spPr>
          <a:xfrm>
            <a:off x="823234" y="5859910"/>
            <a:ext cx="10310809" cy="386800"/>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Source Han Sans SC"/>
              <a:cs typeface="Times New Roman" panose="02020603050405020304" pitchFamily="18" charset="0"/>
            </a:endParaRPr>
          </a:p>
        </p:txBody>
      </p:sp>
      <p:sp>
        <p:nvSpPr>
          <p:cNvPr id="28" name="Rectangle 27"/>
          <p:cNvSpPr/>
          <p:nvPr/>
        </p:nvSpPr>
        <p:spPr>
          <a:xfrm>
            <a:off x="823233" y="3093479"/>
            <a:ext cx="10310809" cy="38211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Source Han Sans SC"/>
              <a:cs typeface="Times New Roman" panose="02020603050405020304" pitchFamily="18" charset="0"/>
            </a:endParaRPr>
          </a:p>
        </p:txBody>
      </p:sp>
    </p:spTree>
    <p:extLst>
      <p:ext uri="{BB962C8B-B14F-4D97-AF65-F5344CB8AC3E}">
        <p14:creationId xmlns:p14="http://schemas.microsoft.com/office/powerpoint/2010/main" val="138282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26</a:t>
            </a:fld>
            <a:endParaRPr lang="en-US">
              <a:latin typeface="Source Han Sans SC"/>
              <a:cs typeface="Times New Roman" panose="02020603050405020304" pitchFamily="18" charset="0"/>
            </a:endParaRPr>
          </a:p>
        </p:txBody>
      </p:sp>
      <p:sp>
        <p:nvSpPr>
          <p:cNvPr id="47" name="任意多边形 9"/>
          <p:cNvSpPr/>
          <p:nvPr/>
        </p:nvSpPr>
        <p:spPr>
          <a:xfrm>
            <a:off x="-26126" y="24465"/>
            <a:ext cx="12270378" cy="4111744"/>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rgbClr val="002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sp>
        <p:nvSpPr>
          <p:cNvPr id="48" name="任意多边形 8"/>
          <p:cNvSpPr/>
          <p:nvPr/>
        </p:nvSpPr>
        <p:spPr>
          <a:xfrm>
            <a:off x="3241998" y="-935986"/>
            <a:ext cx="5734131" cy="2317865"/>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cxnSp>
        <p:nvCxnSpPr>
          <p:cNvPr id="51" name="直接连接符 12"/>
          <p:cNvCxnSpPr/>
          <p:nvPr/>
        </p:nvCxnSpPr>
        <p:spPr>
          <a:xfrm flipH="1">
            <a:off x="167332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2" name="矩形 13"/>
          <p:cNvSpPr/>
          <p:nvPr/>
        </p:nvSpPr>
        <p:spPr>
          <a:xfrm>
            <a:off x="511034" y="3801343"/>
            <a:ext cx="2324586" cy="394182"/>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Introduction</a:t>
            </a:r>
            <a:endParaRPr lang="en-US" altLang="en-US" sz="2200" b="1" dirty="0">
              <a:solidFill>
                <a:srgbClr val="2B3441"/>
              </a:solidFill>
              <a:latin typeface="Source Han Sans SC"/>
              <a:ea typeface="Source Han Sans SC"/>
              <a:cs typeface="Times New Roman" panose="02020603050405020304" pitchFamily="18" charset="0"/>
            </a:endParaRPr>
          </a:p>
        </p:txBody>
      </p:sp>
      <p:cxnSp>
        <p:nvCxnSpPr>
          <p:cNvPr id="58" name="直接连接符 19"/>
          <p:cNvCxnSpPr/>
          <p:nvPr/>
        </p:nvCxnSpPr>
        <p:spPr>
          <a:xfrm flipH="1">
            <a:off x="4373352" y="4354607"/>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9" name="矩形 20"/>
          <p:cNvSpPr/>
          <p:nvPr/>
        </p:nvSpPr>
        <p:spPr>
          <a:xfrm>
            <a:off x="3247744" y="5275116"/>
            <a:ext cx="2251215" cy="1096928"/>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State of the art</a:t>
            </a:r>
          </a:p>
        </p:txBody>
      </p:sp>
      <p:cxnSp>
        <p:nvCxnSpPr>
          <p:cNvPr id="65" name="直接连接符 33"/>
          <p:cNvCxnSpPr/>
          <p:nvPr/>
        </p:nvCxnSpPr>
        <p:spPr>
          <a:xfrm flipH="1">
            <a:off x="8001608" y="4376223"/>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66" name="矩形 34"/>
          <p:cNvSpPr/>
          <p:nvPr/>
        </p:nvSpPr>
        <p:spPr>
          <a:xfrm>
            <a:off x="6842946" y="5296732"/>
            <a:ext cx="2317326" cy="410067"/>
          </a:xfrm>
          <a:prstGeom prst="rect">
            <a:avLst/>
          </a:prstGeom>
        </p:spPr>
        <p:txBody>
          <a:bodyPr wrap="none">
            <a:noAutofit/>
          </a:bodyPr>
          <a:lstStyle/>
          <a:p>
            <a:pPr algn="ctr">
              <a:lnSpc>
                <a:spcPct val="104000"/>
              </a:lnSpc>
            </a:pPr>
            <a:r>
              <a:rPr lang="en-US" altLang="en-US" sz="2200" b="1" dirty="0" smtClean="0">
                <a:solidFill>
                  <a:srgbClr val="A64C0E"/>
                </a:solidFill>
                <a:latin typeface="Source Han Sans SC"/>
                <a:ea typeface="Source Han Sans SC"/>
                <a:cs typeface="Times New Roman" panose="02020603050405020304" pitchFamily="18" charset="0"/>
              </a:rPr>
              <a:t>Contributions</a:t>
            </a:r>
            <a:endParaRPr lang="en-US" altLang="en-US" sz="2200" b="1" dirty="0">
              <a:solidFill>
                <a:srgbClr val="A64C0E"/>
              </a:solidFill>
              <a:latin typeface="Source Han Sans SC"/>
              <a:ea typeface="Source Han Sans SC"/>
              <a:cs typeface="Times New Roman" panose="02020603050405020304" pitchFamily="18" charset="0"/>
            </a:endParaRPr>
          </a:p>
        </p:txBody>
      </p:sp>
      <p:cxnSp>
        <p:nvCxnSpPr>
          <p:cNvPr id="72" name="直接连接符 40"/>
          <p:cNvCxnSpPr/>
          <p:nvPr/>
        </p:nvCxnSpPr>
        <p:spPr>
          <a:xfrm flipH="1">
            <a:off x="1062138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73" name="矩形 41"/>
          <p:cNvSpPr/>
          <p:nvPr/>
        </p:nvSpPr>
        <p:spPr>
          <a:xfrm>
            <a:off x="9457582" y="3801343"/>
            <a:ext cx="2327600" cy="362410"/>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Conclusion &amp;</a:t>
            </a:r>
          </a:p>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Perspectives</a:t>
            </a:r>
            <a:endParaRPr lang="en-US" altLang="en-US" sz="2200" b="1" dirty="0">
              <a:solidFill>
                <a:srgbClr val="2B3441"/>
              </a:solidFill>
              <a:latin typeface="Source Han Sans SC"/>
              <a:ea typeface="Source Han Sans SC"/>
              <a:cs typeface="Times New Roman" panose="02020603050405020304" pitchFamily="18" charset="0"/>
            </a:endParaRPr>
          </a:p>
        </p:txBody>
      </p:sp>
      <p:sp>
        <p:nvSpPr>
          <p:cNvPr id="77" name="PA-文本框 50">
            <a:extLst>
              <a:ext uri="{FF2B5EF4-FFF2-40B4-BE49-F238E27FC236}">
                <a16:creationId xmlns:a16="http://schemas.microsoft.com/office/drawing/2014/main" id="{46630D7B-4BA5-4989-8F72-A67D800FFF51}"/>
              </a:ext>
            </a:extLst>
          </p:cNvPr>
          <p:cNvSpPr txBox="1"/>
          <p:nvPr>
            <p:custDataLst>
              <p:tags r:id="rId1"/>
            </p:custDataLst>
          </p:nvPr>
        </p:nvSpPr>
        <p:spPr>
          <a:xfrm>
            <a:off x="3755219" y="1592045"/>
            <a:ext cx="5024516" cy="1038540"/>
          </a:xfrm>
          <a:prstGeom prst="rect">
            <a:avLst/>
          </a:prstGeom>
          <a:noFill/>
        </p:spPr>
        <p:txBody>
          <a:bodyPr wrap="square" rtlCol="0">
            <a:normAutofit/>
          </a:bodyPr>
          <a:lstStyle/>
          <a:p>
            <a:pPr algn="ctr">
              <a:lnSpc>
                <a:spcPct val="104000"/>
              </a:lnSpc>
            </a:pPr>
            <a:r>
              <a:rPr lang="en-US" altLang="en-US" sz="3600" spc="300" dirty="0" smtClean="0">
                <a:solidFill>
                  <a:schemeClr val="bg1"/>
                </a:solidFill>
                <a:latin typeface="Source Han Sans SC"/>
                <a:ea typeface="Source Han Sans SC"/>
                <a:cs typeface="Times New Roman" panose="02020603050405020304" pitchFamily="18" charset="0"/>
              </a:rPr>
              <a:t>Table of contents</a:t>
            </a:r>
            <a:endParaRPr lang="en-US" altLang="zh-CN" sz="3600" spc="300" dirty="0">
              <a:solidFill>
                <a:schemeClr val="bg1"/>
              </a:solidFill>
              <a:latin typeface="Source Han Sans SC"/>
              <a:ea typeface="造字工房尚雅体演示版常规体" pitchFamily="50" charset="-122"/>
              <a:cs typeface="Times New Roman" panose="02020603050405020304" pitchFamily="18" charset="0"/>
            </a:endParaRPr>
          </a:p>
          <a:p>
            <a:pPr algn="ctr">
              <a:lnSpc>
                <a:spcPct val="130000"/>
              </a:lnSpc>
            </a:pPr>
            <a:endParaRPr lang="zh-CN" altLang="en-US" sz="3600" spc="600" dirty="0">
              <a:solidFill>
                <a:schemeClr val="bg1"/>
              </a:solidFill>
              <a:latin typeface="Source Han Sans SC"/>
              <a:ea typeface="造字工房尚雅体演示版常规体" pitchFamily="50" charset="-122"/>
              <a:cs typeface="Times New Roman" panose="02020603050405020304" pitchFamily="18" charset="0"/>
            </a:endParaRPr>
          </a:p>
        </p:txBody>
      </p:sp>
      <p:grpSp>
        <p:nvGrpSpPr>
          <p:cNvPr id="31" name="组合 11"/>
          <p:cNvGrpSpPr/>
          <p:nvPr/>
        </p:nvGrpSpPr>
        <p:grpSpPr>
          <a:xfrm>
            <a:off x="1216125" y="1928035"/>
            <a:ext cx="914400" cy="914400"/>
            <a:chOff x="1384297" y="1925422"/>
            <a:chExt cx="914400" cy="914400"/>
          </a:xfrm>
        </p:grpSpPr>
        <p:sp>
          <p:nvSpPr>
            <p:cNvPr id="32" name="椭圆 15"/>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3" name="椭圆 16"/>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smtClean="0">
                  <a:solidFill>
                    <a:schemeClr val="bg1"/>
                  </a:solidFill>
                  <a:latin typeface="Source Han Sans SC"/>
                  <a:ea typeface="Source Han Sans SC"/>
                  <a:cs typeface="Times New Roman" panose="02020603050405020304" pitchFamily="18" charset="0"/>
                </a:rPr>
                <a:t>1</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4" name="组合 18"/>
          <p:cNvGrpSpPr/>
          <p:nvPr/>
        </p:nvGrpSpPr>
        <p:grpSpPr>
          <a:xfrm>
            <a:off x="3916152" y="3401808"/>
            <a:ext cx="914400" cy="914400"/>
            <a:chOff x="1384297" y="1925422"/>
            <a:chExt cx="914400" cy="914400"/>
          </a:xfrm>
        </p:grpSpPr>
        <p:sp>
          <p:nvSpPr>
            <p:cNvPr id="35" name="椭圆 22"/>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6" name="椭圆 23"/>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cs typeface="Times New Roman" panose="02020603050405020304" pitchFamily="18" charset="0"/>
                </a:rPr>
                <a:t>2</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7" name="组合 32"/>
          <p:cNvGrpSpPr/>
          <p:nvPr/>
        </p:nvGrpSpPr>
        <p:grpSpPr>
          <a:xfrm>
            <a:off x="7544408" y="3423424"/>
            <a:ext cx="914400" cy="914400"/>
            <a:chOff x="1384297" y="1925422"/>
            <a:chExt cx="914400" cy="914400"/>
          </a:xfrm>
        </p:grpSpPr>
        <p:sp>
          <p:nvSpPr>
            <p:cNvPr id="38" name="椭圆 36"/>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37"/>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40" name="组合 39"/>
          <p:cNvGrpSpPr/>
          <p:nvPr/>
        </p:nvGrpSpPr>
        <p:grpSpPr>
          <a:xfrm>
            <a:off x="10164185" y="1928035"/>
            <a:ext cx="914400" cy="914400"/>
            <a:chOff x="1384297" y="1925422"/>
            <a:chExt cx="914400" cy="914400"/>
          </a:xfrm>
        </p:grpSpPr>
        <p:sp>
          <p:nvSpPr>
            <p:cNvPr id="41" name="椭圆 43"/>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42" name="椭圆 44"/>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sp>
        <p:nvSpPr>
          <p:cNvPr id="44" name="Rectangle 43"/>
          <p:cNvSpPr/>
          <p:nvPr/>
        </p:nvSpPr>
        <p:spPr>
          <a:xfrm>
            <a:off x="1919480" y="5659907"/>
            <a:ext cx="4907741" cy="668516"/>
          </a:xfrm>
          <a:prstGeom prst="rect">
            <a:avLst/>
          </a:prstGeom>
        </p:spPr>
        <p:txBody>
          <a:bodyPr wrap="square">
            <a:spAutoFit/>
          </a:bodyPr>
          <a:lstStyle/>
          <a:p>
            <a:pPr algn="ctr">
              <a:lnSpc>
                <a:spcPct val="104000"/>
              </a:lnSpc>
            </a:pPr>
            <a:r>
              <a:rPr lang="en-US" altLang="en-US" b="1" dirty="0" smtClean="0">
                <a:solidFill>
                  <a:srgbClr val="2B3441"/>
                </a:solidFill>
                <a:latin typeface="Source Han Sans SC"/>
                <a:ea typeface="Source Han Sans SC"/>
                <a:cs typeface="Times New Roman" panose="02020603050405020304" pitchFamily="18" charset="0"/>
              </a:rPr>
              <a:t>I:  Ontologies for Cultural Heritage </a:t>
            </a:r>
          </a:p>
          <a:p>
            <a:pPr algn="ctr">
              <a:lnSpc>
                <a:spcPct val="104000"/>
              </a:lnSpc>
            </a:pPr>
            <a:r>
              <a:rPr lang="en-US" altLang="en-US" b="1" dirty="0" smtClean="0">
                <a:solidFill>
                  <a:srgbClr val="2B3441"/>
                </a:solidFill>
                <a:latin typeface="Source Han Sans SC"/>
                <a:ea typeface="Source Han Sans SC"/>
                <a:cs typeface="Times New Roman" panose="02020603050405020304" pitchFamily="18" charset="0"/>
              </a:rPr>
              <a:t>II: Foundational Ontological Relations</a:t>
            </a:r>
            <a:endParaRPr lang="en-US" altLang="en-US" b="1" dirty="0">
              <a:solidFill>
                <a:srgbClr val="2B3441"/>
              </a:solidFill>
              <a:latin typeface="Source Han Sans SC"/>
              <a:ea typeface="Source Han Sans SC"/>
              <a:cs typeface="Times New Roman" panose="02020603050405020304" pitchFamily="18" charset="0"/>
            </a:endParaRPr>
          </a:p>
        </p:txBody>
      </p:sp>
    </p:spTree>
    <p:extLst>
      <p:ext uri="{BB962C8B-B14F-4D97-AF65-F5344CB8AC3E}">
        <p14:creationId xmlns:p14="http://schemas.microsoft.com/office/powerpoint/2010/main" val="4165335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27</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237656" y="198322"/>
            <a:ext cx="1274797"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Approach</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40" name="Titre 1"/>
          <p:cNvSpPr txBox="1">
            <a:spLocks/>
          </p:cNvSpPr>
          <p:nvPr/>
        </p:nvSpPr>
        <p:spPr>
          <a:xfrm>
            <a:off x="3611122"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a:pPr>
            <a:r>
              <a:rPr lang="en-US" sz="2200" b="1" dirty="0" smtClean="0">
                <a:solidFill>
                  <a:srgbClr val="002C58"/>
                </a:solidFill>
                <a:latin typeface="Source Han Sans SC"/>
                <a:cs typeface="Times New Roman" panose="02020603050405020304" pitchFamily="18" charset="0"/>
              </a:rPr>
              <a:t>Fundamental Objective:</a:t>
            </a:r>
            <a:endParaRPr lang="en-US" sz="2200" b="1" dirty="0">
              <a:solidFill>
                <a:srgbClr val="002C58"/>
              </a:solidFill>
              <a:latin typeface="Source Han Sans SC"/>
            </a:endParaRPr>
          </a:p>
        </p:txBody>
      </p:sp>
      <p:cxnSp>
        <p:nvCxnSpPr>
          <p:cNvPr id="141" name="直接连接符 12"/>
          <p:cNvCxnSpPr/>
          <p:nvPr/>
        </p:nvCxnSpPr>
        <p:spPr>
          <a:xfrm>
            <a:off x="3502936"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8" name="椭圆 32"/>
          <p:cNvSpPr/>
          <p:nvPr/>
        </p:nvSpPr>
        <p:spPr>
          <a:xfrm>
            <a:off x="10911180" y="3147310"/>
            <a:ext cx="548640" cy="54864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II</a:t>
            </a:r>
            <a:endParaRPr lang="en-US" altLang="zh-CN" b="1" dirty="0">
              <a:latin typeface="Source Han Sans SC"/>
            </a:endParaRPr>
          </a:p>
        </p:txBody>
      </p:sp>
      <p:sp>
        <p:nvSpPr>
          <p:cNvPr id="41" name="Rectangle à coins arrondis 40"/>
          <p:cNvSpPr/>
          <p:nvPr/>
        </p:nvSpPr>
        <p:spPr>
          <a:xfrm>
            <a:off x="475608" y="4323977"/>
            <a:ext cx="11029340" cy="1422173"/>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A64C0E"/>
                </a:solidFill>
                <a:latin typeface="Source Han Sans SC"/>
                <a:cs typeface="Times New Roman" panose="02020603050405020304" pitchFamily="18" charset="0"/>
              </a:rPr>
              <a:t>Fundamental </a:t>
            </a:r>
            <a:r>
              <a:rPr lang="en-US" sz="2000" b="1" dirty="0" smtClean="0">
                <a:solidFill>
                  <a:srgbClr val="A64C0E"/>
                </a:solidFill>
                <a:latin typeface="Source Han Sans SC"/>
                <a:cs typeface="Times New Roman" panose="02020603050405020304" pitchFamily="18" charset="0"/>
              </a:rPr>
              <a:t>Objective of the thesis</a:t>
            </a:r>
            <a:r>
              <a:rPr lang="en-US" sz="2000" dirty="0" smtClean="0">
                <a:solidFill>
                  <a:srgbClr val="A64C0E"/>
                </a:solidFill>
                <a:latin typeface="Source Han Sans SC"/>
                <a:cs typeface="Times New Roman" panose="02020603050405020304" pitchFamily="18" charset="0"/>
              </a:rPr>
              <a:t>: </a:t>
            </a:r>
            <a:endParaRPr lang="en-US" sz="2000" dirty="0">
              <a:solidFill>
                <a:srgbClr val="A64C0E"/>
              </a:solidFill>
              <a:latin typeface="Source Han Sans SC"/>
              <a:cs typeface="Times New Roman" panose="02020603050405020304" pitchFamily="18" charset="0"/>
            </a:endParaRPr>
          </a:p>
          <a:p>
            <a:pPr algn="ctr"/>
            <a:r>
              <a:rPr lang="en-US" sz="2000" b="1" dirty="0" smtClean="0">
                <a:solidFill>
                  <a:schemeClr val="tx1"/>
                </a:solidFill>
                <a:latin typeface="Source Han Sans SC"/>
                <a:cs typeface="Times New Roman" panose="02020603050405020304" pitchFamily="18" charset="0"/>
              </a:rPr>
              <a:t>Ontology</a:t>
            </a:r>
            <a:r>
              <a:rPr lang="en-US" sz="2000" dirty="0" smtClean="0">
                <a:solidFill>
                  <a:schemeClr val="tx1"/>
                </a:solidFill>
                <a:latin typeface="Source Han Sans SC"/>
                <a:cs typeface="Times New Roman" panose="02020603050405020304" pitchFamily="18" charset="0"/>
              </a:rPr>
              <a:t>: Representing </a:t>
            </a:r>
            <a:r>
              <a:rPr lang="en-US" sz="2000" dirty="0">
                <a:solidFill>
                  <a:schemeClr val="tx1"/>
                </a:solidFill>
                <a:latin typeface="Source Han Sans SC"/>
                <a:cs typeface="Times New Roman" panose="02020603050405020304" pitchFamily="18" charset="0"/>
              </a:rPr>
              <a:t>and modeling the composition of a tangible entity in general, and a Cultural Heritage tangible entity in particular, using</a:t>
            </a:r>
            <a:r>
              <a:rPr lang="en-US" sz="2000" b="1" dirty="0">
                <a:solidFill>
                  <a:schemeClr val="tx1"/>
                </a:solidFill>
                <a:latin typeface="Source Han Sans SC"/>
                <a:cs typeface="Times New Roman" panose="02020603050405020304" pitchFamily="18" charset="0"/>
              </a:rPr>
              <a:t> </a:t>
            </a:r>
            <a:r>
              <a:rPr lang="en-US" sz="2000" b="1" dirty="0" smtClean="0">
                <a:solidFill>
                  <a:schemeClr val="tx1"/>
                </a:solidFill>
                <a:latin typeface="Source Han Sans SC"/>
                <a:cs typeface="Times New Roman" panose="02020603050405020304" pitchFamily="18" charset="0"/>
              </a:rPr>
              <a:t>foundational ontological </a:t>
            </a:r>
            <a:r>
              <a:rPr lang="en-US" sz="2000" b="1" dirty="0">
                <a:solidFill>
                  <a:schemeClr val="tx1"/>
                </a:solidFill>
                <a:latin typeface="Source Han Sans SC"/>
                <a:cs typeface="Times New Roman" panose="02020603050405020304" pitchFamily="18" charset="0"/>
              </a:rPr>
              <a:t>structural and spatial relations</a:t>
            </a:r>
            <a:r>
              <a:rPr lang="en-US" sz="2000" dirty="0">
                <a:solidFill>
                  <a:schemeClr val="tx1"/>
                </a:solidFill>
                <a:latin typeface="Source Han Sans SC"/>
                <a:cs typeface="Times New Roman" panose="02020603050405020304" pitchFamily="18" charset="0"/>
              </a:rPr>
              <a:t>, within a Applied Ontology </a:t>
            </a:r>
            <a:r>
              <a:rPr lang="en-US" sz="2000" dirty="0" smtClean="0">
                <a:solidFill>
                  <a:schemeClr val="tx1"/>
                </a:solidFill>
                <a:latin typeface="Source Han Sans SC"/>
                <a:cs typeface="Times New Roman" panose="02020603050405020304" pitchFamily="18" charset="0"/>
              </a:rPr>
              <a:t>approach </a:t>
            </a:r>
            <a:r>
              <a:rPr lang="en-US" sz="2000" dirty="0">
                <a:solidFill>
                  <a:srgbClr val="0000FF"/>
                </a:solidFill>
                <a:latin typeface="Source Han Sans SC"/>
              </a:rPr>
              <a:t>[F. Danash et al., </a:t>
            </a:r>
            <a:r>
              <a:rPr lang="en-US" sz="2000" dirty="0" smtClean="0">
                <a:solidFill>
                  <a:srgbClr val="0000FF"/>
                </a:solidFill>
                <a:latin typeface="Source Han Sans SC"/>
              </a:rPr>
              <a:t>2020]</a:t>
            </a:r>
            <a:r>
              <a:rPr lang="en-US" sz="2000" dirty="0" smtClean="0">
                <a:solidFill>
                  <a:schemeClr val="tx1"/>
                </a:solidFill>
                <a:latin typeface="Source Han Sans SC"/>
                <a:cs typeface="Times New Roman" panose="02020603050405020304" pitchFamily="18" charset="0"/>
              </a:rPr>
              <a:t>.</a:t>
            </a:r>
            <a:endParaRPr lang="en-US" sz="2000" b="1" dirty="0">
              <a:solidFill>
                <a:schemeClr val="tx1"/>
              </a:solidFill>
              <a:latin typeface="Source Han Sans SC"/>
              <a:cs typeface="Times New Roman" panose="02020603050405020304" pitchFamily="18" charset="0"/>
            </a:endParaRPr>
          </a:p>
        </p:txBody>
      </p:sp>
      <p:sp>
        <p:nvSpPr>
          <p:cNvPr id="44" name="椭圆 4"/>
          <p:cNvSpPr/>
          <p:nvPr/>
        </p:nvSpPr>
        <p:spPr>
          <a:xfrm>
            <a:off x="1765129" y="834023"/>
            <a:ext cx="1314206" cy="1314206"/>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1400" b="1" dirty="0" smtClean="0">
                <a:latin typeface="Source Han Sans SC"/>
              </a:rPr>
              <a:t>Objects</a:t>
            </a:r>
            <a:endParaRPr lang="en-US" altLang="zh-CN" sz="1400" b="1" dirty="0">
              <a:latin typeface="字魂105号-简雅黑" panose="00000500000000000000" pitchFamily="2" charset="-122"/>
            </a:endParaRPr>
          </a:p>
        </p:txBody>
      </p:sp>
      <p:cxnSp>
        <p:nvCxnSpPr>
          <p:cNvPr id="46" name="直接箭头连接符 23"/>
          <p:cNvCxnSpPr>
            <a:stCxn id="44" idx="5"/>
            <a:endCxn id="48" idx="0"/>
          </p:cNvCxnSpPr>
          <p:nvPr/>
        </p:nvCxnSpPr>
        <p:spPr>
          <a:xfrm>
            <a:off x="2886874" y="1955768"/>
            <a:ext cx="1341464" cy="57914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椭圆 25"/>
          <p:cNvSpPr/>
          <p:nvPr/>
        </p:nvSpPr>
        <p:spPr>
          <a:xfrm>
            <a:off x="6481063" y="834023"/>
            <a:ext cx="1314206" cy="1314206"/>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1400" b="1" dirty="0" smtClean="0">
                <a:latin typeface="Source Han Sans SC"/>
              </a:rPr>
              <a:t>Challenge</a:t>
            </a:r>
            <a:endParaRPr lang="en-US" altLang="zh-CN" sz="1400" b="1" dirty="0">
              <a:latin typeface="字魂105号-简雅黑" panose="00000500000000000000" pitchFamily="2" charset="-122"/>
            </a:endParaRPr>
          </a:p>
        </p:txBody>
      </p:sp>
      <p:sp>
        <p:nvSpPr>
          <p:cNvPr id="48" name="弧形 26"/>
          <p:cNvSpPr/>
          <p:nvPr/>
        </p:nvSpPr>
        <p:spPr>
          <a:xfrm rot="18900000">
            <a:off x="3996821" y="2303392"/>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49" name="椭圆 27"/>
          <p:cNvSpPr/>
          <p:nvPr/>
        </p:nvSpPr>
        <p:spPr>
          <a:xfrm>
            <a:off x="4123096" y="2426968"/>
            <a:ext cx="1314206" cy="1314206"/>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1400" b="1" dirty="0" smtClean="0">
                <a:latin typeface="Source Han Sans SC"/>
              </a:rPr>
              <a:t>Goal</a:t>
            </a:r>
            <a:endParaRPr lang="en-US" altLang="zh-CN" sz="1400" b="1" dirty="0">
              <a:latin typeface="字魂105号-简雅黑" panose="00000500000000000000" pitchFamily="2" charset="-122"/>
            </a:endParaRPr>
          </a:p>
        </p:txBody>
      </p:sp>
      <p:sp>
        <p:nvSpPr>
          <p:cNvPr id="50" name="弧形 28"/>
          <p:cNvSpPr/>
          <p:nvPr/>
        </p:nvSpPr>
        <p:spPr>
          <a:xfrm rot="18900000">
            <a:off x="8688687" y="2328558"/>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51" name="椭圆 29"/>
          <p:cNvSpPr/>
          <p:nvPr/>
        </p:nvSpPr>
        <p:spPr>
          <a:xfrm>
            <a:off x="8839029" y="2426968"/>
            <a:ext cx="1314206" cy="1314206"/>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1400" b="1" dirty="0" smtClean="0">
                <a:latin typeface="Source Han Sans SC"/>
              </a:rPr>
              <a:t>Requirements</a:t>
            </a:r>
            <a:endParaRPr lang="en-US" altLang="zh-CN" sz="1400" b="1" dirty="0">
              <a:latin typeface="字魂105号-简雅黑" panose="00000500000000000000" pitchFamily="2" charset="-122"/>
            </a:endParaRPr>
          </a:p>
        </p:txBody>
      </p:sp>
      <p:cxnSp>
        <p:nvCxnSpPr>
          <p:cNvPr id="52" name="直接箭头连接符 30"/>
          <p:cNvCxnSpPr>
            <a:stCxn id="47" idx="5"/>
            <a:endCxn id="50" idx="0"/>
          </p:cNvCxnSpPr>
          <p:nvPr/>
        </p:nvCxnSpPr>
        <p:spPr>
          <a:xfrm>
            <a:off x="7602808" y="1955768"/>
            <a:ext cx="1317396" cy="60430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31"/>
          <p:cNvCxnSpPr>
            <a:stCxn id="48" idx="2"/>
            <a:endCxn id="47" idx="3"/>
          </p:cNvCxnSpPr>
          <p:nvPr/>
        </p:nvCxnSpPr>
        <p:spPr>
          <a:xfrm flipV="1">
            <a:off x="5346202" y="1955768"/>
            <a:ext cx="1327322" cy="57914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椭圆 32"/>
          <p:cNvSpPr/>
          <p:nvPr/>
        </p:nvSpPr>
        <p:spPr>
          <a:xfrm>
            <a:off x="10911180" y="1798208"/>
            <a:ext cx="548640" cy="54864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a:t>
            </a:r>
            <a:endParaRPr lang="en-US" altLang="zh-CN" b="1" dirty="0">
              <a:latin typeface="Source Han Sans SC"/>
            </a:endParaRPr>
          </a:p>
        </p:txBody>
      </p:sp>
      <p:cxnSp>
        <p:nvCxnSpPr>
          <p:cNvPr id="55" name="直接箭头连接符 33"/>
          <p:cNvCxnSpPr>
            <a:endCxn id="44" idx="3"/>
          </p:cNvCxnSpPr>
          <p:nvPr/>
        </p:nvCxnSpPr>
        <p:spPr>
          <a:xfrm flipV="1">
            <a:off x="965547" y="1955768"/>
            <a:ext cx="992043" cy="590475"/>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36"/>
          <p:cNvCxnSpPr>
            <a:stCxn id="50" idx="2"/>
            <a:endCxn id="54" idx="2"/>
          </p:cNvCxnSpPr>
          <p:nvPr/>
        </p:nvCxnSpPr>
        <p:spPr>
          <a:xfrm flipV="1">
            <a:off x="10038068" y="2072528"/>
            <a:ext cx="873112" cy="48754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28"/>
          <p:cNvSpPr txBox="1"/>
          <p:nvPr/>
        </p:nvSpPr>
        <p:spPr>
          <a:xfrm>
            <a:off x="3273255" y="863416"/>
            <a:ext cx="2253331" cy="304800"/>
          </a:xfrm>
          <a:prstGeom prst="rect">
            <a:avLst/>
          </a:prstGeom>
          <a:noFill/>
        </p:spPr>
        <p:txBody>
          <a:bodyPr wrap="square" lIns="0" tIns="0" rIns="0" bIns="0" rtlCol="0">
            <a:norm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en-US" altLang="zh-CN" sz="2000" b="1" dirty="0" smtClean="0">
                <a:solidFill>
                  <a:schemeClr val="tx1">
                    <a:lumMod val="75000"/>
                    <a:lumOff val="25000"/>
                  </a:schemeClr>
                </a:solidFill>
                <a:latin typeface="Source Han Sans SC"/>
                <a:ea typeface="字魂105号-简雅黑" panose="00000500000000000000" pitchFamily="2" charset="-122"/>
              </a:rPr>
              <a:t>Common entity:</a:t>
            </a:r>
            <a:endParaRPr lang="en-US" altLang="zh-CN" sz="2000" b="1" dirty="0">
              <a:solidFill>
                <a:schemeClr val="tx1">
                  <a:lumMod val="75000"/>
                  <a:lumOff val="25000"/>
                </a:schemeClr>
              </a:solidFill>
              <a:latin typeface="Source Han Sans SC"/>
              <a:ea typeface="字魂105号-简雅黑" panose="00000500000000000000" pitchFamily="2" charset="-122"/>
            </a:endParaRPr>
          </a:p>
        </p:txBody>
      </p:sp>
      <p:sp>
        <p:nvSpPr>
          <p:cNvPr id="58" name="TextBox 29"/>
          <p:cNvSpPr txBox="1"/>
          <p:nvPr/>
        </p:nvSpPr>
        <p:spPr>
          <a:xfrm>
            <a:off x="3274927" y="1181694"/>
            <a:ext cx="1866859" cy="431637"/>
          </a:xfrm>
          <a:prstGeom prst="rect">
            <a:avLst/>
          </a:prstGeom>
        </p:spPr>
        <p:txBody>
          <a:bodyPr wrap="square" lIns="0" tIns="0" rIns="0" bIns="0">
            <a:noAutofit/>
          </a:bodyPr>
          <a:lstStyle>
            <a:defPPr>
              <a:defRPr lang="zh-CN"/>
            </a:defPPr>
            <a:lvl1pPr algn="just">
              <a:defRPr>
                <a:solidFill>
                  <a:schemeClr val="accent2"/>
                </a:solidFill>
                <a:latin typeface="+mn-ea"/>
              </a:defRPr>
            </a:lvl1pPr>
          </a:lstStyle>
          <a:p>
            <a:pPr algn="l"/>
            <a:r>
              <a:rPr lang="en-US" altLang="en-US" sz="1200" dirty="0" smtClean="0">
                <a:solidFill>
                  <a:schemeClr val="tx1">
                    <a:lumMod val="50000"/>
                    <a:lumOff val="50000"/>
                  </a:schemeClr>
                </a:solidFill>
                <a:latin typeface="Source Han Sans SC"/>
                <a:ea typeface="Source Han Sans SC"/>
              </a:rPr>
              <a:t>Materiality of tangible entities</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59" name="TextBox 28"/>
          <p:cNvSpPr txBox="1"/>
          <p:nvPr/>
        </p:nvSpPr>
        <p:spPr>
          <a:xfrm>
            <a:off x="7915759" y="863416"/>
            <a:ext cx="2253331" cy="304800"/>
          </a:xfrm>
          <a:prstGeom prst="rect">
            <a:avLst/>
          </a:prstGeom>
          <a:noFill/>
        </p:spPr>
        <p:txBody>
          <a:bodyPr wrap="square" lIns="0" tIns="0" rIns="0" bIns="0" rtlCol="0">
            <a:norm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en-US" altLang="en-US" sz="2000" b="1" dirty="0" smtClean="0">
                <a:solidFill>
                  <a:schemeClr val="tx1">
                    <a:lumMod val="75000"/>
                    <a:lumOff val="25000"/>
                  </a:schemeClr>
                </a:solidFill>
                <a:latin typeface="Source Han Sans SC"/>
                <a:ea typeface="Source Han Sans SC"/>
              </a:rPr>
              <a:t>Ontology:</a:t>
            </a:r>
            <a:endParaRPr lang="en-US" altLang="zh-CN" sz="20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60" name="TextBox 29"/>
          <p:cNvSpPr txBox="1"/>
          <p:nvPr/>
        </p:nvSpPr>
        <p:spPr>
          <a:xfrm>
            <a:off x="7915759" y="1181694"/>
            <a:ext cx="1841572" cy="431637"/>
          </a:xfrm>
          <a:prstGeom prst="rect">
            <a:avLst/>
          </a:prstGeom>
        </p:spPr>
        <p:txBody>
          <a:bodyPr wrap="square" lIns="0" tIns="0" rIns="0" bIns="0">
            <a:normAutofit lnSpcReduction="10000"/>
          </a:bodyPr>
          <a:lstStyle>
            <a:defPPr>
              <a:defRPr lang="zh-CN"/>
            </a:defPPr>
            <a:lvl1pPr algn="just">
              <a:defRPr>
                <a:solidFill>
                  <a:schemeClr val="accent2"/>
                </a:solidFill>
                <a:latin typeface="+mn-ea"/>
              </a:defRPr>
            </a:lvl1pPr>
          </a:lstStyle>
          <a:p>
            <a:pPr algn="l">
              <a:lnSpc>
                <a:spcPct val="120000"/>
              </a:lnSpc>
            </a:pPr>
            <a:r>
              <a:rPr lang="en-US" altLang="en-US" sz="1200" dirty="0" smtClean="0">
                <a:solidFill>
                  <a:schemeClr val="tx1">
                    <a:lumMod val="50000"/>
                    <a:lumOff val="50000"/>
                  </a:schemeClr>
                </a:solidFill>
                <a:latin typeface="Source Han Sans SC"/>
                <a:ea typeface="Source Han Sans SC"/>
              </a:rPr>
              <a:t>A formal representation of a shared conceptualization</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61" name="TextBox 28"/>
          <p:cNvSpPr txBox="1"/>
          <p:nvPr/>
        </p:nvSpPr>
        <p:spPr>
          <a:xfrm>
            <a:off x="2330192" y="2651147"/>
            <a:ext cx="2253331" cy="304800"/>
          </a:xfrm>
          <a:prstGeom prst="rect">
            <a:avLst/>
          </a:prstGeom>
          <a:noFill/>
        </p:spPr>
        <p:txBody>
          <a:bodyPr wrap="square" lIns="0" tIns="0" rIns="0" bIns="0" rtlCol="0">
            <a:norm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en-US" altLang="en-US" sz="2000" b="1" dirty="0" smtClean="0">
                <a:solidFill>
                  <a:schemeClr val="tx1">
                    <a:lumMod val="75000"/>
                    <a:lumOff val="25000"/>
                  </a:schemeClr>
                </a:solidFill>
                <a:latin typeface="Source Han Sans SC"/>
                <a:ea typeface="Source Han Sans SC"/>
              </a:rPr>
              <a:t>Shared goal:</a:t>
            </a:r>
            <a:endParaRPr lang="en-US" altLang="zh-CN" sz="20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62" name="TextBox 29"/>
          <p:cNvSpPr txBox="1"/>
          <p:nvPr/>
        </p:nvSpPr>
        <p:spPr>
          <a:xfrm>
            <a:off x="2323121" y="2993289"/>
            <a:ext cx="1548621" cy="431637"/>
          </a:xfrm>
          <a:prstGeom prst="rect">
            <a:avLst/>
          </a:prstGeom>
        </p:spPr>
        <p:txBody>
          <a:bodyPr wrap="square" lIns="0" tIns="0" rIns="0" bIns="0">
            <a:normAutofit lnSpcReduction="10000"/>
          </a:bodyPr>
          <a:lstStyle>
            <a:defPPr>
              <a:defRPr lang="zh-CN"/>
            </a:defPPr>
            <a:lvl1pPr algn="just">
              <a:defRPr>
                <a:solidFill>
                  <a:schemeClr val="accent2"/>
                </a:solidFill>
                <a:latin typeface="+mn-ea"/>
              </a:defRPr>
            </a:lvl1pPr>
          </a:lstStyle>
          <a:p>
            <a:pPr algn="l">
              <a:lnSpc>
                <a:spcPct val="120000"/>
              </a:lnSpc>
            </a:pPr>
            <a:r>
              <a:rPr lang="en-US" altLang="en-US" sz="1200" dirty="0" smtClean="0">
                <a:solidFill>
                  <a:schemeClr val="tx1">
                    <a:lumMod val="50000"/>
                    <a:lumOff val="50000"/>
                  </a:schemeClr>
                </a:solidFill>
                <a:latin typeface="Source Han Sans SC"/>
                <a:ea typeface="Source Han Sans SC"/>
              </a:rPr>
              <a:t>Enable the formation of new knowledge</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63" name="TextBox 28"/>
          <p:cNvSpPr txBox="1"/>
          <p:nvPr/>
        </p:nvSpPr>
        <p:spPr>
          <a:xfrm>
            <a:off x="6370296" y="2651147"/>
            <a:ext cx="2459709" cy="304800"/>
          </a:xfrm>
          <a:prstGeom prst="rect">
            <a:avLst/>
          </a:prstGeom>
          <a:noFill/>
        </p:spPr>
        <p:txBody>
          <a:bodyPr wrap="square" lIns="0" tIns="0" rIns="0" bIns="0" rtlCol="0">
            <a:no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en-US" altLang="en-US" sz="2000" b="1" dirty="0" smtClean="0">
                <a:solidFill>
                  <a:schemeClr val="tx1">
                    <a:lumMod val="75000"/>
                    <a:lumOff val="25000"/>
                  </a:schemeClr>
                </a:solidFill>
                <a:latin typeface="Source Han Sans SC"/>
                <a:ea typeface="Source Han Sans SC"/>
              </a:rPr>
              <a:t>Scope &amp; abstraction</a:t>
            </a:r>
            <a:endParaRPr lang="en-US" altLang="zh-CN" sz="20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64" name="TextBox 29"/>
          <p:cNvSpPr txBox="1"/>
          <p:nvPr/>
        </p:nvSpPr>
        <p:spPr>
          <a:xfrm>
            <a:off x="6370296" y="2993289"/>
            <a:ext cx="2459709" cy="431637"/>
          </a:xfrm>
          <a:prstGeom prst="rect">
            <a:avLst/>
          </a:prstGeom>
        </p:spPr>
        <p:txBody>
          <a:bodyPr wrap="square" lIns="0" tIns="0" rIns="0" bIns="0">
            <a:normAutofit lnSpcReduction="10000"/>
          </a:bodyPr>
          <a:lstStyle>
            <a:defPPr>
              <a:defRPr lang="zh-CN"/>
            </a:defPPr>
            <a:lvl1pPr algn="just">
              <a:defRPr>
                <a:solidFill>
                  <a:schemeClr val="accent2"/>
                </a:solidFill>
                <a:latin typeface="+mn-ea"/>
              </a:defRPr>
            </a:lvl1pPr>
          </a:lstStyle>
          <a:p>
            <a:pPr marL="171450" indent="-171450" algn="l">
              <a:lnSpc>
                <a:spcPct val="120000"/>
              </a:lnSpc>
              <a:buFontTx/>
              <a:buChar char="-"/>
            </a:pPr>
            <a:r>
              <a:rPr lang="en-US" altLang="en-US" sz="1200" dirty="0" smtClean="0">
                <a:solidFill>
                  <a:schemeClr val="tx1">
                    <a:lumMod val="50000"/>
                    <a:lumOff val="50000"/>
                  </a:schemeClr>
                </a:solidFill>
                <a:latin typeface="Source Han Sans SC"/>
                <a:ea typeface="Source Han Sans SC"/>
              </a:rPr>
              <a:t>Composition relations </a:t>
            </a:r>
          </a:p>
          <a:p>
            <a:pPr marL="171450" indent="-171450" algn="l">
              <a:lnSpc>
                <a:spcPct val="120000"/>
              </a:lnSpc>
              <a:buFontTx/>
              <a:buChar char="-"/>
            </a:pPr>
            <a:r>
              <a:rPr lang="en-US" altLang="zh-CN" sz="1200" dirty="0" smtClean="0">
                <a:solidFill>
                  <a:schemeClr val="tx1">
                    <a:lumMod val="50000"/>
                    <a:lumOff val="50000"/>
                  </a:schemeClr>
                </a:solidFill>
                <a:latin typeface="Source Han Sans SC"/>
                <a:ea typeface="字魂105号-简雅黑" panose="00000500000000000000" pitchFamily="2" charset="-122"/>
              </a:rPr>
              <a:t>Domain independent ontology</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cxnSp>
        <p:nvCxnSpPr>
          <p:cNvPr id="74" name="直接箭头连接符 36"/>
          <p:cNvCxnSpPr>
            <a:stCxn id="54" idx="4"/>
            <a:endCxn id="18" idx="0"/>
          </p:cNvCxnSpPr>
          <p:nvPr/>
        </p:nvCxnSpPr>
        <p:spPr>
          <a:xfrm>
            <a:off x="11185500" y="2346848"/>
            <a:ext cx="0" cy="800462"/>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36"/>
          <p:cNvCxnSpPr>
            <a:stCxn id="18" idx="4"/>
          </p:cNvCxnSpPr>
          <p:nvPr/>
        </p:nvCxnSpPr>
        <p:spPr>
          <a:xfrm>
            <a:off x="11185500" y="3695950"/>
            <a:ext cx="0" cy="999875"/>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椭圆 13"/>
          <p:cNvSpPr/>
          <p:nvPr/>
        </p:nvSpPr>
        <p:spPr>
          <a:xfrm>
            <a:off x="285518" y="2294707"/>
            <a:ext cx="995653" cy="914400"/>
          </a:xfrm>
          <a:prstGeom prst="ellipse">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1200" b="1" dirty="0" smtClean="0">
                <a:latin typeface="Source Han Sans SC"/>
              </a:rPr>
              <a:t>Patrimalp</a:t>
            </a:r>
            <a:endParaRPr lang="en-US" altLang="zh-CN" sz="1200" b="1" dirty="0">
              <a:latin typeface="字魂105号-简雅黑" panose="00000500000000000000" pitchFamily="2" charset="-122"/>
            </a:endParaRPr>
          </a:p>
        </p:txBody>
      </p:sp>
      <p:sp>
        <p:nvSpPr>
          <p:cNvPr id="37" name="Rectangle 36"/>
          <p:cNvSpPr/>
          <p:nvPr/>
        </p:nvSpPr>
        <p:spPr>
          <a:xfrm>
            <a:off x="780733" y="5882773"/>
            <a:ext cx="10878275" cy="461665"/>
          </a:xfrm>
          <a:prstGeom prst="rect">
            <a:avLst/>
          </a:prstGeom>
        </p:spPr>
        <p:txBody>
          <a:bodyPr wrap="square">
            <a:spAutoFit/>
          </a:bodyPr>
          <a:lstStyle/>
          <a:p>
            <a:pPr algn="just"/>
            <a:r>
              <a:rPr lang="en-US" sz="1200" dirty="0">
                <a:latin typeface="Source Han Sans SC"/>
              </a:rPr>
              <a:t>F. Danash, D. </a:t>
            </a:r>
            <a:r>
              <a:rPr lang="en-US" sz="1200" dirty="0" err="1">
                <a:latin typeface="Source Han Sans SC"/>
              </a:rPr>
              <a:t>Ziebelin</a:t>
            </a:r>
            <a:r>
              <a:rPr lang="en-US" sz="1200" dirty="0">
                <a:latin typeface="Source Han Sans SC"/>
              </a:rPr>
              <a:t>, E. </a:t>
            </a:r>
            <a:r>
              <a:rPr lang="en-US" sz="1200" dirty="0" err="1">
                <a:latin typeface="Source Han Sans SC"/>
              </a:rPr>
              <a:t>Chalmin</a:t>
            </a:r>
            <a:r>
              <a:rPr lang="en-US" sz="1200" dirty="0">
                <a:latin typeface="Source Han Sans SC"/>
              </a:rPr>
              <a:t>, </a:t>
            </a:r>
            <a:r>
              <a:rPr lang="en-US" sz="1200" b="1" dirty="0">
                <a:latin typeface="Source Han Sans SC"/>
              </a:rPr>
              <a:t>A Parthood Approach for Modeling Tangible Objects’ Composition TOC – An application on Cultural Heritage</a:t>
            </a:r>
            <a:r>
              <a:rPr lang="en-US" sz="1200" dirty="0">
                <a:latin typeface="Source Han Sans SC"/>
              </a:rPr>
              <a:t>. In </a:t>
            </a:r>
            <a:r>
              <a:rPr lang="en-US" sz="1200" dirty="0">
                <a:latin typeface="Source Han Sans SC"/>
                <a:hlinkClick r:id="rId3"/>
              </a:rPr>
              <a:t>Book</a:t>
            </a:r>
            <a:r>
              <a:rPr lang="en-US" sz="1200" dirty="0">
                <a:latin typeface="Source Han Sans SC"/>
              </a:rPr>
              <a:t>: The 17th Extended Semantic Web Conference, </a:t>
            </a:r>
            <a:r>
              <a:rPr lang="en-US" sz="1200" dirty="0">
                <a:latin typeface="Source Han Sans SC"/>
                <a:hlinkClick r:id="rId4"/>
              </a:rPr>
              <a:t>ESWC2020</a:t>
            </a:r>
            <a:r>
              <a:rPr lang="en-US" sz="1200" dirty="0">
                <a:latin typeface="Source Han Sans SC"/>
              </a:rPr>
              <a:t>. Lecture Notes in Computer Science, </a:t>
            </a:r>
            <a:r>
              <a:rPr lang="en-US" sz="1200" dirty="0" err="1">
                <a:latin typeface="Source Han Sans SC"/>
              </a:rPr>
              <a:t>vol</a:t>
            </a:r>
            <a:r>
              <a:rPr lang="en-US" sz="1200" dirty="0">
                <a:latin typeface="Source Han Sans SC"/>
              </a:rPr>
              <a:t> 12124. Conference short paper</a:t>
            </a:r>
            <a:r>
              <a:rPr lang="en-US" sz="1200" dirty="0" smtClean="0">
                <a:latin typeface="Source Han Sans SC"/>
              </a:rPr>
              <a:t>.</a:t>
            </a:r>
            <a:endParaRPr lang="en-US" sz="1200" dirty="0">
              <a:latin typeface="Source Han Sans SC"/>
            </a:endParaRPr>
          </a:p>
        </p:txBody>
      </p:sp>
    </p:spTree>
    <p:extLst>
      <p:ext uri="{BB962C8B-B14F-4D97-AF65-F5344CB8AC3E}">
        <p14:creationId xmlns:p14="http://schemas.microsoft.com/office/powerpoint/2010/main" val="3362584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28</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237656" y="198322"/>
            <a:ext cx="1274797"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Approach</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141" name="直接连接符 12"/>
          <p:cNvCxnSpPr/>
          <p:nvPr/>
        </p:nvCxnSpPr>
        <p:spPr>
          <a:xfrm>
            <a:off x="3502936"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35" name="Espace réservé du contenu 9"/>
          <p:cNvSpPr>
            <a:spLocks noGrp="1"/>
          </p:cNvSpPr>
          <p:nvPr>
            <p:ph idx="1"/>
          </p:nvPr>
        </p:nvSpPr>
        <p:spPr>
          <a:xfrm>
            <a:off x="466725" y="919957"/>
            <a:ext cx="7918068" cy="5436393"/>
          </a:xfrm>
        </p:spPr>
        <p:txBody>
          <a:bodyPr>
            <a:normAutofit/>
          </a:bodyPr>
          <a:lstStyle/>
          <a:p>
            <a:pPr marL="0" indent="0">
              <a:buNone/>
            </a:pPr>
            <a:r>
              <a:rPr lang="en-US" sz="2000" b="1" dirty="0" smtClean="0">
                <a:solidFill>
                  <a:srgbClr val="A64C0E"/>
                </a:solidFill>
                <a:latin typeface="Source Han Sans SC"/>
              </a:rPr>
              <a:t>FORT </a:t>
            </a:r>
            <a:r>
              <a:rPr lang="en-US" sz="2000" b="1" dirty="0" smtClean="0">
                <a:latin typeface="Source Han Sans SC"/>
              </a:rPr>
              <a:t>: </a:t>
            </a:r>
            <a:r>
              <a:rPr lang="en-US" sz="2000" b="1" dirty="0" smtClean="0">
                <a:solidFill>
                  <a:srgbClr val="A64C0E"/>
                </a:solidFill>
                <a:latin typeface="Source Han Sans SC"/>
              </a:rPr>
              <a:t>F</a:t>
            </a:r>
            <a:r>
              <a:rPr lang="en-US" sz="2000" b="1" dirty="0" smtClean="0">
                <a:latin typeface="Source Han Sans SC"/>
              </a:rPr>
              <a:t>oundational </a:t>
            </a:r>
            <a:r>
              <a:rPr lang="en-US" sz="2000" b="1" dirty="0" smtClean="0">
                <a:solidFill>
                  <a:srgbClr val="A64C0E"/>
                </a:solidFill>
                <a:latin typeface="Source Han Sans SC"/>
              </a:rPr>
              <a:t>O</a:t>
            </a:r>
            <a:r>
              <a:rPr lang="en-US" sz="2000" b="1" dirty="0" smtClean="0">
                <a:latin typeface="Source Han Sans SC"/>
              </a:rPr>
              <a:t>ntological </a:t>
            </a:r>
            <a:r>
              <a:rPr lang="en-US" sz="2000" b="1" dirty="0" smtClean="0">
                <a:solidFill>
                  <a:srgbClr val="A64C0E"/>
                </a:solidFill>
                <a:latin typeface="Source Han Sans SC"/>
              </a:rPr>
              <a:t>R</a:t>
            </a:r>
            <a:r>
              <a:rPr lang="en-US" sz="2000" b="1" dirty="0" smtClean="0">
                <a:latin typeface="Source Han Sans SC"/>
              </a:rPr>
              <a:t>elations </a:t>
            </a:r>
            <a:r>
              <a:rPr lang="en-US" sz="2000" b="1" dirty="0" smtClean="0">
                <a:solidFill>
                  <a:srgbClr val="A64C0E"/>
                </a:solidFill>
                <a:latin typeface="Source Han Sans SC"/>
              </a:rPr>
              <a:t>T</a:t>
            </a:r>
            <a:r>
              <a:rPr lang="en-US" sz="2000" b="1" dirty="0" smtClean="0">
                <a:latin typeface="Source Han Sans SC"/>
              </a:rPr>
              <a:t>heory</a:t>
            </a:r>
          </a:p>
          <a:p>
            <a:pPr marL="0" indent="0">
              <a:buNone/>
            </a:pPr>
            <a:endParaRPr lang="fr-FR" sz="2000" b="1" dirty="0" smtClean="0">
              <a:latin typeface="Source Han Sans SC"/>
            </a:endParaRPr>
          </a:p>
          <a:p>
            <a:pPr marL="0" indent="0">
              <a:buNone/>
            </a:pPr>
            <a:endParaRPr lang="en-US" sz="2000" b="1" dirty="0" smtClean="0">
              <a:latin typeface="Source Han Sans SC"/>
            </a:endParaRPr>
          </a:p>
          <a:p>
            <a:pPr lvl="1"/>
            <a:r>
              <a:rPr lang="en-US" sz="1800" dirty="0" smtClean="0">
                <a:solidFill>
                  <a:srgbClr val="A64C0E"/>
                </a:solidFill>
                <a:latin typeface="Source Han Sans SC"/>
              </a:rPr>
              <a:t>meta-ontology</a:t>
            </a:r>
            <a:r>
              <a:rPr lang="en-US" sz="1800" dirty="0" smtClean="0">
                <a:latin typeface="Source Han Sans SC"/>
              </a:rPr>
              <a:t> in terms of both, the conceptualization which it specifies and the modeling language which it uses</a:t>
            </a:r>
          </a:p>
          <a:p>
            <a:pPr lvl="1"/>
            <a:endParaRPr lang="en-US" sz="1800" dirty="0" smtClean="0">
              <a:solidFill>
                <a:srgbClr val="A64C0E"/>
              </a:solidFill>
              <a:latin typeface="Source Han Sans SC"/>
            </a:endParaRPr>
          </a:p>
          <a:p>
            <a:pPr lvl="1"/>
            <a:r>
              <a:rPr lang="en-US" sz="1800" dirty="0" smtClean="0">
                <a:solidFill>
                  <a:srgbClr val="A64C0E"/>
                </a:solidFill>
                <a:latin typeface="Source Han Sans SC"/>
              </a:rPr>
              <a:t>modular</a:t>
            </a:r>
            <a:r>
              <a:rPr lang="en-US" sz="1800" dirty="0" smtClean="0">
                <a:latin typeface="Source Han Sans SC"/>
              </a:rPr>
              <a:t> </a:t>
            </a:r>
            <a:r>
              <a:rPr lang="en-US" sz="1800" dirty="0">
                <a:solidFill>
                  <a:srgbClr val="A64C0E"/>
                </a:solidFill>
                <a:latin typeface="Source Han Sans SC"/>
              </a:rPr>
              <a:t>ontology</a:t>
            </a:r>
            <a:r>
              <a:rPr lang="en-US" sz="1800" dirty="0">
                <a:latin typeface="Source Han Sans SC"/>
              </a:rPr>
              <a:t> i.e. consists of relations modules, each addressing a specific </a:t>
            </a:r>
            <a:r>
              <a:rPr lang="en-US" sz="1800" dirty="0" smtClean="0">
                <a:latin typeface="Source Han Sans SC"/>
              </a:rPr>
              <a:t>relation:</a:t>
            </a:r>
          </a:p>
          <a:p>
            <a:pPr lvl="2"/>
            <a:r>
              <a:rPr lang="en-US" sz="1800" dirty="0" smtClean="0">
                <a:latin typeface="Source Han Sans SC"/>
              </a:rPr>
              <a:t>Parthood (&amp; Dependence)</a:t>
            </a:r>
            <a:endParaRPr lang="en-US" sz="1800" dirty="0">
              <a:latin typeface="Source Han Sans SC"/>
            </a:endParaRPr>
          </a:p>
          <a:p>
            <a:pPr lvl="2"/>
            <a:r>
              <a:rPr lang="en-US" sz="1800" dirty="0">
                <a:latin typeface="Source Han Sans SC"/>
              </a:rPr>
              <a:t>Membership</a:t>
            </a:r>
          </a:p>
          <a:p>
            <a:pPr lvl="2"/>
            <a:r>
              <a:rPr lang="en-US" sz="1800" dirty="0" smtClean="0">
                <a:latin typeface="Source Han Sans SC"/>
              </a:rPr>
              <a:t>Location</a:t>
            </a:r>
            <a:endParaRPr lang="en-US" sz="1800" dirty="0">
              <a:latin typeface="Source Han Sans SC"/>
            </a:endParaRPr>
          </a:p>
          <a:p>
            <a:pPr lvl="2"/>
            <a:r>
              <a:rPr lang="en-US" sz="1800" dirty="0">
                <a:latin typeface="Source Han Sans SC"/>
              </a:rPr>
              <a:t>Entity </a:t>
            </a:r>
            <a:r>
              <a:rPr lang="en-US" sz="1800" dirty="0" smtClean="0">
                <a:latin typeface="Source Han Sans SC"/>
              </a:rPr>
              <a:t>location</a:t>
            </a:r>
          </a:p>
          <a:p>
            <a:pPr lvl="2"/>
            <a:r>
              <a:rPr lang="fr-FR" sz="1800" dirty="0" smtClean="0">
                <a:latin typeface="Source Han Sans SC"/>
              </a:rPr>
              <a:t>Constitution</a:t>
            </a:r>
            <a:endParaRPr lang="en-US" sz="1100" dirty="0" smtClean="0">
              <a:latin typeface="Source Han Sans SC"/>
            </a:endParaRPr>
          </a:p>
          <a:p>
            <a:pPr lvl="1"/>
            <a:endParaRPr lang="en-US" sz="1800" dirty="0" smtClean="0">
              <a:solidFill>
                <a:srgbClr val="A64C0E"/>
              </a:solidFill>
              <a:latin typeface="Source Han Sans SC"/>
            </a:endParaRPr>
          </a:p>
          <a:p>
            <a:pPr lvl="1"/>
            <a:r>
              <a:rPr lang="en-US" sz="1800" dirty="0" smtClean="0">
                <a:solidFill>
                  <a:srgbClr val="A64C0E"/>
                </a:solidFill>
                <a:latin typeface="Source Han Sans SC"/>
              </a:rPr>
              <a:t>relations-exclusive ontology </a:t>
            </a:r>
            <a:r>
              <a:rPr lang="en-US" sz="1800" dirty="0" smtClean="0">
                <a:latin typeface="Source Han Sans SC"/>
              </a:rPr>
              <a:t>i.e. independent of ontological categories</a:t>
            </a:r>
          </a:p>
        </p:txBody>
      </p:sp>
      <p:graphicFrame>
        <p:nvGraphicFramePr>
          <p:cNvPr id="106" name="Diagramme 105"/>
          <p:cNvGraphicFramePr/>
          <p:nvPr>
            <p:extLst>
              <p:ext uri="{D42A27DB-BD31-4B8C-83A1-F6EECF244321}">
                <p14:modId xmlns:p14="http://schemas.microsoft.com/office/powerpoint/2010/main" val="2590277922"/>
              </p:ext>
            </p:extLst>
          </p:nvPr>
        </p:nvGraphicFramePr>
        <p:xfrm>
          <a:off x="7288028" y="698145"/>
          <a:ext cx="4683785" cy="3271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7" name="Rectangle 106"/>
          <p:cNvSpPr/>
          <p:nvPr/>
        </p:nvSpPr>
        <p:spPr>
          <a:xfrm>
            <a:off x="7194155" y="588006"/>
            <a:ext cx="4801796" cy="766839"/>
          </a:xfrm>
          <a:prstGeom prst="rect">
            <a:avLst/>
          </a:prstGeom>
          <a:noFill/>
          <a:ln w="15875">
            <a:solidFill>
              <a:srgbClr val="002C5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Source Han Sans SC"/>
            </a:endParaRPr>
          </a:p>
        </p:txBody>
      </p:sp>
      <p:sp>
        <p:nvSpPr>
          <p:cNvPr id="108" name="Titre 1"/>
          <p:cNvSpPr txBox="1">
            <a:spLocks/>
          </p:cNvSpPr>
          <p:nvPr/>
        </p:nvSpPr>
        <p:spPr>
          <a:xfrm>
            <a:off x="3611122"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cs typeface="Times New Roman" panose="02020603050405020304" pitchFamily="18" charset="0"/>
              </a:rPr>
              <a:t>Proposal: FORT</a:t>
            </a:r>
            <a:endParaRPr lang="en-US" sz="2200" b="1" dirty="0">
              <a:solidFill>
                <a:srgbClr val="002C58"/>
              </a:solidFill>
              <a:latin typeface="Source Han Sans SC"/>
            </a:endParaRPr>
          </a:p>
        </p:txBody>
      </p:sp>
      <p:grpSp>
        <p:nvGrpSpPr>
          <p:cNvPr id="61" name="Groupe 60"/>
          <p:cNvGrpSpPr/>
          <p:nvPr/>
        </p:nvGrpSpPr>
        <p:grpSpPr>
          <a:xfrm>
            <a:off x="5164217" y="4079503"/>
            <a:ext cx="1822159" cy="1151255"/>
            <a:chOff x="3863906" y="2792605"/>
            <a:chExt cx="1822159" cy="1151255"/>
          </a:xfrm>
        </p:grpSpPr>
        <p:sp>
          <p:nvSpPr>
            <p:cNvPr id="62" name="Rectangle 61"/>
            <p:cNvSpPr/>
            <p:nvPr/>
          </p:nvSpPr>
          <p:spPr bwMode="auto">
            <a:xfrm>
              <a:off x="4830512" y="2863587"/>
              <a:ext cx="569861" cy="560326"/>
            </a:xfrm>
            <a:prstGeom prst="rect">
              <a:avLst/>
            </a:prstGeom>
            <a:solidFill>
              <a:srgbClr val="C19859">
                <a:lumMod val="75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63" name="Rectangle 62"/>
            <p:cNvSpPr/>
            <p:nvPr/>
          </p:nvSpPr>
          <p:spPr bwMode="auto">
            <a:xfrm>
              <a:off x="4799540" y="2908592"/>
              <a:ext cx="569861" cy="560326"/>
            </a:xfrm>
            <a:prstGeom prst="rect">
              <a:avLst/>
            </a:prstGeom>
            <a:solidFill>
              <a:srgbClr val="F07F09">
                <a:lumMod val="40000"/>
                <a:lumOff val="60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64" name="Rectangle 63"/>
            <p:cNvSpPr/>
            <p:nvPr/>
          </p:nvSpPr>
          <p:spPr bwMode="auto">
            <a:xfrm>
              <a:off x="4768568" y="2953597"/>
              <a:ext cx="569861" cy="560326"/>
            </a:xfrm>
            <a:prstGeom prst="rect">
              <a:avLst/>
            </a:prstGeom>
            <a:solidFill>
              <a:srgbClr val="4E8542">
                <a:lumMod val="60000"/>
                <a:lumOff val="40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74" name="Rectangle 73"/>
            <p:cNvSpPr/>
            <p:nvPr/>
          </p:nvSpPr>
          <p:spPr bwMode="auto">
            <a:xfrm>
              <a:off x="4737596" y="2986804"/>
              <a:ext cx="569861" cy="560326"/>
            </a:xfrm>
            <a:prstGeom prst="rect">
              <a:avLst/>
            </a:prstGeom>
            <a:solidFill>
              <a:srgbClr val="9F2936">
                <a:lumMod val="40000"/>
                <a:lumOff val="60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09" name="Rectangle 108"/>
            <p:cNvSpPr/>
            <p:nvPr/>
          </p:nvSpPr>
          <p:spPr bwMode="auto">
            <a:xfrm>
              <a:off x="4706624" y="3024994"/>
              <a:ext cx="569861" cy="560326"/>
            </a:xfrm>
            <a:prstGeom prst="rect">
              <a:avLst/>
            </a:prstGeom>
            <a:gradFill flip="none" rotWithShape="1">
              <a:gsLst>
                <a:gs pos="0">
                  <a:srgbClr val="1B587C">
                    <a:lumMod val="20000"/>
                    <a:lumOff val="80000"/>
                    <a:shade val="30000"/>
                    <a:satMod val="115000"/>
                  </a:srgbClr>
                </a:gs>
                <a:gs pos="50000">
                  <a:srgbClr val="1B587C">
                    <a:lumMod val="20000"/>
                    <a:lumOff val="80000"/>
                    <a:shade val="67500"/>
                    <a:satMod val="115000"/>
                  </a:srgbClr>
                </a:gs>
                <a:gs pos="100000">
                  <a:srgbClr val="1B587C">
                    <a:lumMod val="20000"/>
                    <a:lumOff val="80000"/>
                    <a:shade val="100000"/>
                    <a:satMod val="115000"/>
                  </a:srgbClr>
                </a:gs>
              </a:gsLst>
              <a:lin ang="13500000" scaled="1"/>
              <a:tileRect/>
            </a:gra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10" name="ZoneTexte 109"/>
            <p:cNvSpPr txBox="1"/>
            <p:nvPr/>
          </p:nvSpPr>
          <p:spPr>
            <a:xfrm>
              <a:off x="4042789" y="3636083"/>
              <a:ext cx="243844"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sp>
          <p:nvSpPr>
            <p:cNvPr id="111" name="ZoneTexte 110"/>
            <p:cNvSpPr txBox="1"/>
            <p:nvPr/>
          </p:nvSpPr>
          <p:spPr>
            <a:xfrm>
              <a:off x="5411330" y="2792605"/>
              <a:ext cx="274735"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sp>
          <p:nvSpPr>
            <p:cNvPr id="112" name="Cube 111"/>
            <p:cNvSpPr/>
            <p:nvPr/>
          </p:nvSpPr>
          <p:spPr bwMode="auto">
            <a:xfrm>
              <a:off x="3863906" y="2879568"/>
              <a:ext cx="737184" cy="708645"/>
            </a:xfrm>
            <a:prstGeom prst="cube">
              <a:avLst/>
            </a:prstGeom>
            <a:gradFill flip="none" rotWithShape="1">
              <a:gsLst>
                <a:gs pos="0">
                  <a:srgbClr val="1B587C">
                    <a:lumMod val="20000"/>
                    <a:lumOff val="80000"/>
                    <a:shade val="30000"/>
                    <a:satMod val="115000"/>
                  </a:srgbClr>
                </a:gs>
                <a:gs pos="50000">
                  <a:srgbClr val="1B587C">
                    <a:lumMod val="20000"/>
                    <a:lumOff val="80000"/>
                    <a:shade val="67500"/>
                    <a:satMod val="115000"/>
                  </a:srgbClr>
                </a:gs>
                <a:gs pos="100000">
                  <a:srgbClr val="1B587C">
                    <a:lumMod val="20000"/>
                    <a:lumOff val="80000"/>
                    <a:shade val="100000"/>
                    <a:satMod val="115000"/>
                  </a:srgbClr>
                </a:gs>
              </a:gsLst>
              <a:path path="circle">
                <a:fillToRect l="50000" t="50000" r="50000" b="50000"/>
              </a:path>
              <a:tileRect/>
            </a:gra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grpSp>
      <p:grpSp>
        <p:nvGrpSpPr>
          <p:cNvPr id="113" name="Groupe 112"/>
          <p:cNvGrpSpPr/>
          <p:nvPr/>
        </p:nvGrpSpPr>
        <p:grpSpPr>
          <a:xfrm>
            <a:off x="9958118" y="4184667"/>
            <a:ext cx="1251916" cy="999795"/>
            <a:chOff x="9029212" y="2872353"/>
            <a:chExt cx="1251916" cy="999795"/>
          </a:xfrm>
        </p:grpSpPr>
        <p:sp>
          <p:nvSpPr>
            <p:cNvPr id="114" name="Rectangle 113"/>
            <p:cNvSpPr/>
            <p:nvPr/>
          </p:nvSpPr>
          <p:spPr bwMode="auto">
            <a:xfrm>
              <a:off x="9029212" y="2872353"/>
              <a:ext cx="665459" cy="646872"/>
            </a:xfrm>
            <a:prstGeom prst="rect">
              <a:avLst/>
            </a:prstGeom>
            <a:blipFill>
              <a:blip r:embed="rId8"/>
              <a:tile tx="0" ty="0" sx="100000" sy="100000" flip="none" algn="tl"/>
            </a:blip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15" name="ZoneTexte 114"/>
            <p:cNvSpPr txBox="1"/>
            <p:nvPr/>
          </p:nvSpPr>
          <p:spPr>
            <a:xfrm>
              <a:off x="9219565" y="3564371"/>
              <a:ext cx="284751"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sp>
          <p:nvSpPr>
            <p:cNvPr id="116" name="ZoneTexte 115"/>
            <p:cNvSpPr txBox="1"/>
            <p:nvPr/>
          </p:nvSpPr>
          <p:spPr>
            <a:xfrm>
              <a:off x="10036230" y="3072965"/>
              <a:ext cx="244898" cy="307777"/>
            </a:xfrm>
            <a:prstGeom prst="rect">
              <a:avLst/>
            </a:prstGeom>
            <a:noFill/>
          </p:spPr>
          <p:txBody>
            <a:bodyPr wrap="square" rtlCol="0">
              <a:spAutoFit/>
            </a:bodyPr>
            <a:lstStyle/>
            <a:p>
              <a:pPr defTabSz="914400" fontAlgn="base">
                <a:spcBef>
                  <a:spcPct val="0"/>
                </a:spcBef>
                <a:spcAft>
                  <a:spcPct val="0"/>
                </a:spcAft>
              </a:pPr>
              <a:r>
                <a:rPr lang="fr-FR" sz="1400" dirty="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cxnSp>
          <p:nvCxnSpPr>
            <p:cNvPr id="117" name="Connecteur droit avec flèche 116"/>
            <p:cNvCxnSpPr>
              <a:endCxn id="116" idx="1"/>
            </p:cNvCxnSpPr>
            <p:nvPr/>
          </p:nvCxnSpPr>
          <p:spPr bwMode="auto">
            <a:xfrm>
              <a:off x="9276719" y="2958710"/>
              <a:ext cx="759511" cy="268144"/>
            </a:xfrm>
            <a:prstGeom prst="straightConnector1">
              <a:avLst/>
            </a:prstGeom>
            <a:noFill/>
            <a:ln w="9525">
              <a:solidFill>
                <a:srgbClr val="1B587C">
                  <a:lumMod val="50000"/>
                </a:srgbClr>
              </a:solidFill>
              <a:miter lim="800000"/>
              <a:headEnd/>
              <a:tailEnd type="triangle"/>
            </a:ln>
          </p:spPr>
        </p:cxnSp>
        <p:cxnSp>
          <p:nvCxnSpPr>
            <p:cNvPr id="118" name="Connecteur droit avec flèche 117"/>
            <p:cNvCxnSpPr>
              <a:endCxn id="116" idx="1"/>
            </p:cNvCxnSpPr>
            <p:nvPr/>
          </p:nvCxnSpPr>
          <p:spPr bwMode="auto">
            <a:xfrm>
              <a:off x="9227232" y="3095160"/>
              <a:ext cx="808998" cy="131694"/>
            </a:xfrm>
            <a:prstGeom prst="straightConnector1">
              <a:avLst/>
            </a:prstGeom>
            <a:noFill/>
            <a:ln w="9525">
              <a:solidFill>
                <a:srgbClr val="1B587C">
                  <a:lumMod val="50000"/>
                </a:srgbClr>
              </a:solidFill>
              <a:miter lim="800000"/>
              <a:headEnd/>
              <a:tailEnd type="triangle"/>
            </a:ln>
          </p:spPr>
        </p:cxnSp>
        <p:cxnSp>
          <p:nvCxnSpPr>
            <p:cNvPr id="119" name="Connecteur droit avec flèche 118"/>
            <p:cNvCxnSpPr>
              <a:endCxn id="116" idx="1"/>
            </p:cNvCxnSpPr>
            <p:nvPr/>
          </p:nvCxnSpPr>
          <p:spPr bwMode="auto">
            <a:xfrm flipV="1">
              <a:off x="9124891" y="3226854"/>
              <a:ext cx="911339" cy="67456"/>
            </a:xfrm>
            <a:prstGeom prst="straightConnector1">
              <a:avLst/>
            </a:prstGeom>
            <a:noFill/>
            <a:ln w="9525">
              <a:solidFill>
                <a:srgbClr val="1B587C">
                  <a:lumMod val="50000"/>
                </a:srgbClr>
              </a:solidFill>
              <a:miter lim="800000"/>
              <a:headEnd/>
              <a:tailEnd type="triangle"/>
            </a:ln>
          </p:spPr>
        </p:cxnSp>
      </p:grpSp>
      <p:grpSp>
        <p:nvGrpSpPr>
          <p:cNvPr id="120" name="Groupe 119"/>
          <p:cNvGrpSpPr/>
          <p:nvPr/>
        </p:nvGrpSpPr>
        <p:grpSpPr>
          <a:xfrm>
            <a:off x="3611122" y="4221679"/>
            <a:ext cx="1285078" cy="1008239"/>
            <a:chOff x="2310811" y="2934781"/>
            <a:chExt cx="1285078" cy="1008239"/>
          </a:xfrm>
        </p:grpSpPr>
        <p:sp>
          <p:nvSpPr>
            <p:cNvPr id="121" name="Forme libre 120"/>
            <p:cNvSpPr/>
            <p:nvPr/>
          </p:nvSpPr>
          <p:spPr bwMode="auto">
            <a:xfrm flipV="1">
              <a:off x="2315002" y="3057376"/>
              <a:ext cx="310006" cy="45719"/>
            </a:xfrm>
            <a:custGeom>
              <a:avLst/>
              <a:gdLst>
                <a:gd name="connsiteX0" fmla="*/ 0 w 719528"/>
                <a:gd name="connsiteY0" fmla="*/ 0 h 0"/>
                <a:gd name="connsiteX1" fmla="*/ 719528 w 719528"/>
                <a:gd name="connsiteY1" fmla="*/ 0 h 0"/>
                <a:gd name="connsiteX2" fmla="*/ 719528 w 719528"/>
                <a:gd name="connsiteY2" fmla="*/ 0 h 0"/>
              </a:gdLst>
              <a:ahLst/>
              <a:cxnLst>
                <a:cxn ang="0">
                  <a:pos x="connsiteX0" y="connsiteY0"/>
                </a:cxn>
                <a:cxn ang="0">
                  <a:pos x="connsiteX1" y="connsiteY1"/>
                </a:cxn>
                <a:cxn ang="0">
                  <a:pos x="connsiteX2" y="connsiteY2"/>
                </a:cxn>
              </a:cxnLst>
              <a:rect l="l" t="t" r="r" b="b"/>
              <a:pathLst>
                <a:path w="719528">
                  <a:moveTo>
                    <a:pt x="0" y="0"/>
                  </a:moveTo>
                  <a:lnTo>
                    <a:pt x="719528" y="0"/>
                  </a:lnTo>
                  <a:lnTo>
                    <a:pt x="719528" y="0"/>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2" name="Forme libre 121"/>
            <p:cNvSpPr/>
            <p:nvPr/>
          </p:nvSpPr>
          <p:spPr bwMode="auto">
            <a:xfrm>
              <a:off x="2612501" y="2934781"/>
              <a:ext cx="64064" cy="175936"/>
            </a:xfrm>
            <a:custGeom>
              <a:avLst/>
              <a:gdLst>
                <a:gd name="connsiteX0" fmla="*/ 0 w 0"/>
                <a:gd name="connsiteY0" fmla="*/ 0 h 539646"/>
                <a:gd name="connsiteX1" fmla="*/ 0 w 0"/>
                <a:gd name="connsiteY1" fmla="*/ 539646 h 539646"/>
                <a:gd name="connsiteX2" fmla="*/ 0 w 0"/>
                <a:gd name="connsiteY2" fmla="*/ 539646 h 539646"/>
              </a:gdLst>
              <a:ahLst/>
              <a:cxnLst>
                <a:cxn ang="0">
                  <a:pos x="connsiteX0" y="connsiteY0"/>
                </a:cxn>
                <a:cxn ang="0">
                  <a:pos x="connsiteX1" y="connsiteY1"/>
                </a:cxn>
                <a:cxn ang="0">
                  <a:pos x="connsiteX2" y="connsiteY2"/>
                </a:cxn>
              </a:cxnLst>
              <a:rect l="l" t="t" r="r" b="b"/>
              <a:pathLst>
                <a:path h="539646">
                  <a:moveTo>
                    <a:pt x="0" y="0"/>
                  </a:moveTo>
                  <a:lnTo>
                    <a:pt x="0" y="539646"/>
                  </a:lnTo>
                  <a:lnTo>
                    <a:pt x="0" y="539646"/>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3" name="Rectangle 122"/>
            <p:cNvSpPr/>
            <p:nvPr/>
          </p:nvSpPr>
          <p:spPr bwMode="auto">
            <a:xfrm>
              <a:off x="2320820" y="2950564"/>
              <a:ext cx="665459" cy="646872"/>
            </a:xfrm>
            <a:prstGeom prst="rect">
              <a:avLst/>
            </a:prstGeom>
            <a:no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4" name="Forme libre 123"/>
            <p:cNvSpPr/>
            <p:nvPr/>
          </p:nvSpPr>
          <p:spPr bwMode="auto">
            <a:xfrm flipV="1">
              <a:off x="2631437" y="3306487"/>
              <a:ext cx="354842" cy="45719"/>
            </a:xfrm>
            <a:custGeom>
              <a:avLst/>
              <a:gdLst>
                <a:gd name="connsiteX0" fmla="*/ 0 w 719528"/>
                <a:gd name="connsiteY0" fmla="*/ 0 h 0"/>
                <a:gd name="connsiteX1" fmla="*/ 719528 w 719528"/>
                <a:gd name="connsiteY1" fmla="*/ 0 h 0"/>
                <a:gd name="connsiteX2" fmla="*/ 719528 w 719528"/>
                <a:gd name="connsiteY2" fmla="*/ 0 h 0"/>
              </a:gdLst>
              <a:ahLst/>
              <a:cxnLst>
                <a:cxn ang="0">
                  <a:pos x="connsiteX0" y="connsiteY0"/>
                </a:cxn>
                <a:cxn ang="0">
                  <a:pos x="connsiteX1" y="connsiteY1"/>
                </a:cxn>
                <a:cxn ang="0">
                  <a:pos x="connsiteX2" y="connsiteY2"/>
                </a:cxn>
              </a:cxnLst>
              <a:rect l="l" t="t" r="r" b="b"/>
              <a:pathLst>
                <a:path w="719528">
                  <a:moveTo>
                    <a:pt x="0" y="0"/>
                  </a:moveTo>
                  <a:lnTo>
                    <a:pt x="719528" y="0"/>
                  </a:lnTo>
                  <a:lnTo>
                    <a:pt x="719528" y="0"/>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5" name="Forme libre 124"/>
            <p:cNvSpPr/>
            <p:nvPr/>
          </p:nvSpPr>
          <p:spPr bwMode="auto">
            <a:xfrm>
              <a:off x="2642981" y="3357440"/>
              <a:ext cx="64064" cy="239995"/>
            </a:xfrm>
            <a:custGeom>
              <a:avLst/>
              <a:gdLst>
                <a:gd name="connsiteX0" fmla="*/ 0 w 0"/>
                <a:gd name="connsiteY0" fmla="*/ 0 h 539646"/>
                <a:gd name="connsiteX1" fmla="*/ 0 w 0"/>
                <a:gd name="connsiteY1" fmla="*/ 539646 h 539646"/>
                <a:gd name="connsiteX2" fmla="*/ 0 w 0"/>
                <a:gd name="connsiteY2" fmla="*/ 539646 h 539646"/>
              </a:gdLst>
              <a:ahLst/>
              <a:cxnLst>
                <a:cxn ang="0">
                  <a:pos x="connsiteX0" y="connsiteY0"/>
                </a:cxn>
                <a:cxn ang="0">
                  <a:pos x="connsiteX1" y="connsiteY1"/>
                </a:cxn>
                <a:cxn ang="0">
                  <a:pos x="connsiteX2" y="connsiteY2"/>
                </a:cxn>
              </a:cxnLst>
              <a:rect l="l" t="t" r="r" b="b"/>
              <a:pathLst>
                <a:path h="539646">
                  <a:moveTo>
                    <a:pt x="0" y="0"/>
                  </a:moveTo>
                  <a:lnTo>
                    <a:pt x="0" y="539646"/>
                  </a:lnTo>
                  <a:lnTo>
                    <a:pt x="0" y="539646"/>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6" name="Ellipse 125"/>
            <p:cNvSpPr/>
            <p:nvPr/>
          </p:nvSpPr>
          <p:spPr bwMode="auto">
            <a:xfrm>
              <a:off x="2656900" y="2991997"/>
              <a:ext cx="203618" cy="208458"/>
            </a:xfrm>
            <a:prstGeom prst="ellipse">
              <a:avLst/>
            </a:prstGeom>
            <a:solidFill>
              <a:schemeClr val="accent1">
                <a:lumMod val="40000"/>
                <a:lumOff val="6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7" name="Pentagone régulier 126"/>
            <p:cNvSpPr/>
            <p:nvPr/>
          </p:nvSpPr>
          <p:spPr bwMode="auto">
            <a:xfrm>
              <a:off x="2310811" y="3401671"/>
              <a:ext cx="178516" cy="198870"/>
            </a:xfrm>
            <a:prstGeom prst="pentagon">
              <a:avLst/>
            </a:prstGeom>
            <a:solidFill>
              <a:schemeClr val="accent4">
                <a:lumMod val="60000"/>
                <a:lumOff val="4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9" name="Triangle isocèle 128"/>
            <p:cNvSpPr/>
            <p:nvPr/>
          </p:nvSpPr>
          <p:spPr bwMode="auto">
            <a:xfrm rot="19300379">
              <a:off x="2403383" y="3149596"/>
              <a:ext cx="148172" cy="171912"/>
            </a:xfrm>
            <a:prstGeom prst="triangle">
              <a:avLst/>
            </a:prstGeom>
            <a:solidFill>
              <a:schemeClr val="accent2">
                <a:lumMod val="60000"/>
                <a:lumOff val="4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30" name="ZoneTexte 129"/>
            <p:cNvSpPr txBox="1"/>
            <p:nvPr/>
          </p:nvSpPr>
          <p:spPr>
            <a:xfrm>
              <a:off x="3350991" y="3100301"/>
              <a:ext cx="244898"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cxnSp>
          <p:nvCxnSpPr>
            <p:cNvPr id="131" name="Connecteur droit avec flèche 130"/>
            <p:cNvCxnSpPr>
              <a:stCxn id="126" idx="6"/>
            </p:cNvCxnSpPr>
            <p:nvPr/>
          </p:nvCxnSpPr>
          <p:spPr bwMode="auto">
            <a:xfrm>
              <a:off x="2860518" y="3096226"/>
              <a:ext cx="571492" cy="157964"/>
            </a:xfrm>
            <a:prstGeom prst="straightConnector1">
              <a:avLst/>
            </a:prstGeom>
            <a:noFill/>
            <a:ln w="9525">
              <a:solidFill>
                <a:srgbClr val="1B587C">
                  <a:lumMod val="50000"/>
                </a:srgbClr>
              </a:solidFill>
              <a:miter lim="800000"/>
              <a:headEnd/>
              <a:tailEnd type="triangle"/>
            </a:ln>
          </p:spPr>
        </p:cxnSp>
        <p:cxnSp>
          <p:nvCxnSpPr>
            <p:cNvPr id="132" name="Connecteur droit avec flèche 131"/>
            <p:cNvCxnSpPr>
              <a:stCxn id="121" idx="1"/>
            </p:cNvCxnSpPr>
            <p:nvPr/>
          </p:nvCxnSpPr>
          <p:spPr bwMode="auto">
            <a:xfrm>
              <a:off x="2625008" y="3103095"/>
              <a:ext cx="807002" cy="151095"/>
            </a:xfrm>
            <a:prstGeom prst="straightConnector1">
              <a:avLst/>
            </a:prstGeom>
            <a:noFill/>
            <a:ln w="9525">
              <a:solidFill>
                <a:srgbClr val="1B587C">
                  <a:lumMod val="50000"/>
                </a:srgbClr>
              </a:solidFill>
              <a:miter lim="800000"/>
              <a:headEnd/>
              <a:tailEnd type="triangle"/>
            </a:ln>
          </p:spPr>
        </p:cxnSp>
        <p:cxnSp>
          <p:nvCxnSpPr>
            <p:cNvPr id="133" name="Connecteur droit avec flèche 132"/>
            <p:cNvCxnSpPr>
              <a:stCxn id="129" idx="4"/>
            </p:cNvCxnSpPr>
            <p:nvPr/>
          </p:nvCxnSpPr>
          <p:spPr bwMode="auto">
            <a:xfrm flipV="1">
              <a:off x="2588894" y="3254190"/>
              <a:ext cx="843116" cy="2849"/>
            </a:xfrm>
            <a:prstGeom prst="straightConnector1">
              <a:avLst/>
            </a:prstGeom>
            <a:noFill/>
            <a:ln w="9525">
              <a:solidFill>
                <a:srgbClr val="1B587C">
                  <a:lumMod val="50000"/>
                </a:srgbClr>
              </a:solidFill>
              <a:miter lim="800000"/>
              <a:headEnd/>
              <a:tailEnd type="triangle"/>
            </a:ln>
          </p:spPr>
        </p:cxnSp>
        <p:cxnSp>
          <p:nvCxnSpPr>
            <p:cNvPr id="134" name="Connecteur droit avec flèche 133"/>
            <p:cNvCxnSpPr>
              <a:stCxn id="127" idx="5"/>
            </p:cNvCxnSpPr>
            <p:nvPr/>
          </p:nvCxnSpPr>
          <p:spPr bwMode="auto">
            <a:xfrm flipV="1">
              <a:off x="2489327" y="3254190"/>
              <a:ext cx="942683" cy="223442"/>
            </a:xfrm>
            <a:prstGeom prst="straightConnector1">
              <a:avLst/>
            </a:prstGeom>
            <a:noFill/>
            <a:ln w="9525">
              <a:solidFill>
                <a:srgbClr val="1B587C">
                  <a:lumMod val="50000"/>
                </a:srgbClr>
              </a:solidFill>
              <a:miter lim="800000"/>
              <a:headEnd/>
              <a:tailEnd type="triangle"/>
            </a:ln>
          </p:spPr>
        </p:cxnSp>
        <p:cxnSp>
          <p:nvCxnSpPr>
            <p:cNvPr id="135" name="Connecteur droit avec flèche 134"/>
            <p:cNvCxnSpPr>
              <a:stCxn id="123" idx="2"/>
            </p:cNvCxnSpPr>
            <p:nvPr/>
          </p:nvCxnSpPr>
          <p:spPr bwMode="auto">
            <a:xfrm flipV="1">
              <a:off x="2653550" y="3254190"/>
              <a:ext cx="778460" cy="343246"/>
            </a:xfrm>
            <a:prstGeom prst="straightConnector1">
              <a:avLst/>
            </a:prstGeom>
            <a:noFill/>
            <a:ln w="9525">
              <a:solidFill>
                <a:srgbClr val="1B587C">
                  <a:lumMod val="50000"/>
                </a:srgbClr>
              </a:solidFill>
              <a:miter lim="800000"/>
              <a:headEnd/>
              <a:tailEnd type="triangle"/>
            </a:ln>
          </p:spPr>
        </p:cxnSp>
        <p:sp>
          <p:nvSpPr>
            <p:cNvPr id="136" name="ZoneTexte 135"/>
            <p:cNvSpPr txBox="1"/>
            <p:nvPr/>
          </p:nvSpPr>
          <p:spPr>
            <a:xfrm>
              <a:off x="2521059" y="3635243"/>
              <a:ext cx="243844" cy="307777"/>
            </a:xfrm>
            <a:prstGeom prst="rect">
              <a:avLst/>
            </a:prstGeom>
            <a:noFill/>
          </p:spPr>
          <p:txBody>
            <a:bodyPr wrap="square" rtlCol="0">
              <a:spAutoFit/>
            </a:bodyPr>
            <a:lstStyle/>
            <a:p>
              <a:pPr defTabSz="914400" fontAlgn="base">
                <a:spcBef>
                  <a:spcPct val="0"/>
                </a:spcBef>
                <a:spcAft>
                  <a:spcPct val="0"/>
                </a:spcAft>
              </a:pPr>
              <a:r>
                <a:rPr lang="fr-FR" sz="1400" dirty="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grpSp>
      <p:grpSp>
        <p:nvGrpSpPr>
          <p:cNvPr id="139" name="Groupe 138"/>
          <p:cNvGrpSpPr/>
          <p:nvPr/>
        </p:nvGrpSpPr>
        <p:grpSpPr>
          <a:xfrm>
            <a:off x="7374057" y="4141280"/>
            <a:ext cx="932857" cy="729342"/>
            <a:chOff x="5374230" y="2862743"/>
            <a:chExt cx="932857" cy="729342"/>
          </a:xfrm>
        </p:grpSpPr>
        <p:sp>
          <p:nvSpPr>
            <p:cNvPr id="140" name="ZoneTexte 139"/>
            <p:cNvSpPr txBox="1"/>
            <p:nvPr/>
          </p:nvSpPr>
          <p:spPr>
            <a:xfrm>
              <a:off x="6058938" y="3225236"/>
              <a:ext cx="244899"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sp>
          <p:nvSpPr>
            <p:cNvPr id="144" name="ZoneTexte 143"/>
            <p:cNvSpPr txBox="1"/>
            <p:nvPr/>
          </p:nvSpPr>
          <p:spPr>
            <a:xfrm>
              <a:off x="6062189" y="2924496"/>
              <a:ext cx="244898"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cxnSp>
          <p:nvCxnSpPr>
            <p:cNvPr id="145" name="Connecteur droit avec flèche 144"/>
            <p:cNvCxnSpPr>
              <a:stCxn id="147" idx="6"/>
              <a:endCxn id="144" idx="1"/>
            </p:cNvCxnSpPr>
            <p:nvPr/>
          </p:nvCxnSpPr>
          <p:spPr bwMode="auto">
            <a:xfrm>
              <a:off x="5800395" y="2881986"/>
              <a:ext cx="261794" cy="196399"/>
            </a:xfrm>
            <a:prstGeom prst="straightConnector1">
              <a:avLst/>
            </a:prstGeom>
            <a:noFill/>
            <a:ln w="9525">
              <a:solidFill>
                <a:srgbClr val="1B587C">
                  <a:lumMod val="50000"/>
                </a:srgbClr>
              </a:solidFill>
              <a:miter lim="800000"/>
              <a:headEnd/>
              <a:tailEnd type="triangle"/>
            </a:ln>
          </p:spPr>
        </p:cxnSp>
        <p:cxnSp>
          <p:nvCxnSpPr>
            <p:cNvPr id="146" name="Connecteur droit avec flèche 145"/>
            <p:cNvCxnSpPr>
              <a:stCxn id="150" idx="5"/>
              <a:endCxn id="140" idx="1"/>
            </p:cNvCxnSpPr>
            <p:nvPr/>
          </p:nvCxnSpPr>
          <p:spPr bwMode="auto">
            <a:xfrm flipV="1">
              <a:off x="5794698" y="3379125"/>
              <a:ext cx="264240" cy="75465"/>
            </a:xfrm>
            <a:prstGeom prst="straightConnector1">
              <a:avLst/>
            </a:prstGeom>
            <a:noFill/>
            <a:ln w="9525">
              <a:solidFill>
                <a:srgbClr val="1B587C">
                  <a:lumMod val="50000"/>
                </a:srgbClr>
              </a:solidFill>
              <a:miter lim="800000"/>
              <a:headEnd/>
              <a:tailEnd type="triangle"/>
            </a:ln>
          </p:spPr>
        </p:cxnSp>
        <p:sp>
          <p:nvSpPr>
            <p:cNvPr id="147" name="Ellipse 146"/>
            <p:cNvSpPr/>
            <p:nvPr/>
          </p:nvSpPr>
          <p:spPr bwMode="auto">
            <a:xfrm rot="19742679">
              <a:off x="5379168" y="2862743"/>
              <a:ext cx="453525" cy="271765"/>
            </a:xfrm>
            <a:prstGeom prst="ellipse">
              <a:avLst/>
            </a:prstGeom>
            <a:solidFill>
              <a:schemeClr val="accent1">
                <a:lumMod val="20000"/>
                <a:lumOff val="8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cxnSp>
          <p:nvCxnSpPr>
            <p:cNvPr id="148" name="Connecteur droit 147"/>
            <p:cNvCxnSpPr/>
            <p:nvPr/>
          </p:nvCxnSpPr>
          <p:spPr>
            <a:xfrm>
              <a:off x="5398770" y="3066647"/>
              <a:ext cx="0" cy="469069"/>
            </a:xfrm>
            <a:prstGeom prst="line">
              <a:avLst/>
            </a:prstGeom>
            <a:noFill/>
            <a:ln w="19050" cap="flat" cmpd="sng" algn="ctr">
              <a:solidFill>
                <a:srgbClr val="1B587C">
                  <a:lumMod val="50000"/>
                </a:srgbClr>
              </a:solidFill>
              <a:prstDash val="sysDot"/>
              <a:round/>
              <a:headEnd type="none" w="med" len="med"/>
              <a:tailEnd type="none" w="med" len="med"/>
            </a:ln>
            <a:effectLst/>
          </p:spPr>
        </p:cxnSp>
        <p:cxnSp>
          <p:nvCxnSpPr>
            <p:cNvPr id="149" name="Connecteur droit 148"/>
            <p:cNvCxnSpPr/>
            <p:nvPr/>
          </p:nvCxnSpPr>
          <p:spPr>
            <a:xfrm>
              <a:off x="5812155" y="2931249"/>
              <a:ext cx="0" cy="469069"/>
            </a:xfrm>
            <a:prstGeom prst="line">
              <a:avLst/>
            </a:prstGeom>
            <a:noFill/>
            <a:ln w="19050" cap="flat" cmpd="sng" algn="ctr">
              <a:solidFill>
                <a:srgbClr val="1B587C">
                  <a:lumMod val="50000"/>
                </a:srgbClr>
              </a:solidFill>
              <a:prstDash val="sysDot"/>
              <a:round/>
              <a:headEnd type="none" w="med" len="med"/>
              <a:tailEnd type="none" w="med" len="med"/>
            </a:ln>
            <a:effectLst/>
          </p:spPr>
        </p:cxnSp>
        <p:sp>
          <p:nvSpPr>
            <p:cNvPr id="150" name="Ellipse 149"/>
            <p:cNvSpPr/>
            <p:nvPr/>
          </p:nvSpPr>
          <p:spPr bwMode="auto">
            <a:xfrm rot="19742679">
              <a:off x="5374230" y="3320320"/>
              <a:ext cx="461962" cy="271765"/>
            </a:xfrm>
            <a:prstGeom prst="ellipse">
              <a:avLst/>
            </a:prstGeom>
            <a:blipFill>
              <a:blip r:embed="rId9"/>
              <a:tile tx="0" ty="0" sx="100000" sy="100000" flip="none" algn="tl"/>
            </a:blip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indent="-342900" eaLnBrk="0" fontAlgn="base" hangingPunct="0">
                <a:spcBef>
                  <a:spcPct val="20000"/>
                </a:spcBef>
                <a:spcAft>
                  <a:spcPct val="0"/>
                </a:spcAft>
                <a:buClr>
                  <a:srgbClr val="75BD25"/>
                </a:buClr>
                <a:buFont typeface="Arial" charset="0"/>
                <a:buNone/>
              </a:pPr>
              <a:endParaRPr lang="en-US" sz="2400" b="1" kern="0">
                <a:solidFill>
                  <a:srgbClr val="FF0000"/>
                </a:solidFill>
                <a:latin typeface="+mj-lt"/>
                <a:cs typeface="Arial" charset="0"/>
              </a:endParaRPr>
            </a:p>
          </p:txBody>
        </p:sp>
      </p:grpSp>
      <p:grpSp>
        <p:nvGrpSpPr>
          <p:cNvPr id="151" name="Groupe 150"/>
          <p:cNvGrpSpPr/>
          <p:nvPr/>
        </p:nvGrpSpPr>
        <p:grpSpPr>
          <a:xfrm>
            <a:off x="8614806" y="4190638"/>
            <a:ext cx="1136164" cy="1040345"/>
            <a:chOff x="7640330" y="2854382"/>
            <a:chExt cx="1136164" cy="1040345"/>
          </a:xfrm>
        </p:grpSpPr>
        <p:sp>
          <p:nvSpPr>
            <p:cNvPr id="152" name="Rectangle 151"/>
            <p:cNvSpPr/>
            <p:nvPr/>
          </p:nvSpPr>
          <p:spPr bwMode="auto">
            <a:xfrm>
              <a:off x="7640330" y="2854382"/>
              <a:ext cx="665459" cy="646872"/>
            </a:xfrm>
            <a:prstGeom prst="rect">
              <a:avLst/>
            </a:prstGeom>
            <a:blipFill dpi="0" rotWithShape="1">
              <a:blip r:embed="rId9">
                <a:alphaModFix amt="42000"/>
              </a:blip>
              <a:srcRect/>
              <a:tile tx="0" ty="0" sx="100000" sy="100000" flip="none" algn="tl"/>
            </a:blip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53" name="Ellipse 152"/>
            <p:cNvSpPr/>
            <p:nvPr/>
          </p:nvSpPr>
          <p:spPr bwMode="auto">
            <a:xfrm rot="19742679">
              <a:off x="7663189" y="2868028"/>
              <a:ext cx="218018" cy="164122"/>
            </a:xfrm>
            <a:prstGeom prst="ellipse">
              <a:avLst/>
            </a:prstGeom>
            <a:solidFill>
              <a:schemeClr val="bg2">
                <a:lumMod val="9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54" name="Ellipse 153"/>
            <p:cNvSpPr/>
            <p:nvPr/>
          </p:nvSpPr>
          <p:spPr bwMode="auto">
            <a:xfrm>
              <a:off x="7914397" y="3026330"/>
              <a:ext cx="186211" cy="131829"/>
            </a:xfrm>
            <a:prstGeom prst="ellipse">
              <a:avLst/>
            </a:prstGeom>
            <a:solidFill>
              <a:schemeClr val="accent6">
                <a:lumMod val="40000"/>
                <a:lumOff val="6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55" name="Ellipse 154"/>
            <p:cNvSpPr/>
            <p:nvPr/>
          </p:nvSpPr>
          <p:spPr bwMode="auto">
            <a:xfrm>
              <a:off x="7798542" y="3255630"/>
              <a:ext cx="203618" cy="208458"/>
            </a:xfrm>
            <a:prstGeom prst="ellipse">
              <a:avLst/>
            </a:prstGeom>
            <a:solidFill>
              <a:schemeClr val="accent1">
                <a:lumMod val="20000"/>
                <a:lumOff val="8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56" name="ZoneTexte 155"/>
            <p:cNvSpPr txBox="1"/>
            <p:nvPr/>
          </p:nvSpPr>
          <p:spPr>
            <a:xfrm>
              <a:off x="7790423" y="3586950"/>
              <a:ext cx="284751"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sp>
          <p:nvSpPr>
            <p:cNvPr id="157" name="ZoneTexte 156"/>
            <p:cNvSpPr txBox="1"/>
            <p:nvPr/>
          </p:nvSpPr>
          <p:spPr>
            <a:xfrm>
              <a:off x="8531596" y="2896967"/>
              <a:ext cx="244898"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cxnSp>
          <p:nvCxnSpPr>
            <p:cNvPr id="158" name="Connecteur droit avec flèche 157"/>
            <p:cNvCxnSpPr>
              <a:stCxn id="153" idx="5"/>
              <a:endCxn id="157" idx="1"/>
            </p:cNvCxnSpPr>
            <p:nvPr/>
          </p:nvCxnSpPr>
          <p:spPr bwMode="auto">
            <a:xfrm>
              <a:off x="7868147" y="2960202"/>
              <a:ext cx="663449" cy="90654"/>
            </a:xfrm>
            <a:prstGeom prst="straightConnector1">
              <a:avLst/>
            </a:prstGeom>
            <a:noFill/>
            <a:ln w="9525">
              <a:solidFill>
                <a:srgbClr val="1B587C">
                  <a:lumMod val="50000"/>
                </a:srgbClr>
              </a:solidFill>
              <a:miter lim="800000"/>
              <a:headEnd/>
              <a:tailEnd type="triangle"/>
            </a:ln>
          </p:spPr>
        </p:cxnSp>
        <p:cxnSp>
          <p:nvCxnSpPr>
            <p:cNvPr id="159" name="Connecteur droit avec flèche 158"/>
            <p:cNvCxnSpPr>
              <a:stCxn id="155" idx="6"/>
              <a:endCxn id="157" idx="1"/>
            </p:cNvCxnSpPr>
            <p:nvPr/>
          </p:nvCxnSpPr>
          <p:spPr bwMode="auto">
            <a:xfrm flipV="1">
              <a:off x="8002160" y="3050856"/>
              <a:ext cx="529436" cy="309003"/>
            </a:xfrm>
            <a:prstGeom prst="straightConnector1">
              <a:avLst/>
            </a:prstGeom>
            <a:noFill/>
            <a:ln w="9525">
              <a:solidFill>
                <a:srgbClr val="1B587C">
                  <a:lumMod val="50000"/>
                </a:srgbClr>
              </a:solidFill>
              <a:miter lim="800000"/>
              <a:headEnd/>
              <a:tailEnd type="triangle"/>
            </a:ln>
          </p:spPr>
        </p:cxnSp>
        <p:cxnSp>
          <p:nvCxnSpPr>
            <p:cNvPr id="160" name="Connecteur droit avec flèche 159"/>
            <p:cNvCxnSpPr>
              <a:stCxn id="154" idx="6"/>
              <a:endCxn id="157" idx="1"/>
            </p:cNvCxnSpPr>
            <p:nvPr/>
          </p:nvCxnSpPr>
          <p:spPr bwMode="auto">
            <a:xfrm flipV="1">
              <a:off x="8100608" y="3050856"/>
              <a:ext cx="430988" cy="41389"/>
            </a:xfrm>
            <a:prstGeom prst="straightConnector1">
              <a:avLst/>
            </a:prstGeom>
            <a:noFill/>
            <a:ln w="9525">
              <a:solidFill>
                <a:srgbClr val="1B587C">
                  <a:lumMod val="50000"/>
                </a:srgbClr>
              </a:solidFill>
              <a:miter lim="800000"/>
              <a:headEnd/>
              <a:tailEnd type="triangle"/>
            </a:ln>
          </p:spPr>
        </p:cxnSp>
      </p:grpSp>
    </p:spTree>
    <p:extLst>
      <p:ext uri="{BB962C8B-B14F-4D97-AF65-F5344CB8AC3E}">
        <p14:creationId xmlns:p14="http://schemas.microsoft.com/office/powerpoint/2010/main" val="165800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6" grpId="0">
        <p:bldAsOne/>
      </p:bldGraphic>
      <p:bldP spid="10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29</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237656" y="198322"/>
            <a:ext cx="1274797"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Approach</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40" name="Titre 1"/>
          <p:cNvSpPr txBox="1">
            <a:spLocks/>
          </p:cNvSpPr>
          <p:nvPr/>
        </p:nvSpPr>
        <p:spPr>
          <a:xfrm>
            <a:off x="3611122"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smtClean="0">
                <a:solidFill>
                  <a:srgbClr val="002C58"/>
                </a:solidFill>
                <a:latin typeface="Source Han Sans SC"/>
                <a:cs typeface="Times New Roman" panose="02020603050405020304" pitchFamily="18" charset="0"/>
              </a:rPr>
              <a:t>Methodology:</a:t>
            </a:r>
            <a:endParaRPr lang="en-US" sz="2200" b="1" dirty="0">
              <a:solidFill>
                <a:srgbClr val="002C58"/>
              </a:solidFill>
              <a:latin typeface="Source Han Sans SC"/>
            </a:endParaRPr>
          </a:p>
        </p:txBody>
      </p:sp>
      <p:cxnSp>
        <p:nvCxnSpPr>
          <p:cNvPr id="141" name="直接连接符 12"/>
          <p:cNvCxnSpPr/>
          <p:nvPr/>
        </p:nvCxnSpPr>
        <p:spPr>
          <a:xfrm>
            <a:off x="3502936"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35" name="Espace réservé du contenu 9"/>
          <p:cNvSpPr>
            <a:spLocks noGrp="1"/>
          </p:cNvSpPr>
          <p:nvPr>
            <p:ph idx="1"/>
          </p:nvPr>
        </p:nvSpPr>
        <p:spPr>
          <a:xfrm>
            <a:off x="466724" y="919958"/>
            <a:ext cx="11202761" cy="1707495"/>
          </a:xfrm>
        </p:spPr>
        <p:txBody>
          <a:bodyPr>
            <a:normAutofit/>
          </a:bodyPr>
          <a:lstStyle/>
          <a:p>
            <a:pPr marL="457200" indent="-457200">
              <a:buFont typeface="+mj-lt"/>
              <a:buAutoNum type="alphaUcPeriod"/>
            </a:pPr>
            <a:r>
              <a:rPr lang="en-US" sz="2000" b="1" dirty="0" smtClean="0">
                <a:latin typeface="Source Han Sans SC"/>
              </a:rPr>
              <a:t>Modelisation Phase: </a:t>
            </a:r>
            <a:r>
              <a:rPr lang="en-US" sz="2000" dirty="0" smtClean="0">
                <a:latin typeface="Source Han Sans SC"/>
              </a:rPr>
              <a:t>Formalization of the </a:t>
            </a:r>
            <a:r>
              <a:rPr lang="en-US" sz="2000" b="1" dirty="0" smtClean="0">
                <a:solidFill>
                  <a:srgbClr val="A64C0E"/>
                </a:solidFill>
                <a:latin typeface="Source Han Sans SC"/>
              </a:rPr>
              <a:t>FORT</a:t>
            </a:r>
            <a:r>
              <a:rPr lang="en-US" sz="2000" dirty="0" smtClean="0">
                <a:latin typeface="Source Han Sans SC"/>
              </a:rPr>
              <a:t> ontology </a:t>
            </a:r>
          </a:p>
          <a:p>
            <a:pPr lvl="3">
              <a:buFont typeface="Wingdings" panose="05000000000000000000" pitchFamily="2" charset="2"/>
              <a:buChar char="Ø"/>
            </a:pPr>
            <a:endParaRPr lang="en-US" sz="1000" b="1" dirty="0" smtClean="0">
              <a:latin typeface="Source Han Sans SC"/>
            </a:endParaRPr>
          </a:p>
          <a:p>
            <a:pPr lvl="1">
              <a:buFontTx/>
              <a:buChar char="+"/>
            </a:pPr>
            <a:r>
              <a:rPr lang="en-US" sz="1800" dirty="0" smtClean="0">
                <a:latin typeface="Source Han Sans SC"/>
              </a:rPr>
              <a:t>Addressing different specification choices: Expressivity &amp; Decidability</a:t>
            </a:r>
          </a:p>
          <a:p>
            <a:pPr lvl="1">
              <a:buFontTx/>
              <a:buChar char="+"/>
            </a:pPr>
            <a:r>
              <a:rPr lang="en-US" sz="1800" dirty="0" smtClean="0">
                <a:latin typeface="Source Han Sans SC"/>
              </a:rPr>
              <a:t>Formalizing each at multiple levels: Theoretical &amp; Empirical</a:t>
            </a:r>
          </a:p>
          <a:p>
            <a:pPr lvl="1">
              <a:buFontTx/>
              <a:buChar char="+"/>
            </a:pPr>
            <a:r>
              <a:rPr lang="en-US" sz="1800" dirty="0" smtClean="0">
                <a:latin typeface="Source Han Sans SC"/>
              </a:rPr>
              <a:t>Bridging the two specifications</a:t>
            </a:r>
          </a:p>
          <a:p>
            <a:pPr lvl="1"/>
            <a:endParaRPr lang="en-US" sz="1800" dirty="0" smtClean="0">
              <a:latin typeface="Source Han Sans SC"/>
            </a:endParaRPr>
          </a:p>
        </p:txBody>
      </p:sp>
      <p:sp>
        <p:nvSpPr>
          <p:cNvPr id="12" name="Rectangle à coins arrondis 11"/>
          <p:cNvSpPr/>
          <p:nvPr/>
        </p:nvSpPr>
        <p:spPr bwMode="auto">
          <a:xfrm>
            <a:off x="2095766" y="3405308"/>
            <a:ext cx="8041032" cy="925533"/>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mj-lt"/>
            </a:endParaRPr>
          </a:p>
        </p:txBody>
      </p:sp>
      <p:sp>
        <p:nvSpPr>
          <p:cNvPr id="16" name="Rectangle 15"/>
          <p:cNvSpPr/>
          <p:nvPr/>
        </p:nvSpPr>
        <p:spPr>
          <a:xfrm>
            <a:off x="2132694" y="3543533"/>
            <a:ext cx="1237312" cy="707886"/>
          </a:xfrm>
          <a:prstGeom prst="rect">
            <a:avLst/>
          </a:prstGeom>
        </p:spPr>
        <p:txBody>
          <a:bodyPr wrap="square">
            <a:spAutoFit/>
          </a:bodyPr>
          <a:lstStyle/>
          <a:p>
            <a:r>
              <a:rPr lang="en-US" sz="2000" dirty="0" smtClean="0">
                <a:solidFill>
                  <a:srgbClr val="2A3F50"/>
                </a:solidFill>
                <a:latin typeface="Times New Roman" panose="02020603050405020304" pitchFamily="18" charset="0"/>
                <a:cs typeface="Times New Roman" panose="02020603050405020304" pitchFamily="18" charset="0"/>
              </a:rPr>
              <a:t>Reference Ontology</a:t>
            </a:r>
            <a:endParaRPr lang="en-US" sz="2000" dirty="0">
              <a:solidFill>
                <a:srgbClr val="2A3F50"/>
              </a:solidFill>
            </a:endParaRPr>
          </a:p>
        </p:txBody>
      </p:sp>
      <p:cxnSp>
        <p:nvCxnSpPr>
          <p:cNvPr id="17" name="Connecteur droit avec flèche 16"/>
          <p:cNvCxnSpPr/>
          <p:nvPr/>
        </p:nvCxnSpPr>
        <p:spPr>
          <a:xfrm flipV="1">
            <a:off x="6281168" y="3824170"/>
            <a:ext cx="1043850"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bwMode="auto">
          <a:xfrm>
            <a:off x="2095766" y="4992460"/>
            <a:ext cx="8041032" cy="925533"/>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mj-lt"/>
            </a:endParaRPr>
          </a:p>
        </p:txBody>
      </p:sp>
      <p:sp>
        <p:nvSpPr>
          <p:cNvPr id="25" name="Rectangle 24"/>
          <p:cNvSpPr/>
          <p:nvPr/>
        </p:nvSpPr>
        <p:spPr>
          <a:xfrm>
            <a:off x="2095766" y="5120990"/>
            <a:ext cx="1447728" cy="707886"/>
          </a:xfrm>
          <a:prstGeom prst="rect">
            <a:avLst/>
          </a:prstGeom>
        </p:spPr>
        <p:txBody>
          <a:bodyPr wrap="square">
            <a:spAutoFit/>
          </a:bodyPr>
          <a:lstStyle/>
          <a:p>
            <a:r>
              <a:rPr lang="en-US" sz="2000" dirty="0" smtClean="0">
                <a:solidFill>
                  <a:srgbClr val="2A3F50"/>
                </a:solidFill>
                <a:latin typeface="Times New Roman" panose="02020603050405020304" pitchFamily="18" charset="0"/>
                <a:cs typeface="Times New Roman" panose="02020603050405020304" pitchFamily="18" charset="0"/>
              </a:rPr>
              <a:t>Lightweight Ontology</a:t>
            </a:r>
            <a:endParaRPr lang="en-US" sz="2000" dirty="0">
              <a:solidFill>
                <a:srgbClr val="2A3F50"/>
              </a:solidFill>
            </a:endParaRPr>
          </a:p>
        </p:txBody>
      </p:sp>
      <p:sp>
        <p:nvSpPr>
          <p:cNvPr id="26" name="Rectangle 25"/>
          <p:cNvSpPr/>
          <p:nvPr/>
        </p:nvSpPr>
        <p:spPr>
          <a:xfrm>
            <a:off x="3615014" y="2613305"/>
            <a:ext cx="2677073" cy="36169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543494" y="2628980"/>
            <a:ext cx="2791150" cy="400110"/>
          </a:xfrm>
          <a:prstGeom prst="rect">
            <a:avLst/>
          </a:prstGeom>
        </p:spPr>
        <p:txBody>
          <a:bodyPr wrap="none">
            <a:spAutoFit/>
          </a:bodyPr>
          <a:lstStyle/>
          <a:p>
            <a:pPr algn="ctr"/>
            <a:r>
              <a:rPr lang="en-US" sz="2000" u="sng" dirty="0" smtClean="0">
                <a:latin typeface="Times New Roman" panose="02020603050405020304" pitchFamily="18" charset="0"/>
                <a:cs typeface="Times New Roman" panose="02020603050405020304" pitchFamily="18" charset="0"/>
              </a:rPr>
              <a:t>Theoretical formalization</a:t>
            </a:r>
            <a:endParaRPr lang="en-US" sz="2000" u="sng" dirty="0"/>
          </a:p>
        </p:txBody>
      </p:sp>
      <p:sp>
        <p:nvSpPr>
          <p:cNvPr id="28" name="Rectangle 27"/>
          <p:cNvSpPr/>
          <p:nvPr/>
        </p:nvSpPr>
        <p:spPr>
          <a:xfrm>
            <a:off x="7375818" y="2618052"/>
            <a:ext cx="2628141" cy="36169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7532916" y="2633727"/>
            <a:ext cx="2279791" cy="400110"/>
          </a:xfrm>
          <a:prstGeom prst="rect">
            <a:avLst/>
          </a:prstGeom>
        </p:spPr>
        <p:txBody>
          <a:bodyPr wrap="none">
            <a:spAutoFit/>
          </a:bodyPr>
          <a:lstStyle/>
          <a:p>
            <a:pPr algn="ctr"/>
            <a:r>
              <a:rPr lang="en-US" sz="2000" u="sng" dirty="0" smtClean="0">
                <a:latin typeface="Times New Roman" panose="02020603050405020304" pitchFamily="18" charset="0"/>
                <a:cs typeface="Times New Roman" panose="02020603050405020304" pitchFamily="18" charset="0"/>
              </a:rPr>
              <a:t>Empirical validation</a:t>
            </a:r>
            <a:endParaRPr lang="en-US" sz="2000" u="sng" dirty="0"/>
          </a:p>
        </p:txBody>
      </p:sp>
      <p:cxnSp>
        <p:nvCxnSpPr>
          <p:cNvPr id="30" name="Connecteur droit avec flèche 29"/>
          <p:cNvCxnSpPr/>
          <p:nvPr/>
        </p:nvCxnSpPr>
        <p:spPr>
          <a:xfrm flipV="1">
            <a:off x="6281168" y="5451945"/>
            <a:ext cx="1043850"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4953550" y="4149194"/>
            <a:ext cx="1" cy="100879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4613684" y="3819423"/>
            <a:ext cx="743602"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FOL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38" name="ZoneTexte 37"/>
          <p:cNvSpPr txBox="1"/>
          <p:nvPr/>
        </p:nvSpPr>
        <p:spPr>
          <a:xfrm>
            <a:off x="8328033" y="3821907"/>
            <a:ext cx="663405"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CL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39" name="ZoneTexte 38"/>
          <p:cNvSpPr txBox="1"/>
          <p:nvPr/>
        </p:nvSpPr>
        <p:spPr>
          <a:xfrm>
            <a:off x="4463491" y="5456847"/>
            <a:ext cx="1109350"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SROIQ</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40" name="ZoneTexte 39"/>
          <p:cNvSpPr txBox="1"/>
          <p:nvPr/>
        </p:nvSpPr>
        <p:spPr>
          <a:xfrm>
            <a:off x="8211779" y="5451945"/>
            <a:ext cx="895915"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OWL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31" name="Rectangle 30"/>
          <p:cNvSpPr/>
          <p:nvPr/>
        </p:nvSpPr>
        <p:spPr>
          <a:xfrm>
            <a:off x="236922" y="4453535"/>
            <a:ext cx="2033704" cy="400110"/>
          </a:xfrm>
          <a:prstGeom prst="rect">
            <a:avLst/>
          </a:prstGeom>
        </p:spPr>
        <p:txBody>
          <a:bodyPr wrap="square">
            <a:spAutoFit/>
          </a:bodyPr>
          <a:lstStyle/>
          <a:p>
            <a:r>
              <a:rPr lang="en-US" sz="2000" b="1" dirty="0" smtClean="0">
                <a:latin typeface="Source Han Sans SC"/>
              </a:rPr>
              <a:t>FORT ontology</a:t>
            </a:r>
            <a:endParaRPr lang="en-US" sz="2000" b="1" dirty="0"/>
          </a:p>
        </p:txBody>
      </p:sp>
      <p:cxnSp>
        <p:nvCxnSpPr>
          <p:cNvPr id="32" name="Connecteur droit avec flèche 31"/>
          <p:cNvCxnSpPr>
            <a:stCxn id="31" idx="0"/>
          </p:cNvCxnSpPr>
          <p:nvPr/>
        </p:nvCxnSpPr>
        <p:spPr>
          <a:xfrm flipV="1">
            <a:off x="1253774" y="3897476"/>
            <a:ext cx="779260" cy="55605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a:stCxn id="31" idx="2"/>
          </p:cNvCxnSpPr>
          <p:nvPr/>
        </p:nvCxnSpPr>
        <p:spPr>
          <a:xfrm>
            <a:off x="1253774" y="4853645"/>
            <a:ext cx="695714" cy="5983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44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21" grpId="0" animBg="1"/>
      <p:bldP spid="25" grpId="0"/>
      <p:bldP spid="26" grpId="0" animBg="1"/>
      <p:bldP spid="27" grpId="0"/>
      <p:bldP spid="28" grpId="0" animBg="1"/>
      <p:bldP spid="29" grpId="0"/>
      <p:bldP spid="37" grpId="0"/>
      <p:bldP spid="38" grpId="0"/>
      <p:bldP spid="39" grpId="0"/>
      <p:bldP spid="4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Introduction</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078003" y="198322"/>
            <a:ext cx="95929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Context</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40" name="Titre 1"/>
          <p:cNvSpPr txBox="1">
            <a:spLocks/>
          </p:cNvSpPr>
          <p:nvPr/>
        </p:nvSpPr>
        <p:spPr>
          <a:xfrm>
            <a:off x="3143493"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a:pPr>
            <a:r>
              <a:rPr lang="en-US" sz="2200" b="1" dirty="0" smtClean="0">
                <a:solidFill>
                  <a:srgbClr val="002C58"/>
                </a:solidFill>
                <a:latin typeface="Source Han Sans SC"/>
                <a:cs typeface="Times New Roman" panose="02020603050405020304" pitchFamily="18" charset="0"/>
              </a:rPr>
              <a:t>Patrimalp - the community:</a:t>
            </a:r>
            <a:endParaRPr lang="en-US" sz="2200" b="1" dirty="0">
              <a:solidFill>
                <a:srgbClr val="002C58"/>
              </a:solidFill>
              <a:latin typeface="Source Han Sans SC"/>
            </a:endParaRPr>
          </a:p>
        </p:txBody>
      </p:sp>
      <p:cxnSp>
        <p:nvCxnSpPr>
          <p:cNvPr id="141" name="直接连接符 12"/>
          <p:cNvCxnSpPr/>
          <p:nvPr/>
        </p:nvCxnSpPr>
        <p:spPr>
          <a:xfrm>
            <a:off x="30353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Source Han Sans SC"/>
                <a:cs typeface="Times New Roman" panose="02020603050405020304" pitchFamily="18" charset="0"/>
              </a:rPr>
              <a:t>1</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pic>
        <p:nvPicPr>
          <p:cNvPr id="160" name="Image 159"/>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1201099" y="2693726"/>
            <a:ext cx="1150824" cy="1150824"/>
          </a:xfrm>
          <a:prstGeom prst="ellipse">
            <a:avLst/>
          </a:prstGeom>
          <a:ln>
            <a:noFill/>
          </a:ln>
          <a:effectLst>
            <a:softEdge rad="112500"/>
          </a:effectLst>
        </p:spPr>
      </p:pic>
      <p:pic>
        <p:nvPicPr>
          <p:cNvPr id="161" name="Image 160"/>
          <p:cNvPicPr>
            <a:picLocks noChangeAspect="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5000"/>
                    </a14:imgEffect>
                  </a14:imgLayer>
                </a14:imgProps>
              </a:ext>
            </a:extLst>
          </a:blip>
          <a:stretch>
            <a:fillRect/>
          </a:stretch>
        </p:blipFill>
        <p:spPr>
          <a:xfrm rot="10800000">
            <a:off x="2314637" y="1909909"/>
            <a:ext cx="1218540" cy="1218540"/>
          </a:xfrm>
          <a:prstGeom prst="ellipse">
            <a:avLst/>
          </a:prstGeom>
          <a:ln>
            <a:noFill/>
          </a:ln>
          <a:effectLst>
            <a:softEdge rad="112500"/>
          </a:effectLst>
        </p:spPr>
      </p:pic>
      <p:pic>
        <p:nvPicPr>
          <p:cNvPr id="162" name="Image 161"/>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brightnessContrast bright="47000" contrast="43000"/>
                    </a14:imgEffect>
                  </a14:imgLayer>
                </a14:imgProps>
              </a:ext>
            </a:extLst>
          </a:blip>
          <a:stretch>
            <a:fillRect/>
          </a:stretch>
        </p:blipFill>
        <p:spPr>
          <a:xfrm>
            <a:off x="6028277" y="1027195"/>
            <a:ext cx="1206675" cy="1206675"/>
          </a:xfrm>
          <a:prstGeom prst="ellipse">
            <a:avLst/>
          </a:prstGeom>
          <a:ln>
            <a:noFill/>
          </a:ln>
          <a:effectLst>
            <a:softEdge rad="112500"/>
          </a:effectLst>
        </p:spPr>
      </p:pic>
      <p:pic>
        <p:nvPicPr>
          <p:cNvPr id="163" name="Image 162"/>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bright="-1000" contrast="-17000"/>
                    </a14:imgEffect>
                  </a14:imgLayer>
                </a14:imgProps>
              </a:ext>
              <a:ext uri="{28A0092B-C50C-407E-A947-70E740481C1C}">
                <a14:useLocalDpi xmlns:a14="http://schemas.microsoft.com/office/drawing/2010/main" val="0"/>
              </a:ext>
            </a:extLst>
          </a:blip>
          <a:stretch>
            <a:fillRect/>
          </a:stretch>
        </p:blipFill>
        <p:spPr>
          <a:xfrm>
            <a:off x="7337741" y="1389382"/>
            <a:ext cx="1206676" cy="1206676"/>
          </a:xfrm>
          <a:prstGeom prst="ellipse">
            <a:avLst/>
          </a:prstGeom>
          <a:ln>
            <a:noFill/>
          </a:ln>
          <a:effectLst>
            <a:softEdge rad="112500"/>
          </a:effectLst>
        </p:spPr>
      </p:pic>
      <p:pic>
        <p:nvPicPr>
          <p:cNvPr id="164" name="Image 163"/>
          <p:cNvPicPr>
            <a:picLocks noChangeAspect="1"/>
          </p:cNvPicPr>
          <p:nvPr/>
        </p:nvPicPr>
        <p:blipFill>
          <a:blip r:embed="rId11">
            <a:duotone>
              <a:schemeClr val="accent1">
                <a:shade val="45000"/>
                <a:satMod val="135000"/>
              </a:schemeClr>
              <a:prstClr val="white"/>
            </a:duotone>
          </a:blip>
          <a:stretch>
            <a:fillRect/>
          </a:stretch>
        </p:blipFill>
        <p:spPr>
          <a:xfrm>
            <a:off x="8439519" y="1961627"/>
            <a:ext cx="1166915" cy="1166915"/>
          </a:xfrm>
          <a:prstGeom prst="ellipse">
            <a:avLst/>
          </a:prstGeom>
          <a:ln>
            <a:noFill/>
          </a:ln>
          <a:effectLst>
            <a:softEdge rad="112500"/>
          </a:effectLst>
        </p:spPr>
      </p:pic>
      <p:sp>
        <p:nvSpPr>
          <p:cNvPr id="165" name="ZoneTexte 164"/>
          <p:cNvSpPr txBox="1"/>
          <p:nvPr/>
        </p:nvSpPr>
        <p:spPr>
          <a:xfrm>
            <a:off x="1307305" y="2493920"/>
            <a:ext cx="919393" cy="276999"/>
          </a:xfrm>
          <a:prstGeom prst="rect">
            <a:avLst/>
          </a:prstGeom>
          <a:noFill/>
        </p:spPr>
        <p:txBody>
          <a:bodyPr wrap="square" rtlCol="0">
            <a:spAutoFit/>
          </a:bodyPr>
          <a:lstStyle/>
          <a:p>
            <a:pPr algn="ctr"/>
            <a:r>
              <a:rPr lang="fr-FR" sz="1200" dirty="0">
                <a:latin typeface="Source Han Sans SC"/>
              </a:rPr>
              <a:t>Chemistry</a:t>
            </a:r>
          </a:p>
        </p:txBody>
      </p:sp>
      <p:sp>
        <p:nvSpPr>
          <p:cNvPr id="166" name="ZoneTexte 165"/>
          <p:cNvSpPr txBox="1"/>
          <p:nvPr/>
        </p:nvSpPr>
        <p:spPr>
          <a:xfrm>
            <a:off x="2007043" y="1720397"/>
            <a:ext cx="1579016" cy="276999"/>
          </a:xfrm>
          <a:prstGeom prst="rect">
            <a:avLst/>
          </a:prstGeom>
          <a:noFill/>
        </p:spPr>
        <p:txBody>
          <a:bodyPr wrap="square" rtlCol="0">
            <a:spAutoFit/>
          </a:bodyPr>
          <a:lstStyle/>
          <a:p>
            <a:pPr algn="ctr"/>
            <a:r>
              <a:rPr lang="en-US" sz="1200" dirty="0">
                <a:latin typeface="Source Han Sans SC"/>
              </a:rPr>
              <a:t>Materials Sciences</a:t>
            </a:r>
          </a:p>
        </p:txBody>
      </p:sp>
      <p:sp>
        <p:nvSpPr>
          <p:cNvPr id="167" name="ZoneTexte 166"/>
          <p:cNvSpPr txBox="1"/>
          <p:nvPr/>
        </p:nvSpPr>
        <p:spPr>
          <a:xfrm>
            <a:off x="6093726" y="847749"/>
            <a:ext cx="1269696" cy="276999"/>
          </a:xfrm>
          <a:prstGeom prst="rect">
            <a:avLst/>
          </a:prstGeom>
          <a:noFill/>
        </p:spPr>
        <p:txBody>
          <a:bodyPr wrap="square" rtlCol="0">
            <a:spAutoFit/>
          </a:bodyPr>
          <a:lstStyle/>
          <a:p>
            <a:pPr algn="ctr"/>
            <a:r>
              <a:rPr lang="en-US" sz="1200" dirty="0">
                <a:latin typeface="Source Han Sans SC"/>
              </a:rPr>
              <a:t>History of Arts</a:t>
            </a:r>
          </a:p>
        </p:txBody>
      </p:sp>
      <p:sp>
        <p:nvSpPr>
          <p:cNvPr id="168" name="ZoneTexte 167"/>
          <p:cNvSpPr txBox="1"/>
          <p:nvPr/>
        </p:nvSpPr>
        <p:spPr>
          <a:xfrm>
            <a:off x="4887635" y="847749"/>
            <a:ext cx="1064873" cy="276999"/>
          </a:xfrm>
          <a:prstGeom prst="rect">
            <a:avLst/>
          </a:prstGeom>
          <a:noFill/>
        </p:spPr>
        <p:txBody>
          <a:bodyPr wrap="square" rtlCol="0">
            <a:spAutoFit/>
          </a:bodyPr>
          <a:lstStyle/>
          <a:p>
            <a:pPr algn="ctr"/>
            <a:r>
              <a:rPr lang="en-US" sz="1200" dirty="0">
                <a:latin typeface="Source Han Sans SC"/>
              </a:rPr>
              <a:t>Archeology</a:t>
            </a:r>
          </a:p>
        </p:txBody>
      </p:sp>
      <p:sp>
        <p:nvSpPr>
          <p:cNvPr id="169" name="ZoneTexte 168"/>
          <p:cNvSpPr txBox="1"/>
          <p:nvPr/>
        </p:nvSpPr>
        <p:spPr>
          <a:xfrm>
            <a:off x="7289684" y="1222289"/>
            <a:ext cx="1353062" cy="276999"/>
          </a:xfrm>
          <a:prstGeom prst="rect">
            <a:avLst/>
          </a:prstGeom>
          <a:noFill/>
        </p:spPr>
        <p:txBody>
          <a:bodyPr wrap="square" rtlCol="0">
            <a:spAutoFit/>
          </a:bodyPr>
          <a:lstStyle/>
          <a:p>
            <a:pPr algn="ctr"/>
            <a:r>
              <a:rPr lang="en-US" sz="1200" dirty="0">
                <a:latin typeface="Source Han Sans SC"/>
              </a:rPr>
              <a:t>Social Sciences</a:t>
            </a:r>
          </a:p>
        </p:txBody>
      </p:sp>
      <p:sp>
        <p:nvSpPr>
          <p:cNvPr id="170" name="ZoneTexte 169"/>
          <p:cNvSpPr txBox="1"/>
          <p:nvPr/>
        </p:nvSpPr>
        <p:spPr>
          <a:xfrm>
            <a:off x="8520034" y="1769051"/>
            <a:ext cx="956286" cy="276999"/>
          </a:xfrm>
          <a:prstGeom prst="rect">
            <a:avLst/>
          </a:prstGeom>
          <a:noFill/>
        </p:spPr>
        <p:txBody>
          <a:bodyPr wrap="square" rtlCol="0">
            <a:spAutoFit/>
          </a:bodyPr>
          <a:lstStyle/>
          <a:p>
            <a:pPr algn="ctr"/>
            <a:r>
              <a:rPr lang="en-US" sz="1200" dirty="0">
                <a:latin typeface="Source Han Sans SC"/>
              </a:rPr>
              <a:t>Geography</a:t>
            </a:r>
          </a:p>
        </p:txBody>
      </p:sp>
      <p:pic>
        <p:nvPicPr>
          <p:cNvPr id="171" name="Image 170"/>
          <p:cNvPicPr>
            <a:picLocks noChangeAspect="1"/>
          </p:cNvPicPr>
          <p:nvPr/>
        </p:nvPicPr>
        <p:blipFill>
          <a:blip r:embed="rId12">
            <a:duotone>
              <a:prstClr val="black"/>
              <a:srgbClr val="D9C3A5">
                <a:tint val="50000"/>
                <a:satMod val="180000"/>
              </a:srgbClr>
            </a:duotone>
          </a:blip>
          <a:stretch>
            <a:fillRect/>
          </a:stretch>
        </p:blipFill>
        <p:spPr>
          <a:xfrm>
            <a:off x="3539099" y="1393417"/>
            <a:ext cx="1202641" cy="1202641"/>
          </a:xfrm>
          <a:prstGeom prst="ellipse">
            <a:avLst/>
          </a:prstGeom>
          <a:ln>
            <a:noFill/>
          </a:ln>
          <a:effectLst>
            <a:softEdge rad="112500"/>
          </a:effectLst>
        </p:spPr>
      </p:pic>
      <p:pic>
        <p:nvPicPr>
          <p:cNvPr id="172" name="Image 171"/>
          <p:cNvPicPr>
            <a:picLocks noChangeAspect="1"/>
          </p:cNvPicPr>
          <p:nvPr/>
        </p:nvPicPr>
        <p:blipFill>
          <a:blip r:embed="rId13">
            <a:duotone>
              <a:schemeClr val="accent2">
                <a:shade val="45000"/>
                <a:satMod val="135000"/>
              </a:schemeClr>
              <a:prstClr val="white"/>
            </a:duotone>
            <a:extLst>
              <a:ext uri="{BEBA8EAE-BF5A-486C-A8C5-ECC9F3942E4B}">
                <a14:imgProps xmlns:a14="http://schemas.microsoft.com/office/drawing/2010/main">
                  <a14:imgLayer r:embed="rId14">
                    <a14:imgEffect>
                      <a14:brightnessContrast contrast="58000"/>
                    </a14:imgEffect>
                  </a14:imgLayer>
                </a14:imgProps>
              </a:ext>
            </a:extLst>
          </a:blip>
          <a:stretch>
            <a:fillRect/>
          </a:stretch>
        </p:blipFill>
        <p:spPr>
          <a:xfrm>
            <a:off x="4843749" y="1049342"/>
            <a:ext cx="1184528" cy="1184528"/>
          </a:xfrm>
          <a:prstGeom prst="ellipse">
            <a:avLst/>
          </a:prstGeom>
          <a:ln>
            <a:noFill/>
          </a:ln>
          <a:effectLst>
            <a:softEdge rad="112500"/>
          </a:effectLst>
        </p:spPr>
      </p:pic>
      <p:sp>
        <p:nvSpPr>
          <p:cNvPr id="173" name="ZoneTexte 172"/>
          <p:cNvSpPr txBox="1"/>
          <p:nvPr/>
        </p:nvSpPr>
        <p:spPr>
          <a:xfrm>
            <a:off x="3377671" y="1222289"/>
            <a:ext cx="1430052" cy="276999"/>
          </a:xfrm>
          <a:prstGeom prst="rect">
            <a:avLst/>
          </a:prstGeom>
          <a:noFill/>
        </p:spPr>
        <p:txBody>
          <a:bodyPr wrap="square" rtlCol="0">
            <a:spAutoFit/>
          </a:bodyPr>
          <a:lstStyle/>
          <a:p>
            <a:pPr algn="ctr"/>
            <a:r>
              <a:rPr lang="en-US" sz="1200" dirty="0">
                <a:latin typeface="Source Han Sans SC"/>
              </a:rPr>
              <a:t>Geology</a:t>
            </a:r>
          </a:p>
        </p:txBody>
      </p:sp>
      <p:pic>
        <p:nvPicPr>
          <p:cNvPr id="174" name="Image 173"/>
          <p:cNvPicPr>
            <a:picLocks noChangeAspect="1"/>
          </p:cNvPicPr>
          <p:nvPr/>
        </p:nvPicPr>
        <p:blipFill rotWithShape="1">
          <a:blip r:embed="rId15"/>
          <a:srcRect l="7797" r="7635"/>
          <a:stretch/>
        </p:blipFill>
        <p:spPr>
          <a:xfrm>
            <a:off x="9584070" y="2721390"/>
            <a:ext cx="1180825" cy="1123160"/>
          </a:xfrm>
          <a:prstGeom prst="ellipse">
            <a:avLst/>
          </a:prstGeom>
          <a:ln>
            <a:noFill/>
          </a:ln>
          <a:effectLst>
            <a:softEdge rad="112500"/>
          </a:effectLst>
        </p:spPr>
      </p:pic>
      <p:sp>
        <p:nvSpPr>
          <p:cNvPr id="175" name="ZoneTexte 174"/>
          <p:cNvSpPr txBox="1"/>
          <p:nvPr/>
        </p:nvSpPr>
        <p:spPr>
          <a:xfrm>
            <a:off x="9516729" y="2489515"/>
            <a:ext cx="1539171" cy="276999"/>
          </a:xfrm>
          <a:prstGeom prst="rect">
            <a:avLst/>
          </a:prstGeom>
          <a:noFill/>
        </p:spPr>
        <p:txBody>
          <a:bodyPr wrap="square" rtlCol="0">
            <a:spAutoFit/>
          </a:bodyPr>
          <a:lstStyle/>
          <a:p>
            <a:pPr algn="ctr"/>
            <a:r>
              <a:rPr lang="en-US" sz="1200" dirty="0" smtClean="0">
                <a:latin typeface="Source Han Sans SC"/>
              </a:rPr>
              <a:t>Computer Science</a:t>
            </a:r>
            <a:endParaRPr lang="en-US" sz="1200" dirty="0">
              <a:latin typeface="Source Han Sans SC"/>
            </a:endParaRPr>
          </a:p>
        </p:txBody>
      </p:sp>
      <p:pic>
        <p:nvPicPr>
          <p:cNvPr id="176" name="Image 175">
            <a:extLst>
              <a:ext uri="{FF2B5EF4-FFF2-40B4-BE49-F238E27FC236}">
                <a16:creationId xmlns:a16="http://schemas.microsoft.com/office/drawing/2014/main" id="{84AB5EA7-53F4-498C-AE45-5EA44C6AB25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41107" y="2982784"/>
            <a:ext cx="1039951" cy="722176"/>
          </a:xfrm>
          <a:prstGeom prst="ellipse">
            <a:avLst/>
          </a:prstGeom>
          <a:ln>
            <a:noFill/>
          </a:ln>
          <a:effectLst>
            <a:softEdge rad="112500"/>
          </a:effectLst>
        </p:spPr>
      </p:pic>
      <p:pic>
        <p:nvPicPr>
          <p:cNvPr id="177" name="Image 176">
            <a:extLst>
              <a:ext uri="{FF2B5EF4-FFF2-40B4-BE49-F238E27FC236}">
                <a16:creationId xmlns:a16="http://schemas.microsoft.com/office/drawing/2014/main" id="{8EC1D8F9-50C8-4FB3-97CD-5CD017ED54F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247451">
            <a:off x="4384439" y="3229613"/>
            <a:ext cx="1922038" cy="1261514"/>
          </a:xfrm>
          <a:prstGeom prst="rect">
            <a:avLst/>
          </a:prstGeom>
          <a:effectLst>
            <a:outerShdw blurRad="63500" sx="102000" sy="102000" algn="ctr" rotWithShape="0">
              <a:prstClr val="black">
                <a:alpha val="40000"/>
              </a:prstClr>
            </a:outerShdw>
          </a:effectLst>
        </p:spPr>
      </p:pic>
      <p:pic>
        <p:nvPicPr>
          <p:cNvPr id="178" name="Image 177">
            <a:extLst>
              <a:ext uri="{FF2B5EF4-FFF2-40B4-BE49-F238E27FC236}">
                <a16:creationId xmlns:a16="http://schemas.microsoft.com/office/drawing/2014/main" id="{2FC82C3E-C4B6-491B-9C4C-AB32A4888FA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182156" y="2613452"/>
            <a:ext cx="1371984" cy="791842"/>
          </a:xfrm>
          <a:prstGeom prst="ellipse">
            <a:avLst/>
          </a:prstGeom>
          <a:ln>
            <a:noFill/>
          </a:ln>
          <a:effectLst>
            <a:softEdge rad="112500"/>
          </a:effectLst>
        </p:spPr>
      </p:pic>
      <p:pic>
        <p:nvPicPr>
          <p:cNvPr id="179" name="Image 178">
            <a:extLst>
              <a:ext uri="{FF2B5EF4-FFF2-40B4-BE49-F238E27FC236}">
                <a16:creationId xmlns:a16="http://schemas.microsoft.com/office/drawing/2014/main" id="{2AA154A5-0CE8-4A83-B370-7A01832F6EEE}"/>
              </a:ext>
            </a:extLst>
          </p:cNvPr>
          <p:cNvPicPr>
            <a:picLocks noChangeAspect="1"/>
          </p:cNvPicPr>
          <p:nvPr/>
        </p:nvPicPr>
        <p:blipFill>
          <a:blip r:embed="rId19"/>
          <a:stretch>
            <a:fillRect/>
          </a:stretch>
        </p:blipFill>
        <p:spPr>
          <a:xfrm>
            <a:off x="6126380" y="3599930"/>
            <a:ext cx="855519" cy="935861"/>
          </a:xfrm>
          <a:prstGeom prst="ellipse">
            <a:avLst/>
          </a:prstGeom>
          <a:ln>
            <a:noFill/>
          </a:ln>
          <a:effectLst>
            <a:softEdge rad="112500"/>
          </a:effectLst>
        </p:spPr>
      </p:pic>
      <p:pic>
        <p:nvPicPr>
          <p:cNvPr id="180" name="Image 179"/>
          <p:cNvPicPr>
            <a:picLocks noChangeAspect="1"/>
          </p:cNvPicPr>
          <p:nvPr/>
        </p:nvPicPr>
        <p:blipFill>
          <a:blip r:embed="rId20"/>
          <a:stretch>
            <a:fillRect/>
          </a:stretch>
        </p:blipFill>
        <p:spPr>
          <a:xfrm>
            <a:off x="5273020" y="3419269"/>
            <a:ext cx="1369125" cy="290116"/>
          </a:xfrm>
          <a:prstGeom prst="rect">
            <a:avLst/>
          </a:prstGeom>
        </p:spPr>
      </p:pic>
      <p:sp>
        <p:nvSpPr>
          <p:cNvPr id="42" name="Rectangle à coins arrondis 41"/>
          <p:cNvSpPr/>
          <p:nvPr/>
        </p:nvSpPr>
        <p:spPr>
          <a:xfrm>
            <a:off x="583403" y="4963559"/>
            <a:ext cx="11029340" cy="901640"/>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Source Han Sans SC"/>
                <a:cs typeface="Times New Roman" panose="02020603050405020304" pitchFamily="18" charset="0"/>
              </a:rPr>
              <a:t>The development of </a:t>
            </a:r>
            <a:r>
              <a:rPr lang="en-US" sz="2000" dirty="0" smtClean="0">
                <a:solidFill>
                  <a:srgbClr val="A64C0E"/>
                </a:solidFill>
                <a:latin typeface="Source Han Sans SC"/>
                <a:cs typeface="Times New Roman" panose="02020603050405020304" pitchFamily="18" charset="0"/>
              </a:rPr>
              <a:t>interdisciplinary and integrated</a:t>
            </a:r>
            <a:r>
              <a:rPr lang="en-US" sz="2000" dirty="0" smtClean="0">
                <a:solidFill>
                  <a:schemeClr val="tx1"/>
                </a:solidFill>
                <a:latin typeface="Source Han Sans SC"/>
                <a:cs typeface="Times New Roman" panose="02020603050405020304" pitchFamily="18" charset="0"/>
              </a:rPr>
              <a:t> centered around a </a:t>
            </a:r>
            <a:r>
              <a:rPr lang="en-US" sz="2000" b="1" dirty="0" smtClean="0">
                <a:solidFill>
                  <a:schemeClr val="tx1"/>
                </a:solidFill>
                <a:latin typeface="Source Han Sans SC"/>
                <a:cs typeface="Times New Roman" panose="02020603050405020304" pitchFamily="18" charset="0"/>
              </a:rPr>
              <a:t>heritage object</a:t>
            </a:r>
            <a:r>
              <a:rPr lang="en-US" sz="2000" dirty="0" smtClean="0">
                <a:solidFill>
                  <a:schemeClr val="tx1"/>
                </a:solidFill>
                <a:latin typeface="Source Han Sans SC"/>
                <a:cs typeface="Times New Roman" panose="02020603050405020304" pitchFamily="18" charset="0"/>
              </a:rPr>
              <a:t>, studied in a </a:t>
            </a:r>
            <a:r>
              <a:rPr lang="en-US" sz="2000" dirty="0" smtClean="0">
                <a:solidFill>
                  <a:srgbClr val="A64C0E"/>
                </a:solidFill>
                <a:latin typeface="Source Han Sans SC"/>
                <a:cs typeface="Times New Roman" panose="02020603050405020304" pitchFamily="18" charset="0"/>
              </a:rPr>
              <a:t>cross-disciplinary</a:t>
            </a:r>
            <a:r>
              <a:rPr lang="en-US" sz="2000" dirty="0" smtClean="0">
                <a:solidFill>
                  <a:schemeClr val="tx1"/>
                </a:solidFill>
                <a:latin typeface="Source Han Sans SC"/>
                <a:cs typeface="Times New Roman" panose="02020603050405020304" pitchFamily="18" charset="0"/>
              </a:rPr>
              <a:t> aspect, within this </a:t>
            </a:r>
            <a:r>
              <a:rPr lang="en-US" sz="2000" dirty="0" smtClean="0">
                <a:solidFill>
                  <a:srgbClr val="A64C0E"/>
                </a:solidFill>
                <a:latin typeface="Source Han Sans SC"/>
                <a:cs typeface="Times New Roman" panose="02020603050405020304" pitchFamily="18" charset="0"/>
              </a:rPr>
              <a:t>multidisciplinary</a:t>
            </a:r>
            <a:r>
              <a:rPr lang="en-US" sz="2000" dirty="0" smtClean="0">
                <a:solidFill>
                  <a:schemeClr val="tx1"/>
                </a:solidFill>
                <a:latin typeface="Source Han Sans SC"/>
                <a:cs typeface="Times New Roman" panose="02020603050405020304" pitchFamily="18" charset="0"/>
              </a:rPr>
              <a:t> field.</a:t>
            </a:r>
          </a:p>
        </p:txBody>
      </p:sp>
      <p:sp>
        <p:nvSpPr>
          <p:cNvPr id="2" name="Rectangle 1"/>
          <p:cNvSpPr/>
          <p:nvPr/>
        </p:nvSpPr>
        <p:spPr>
          <a:xfrm>
            <a:off x="4923017" y="2293921"/>
            <a:ext cx="1890261" cy="369332"/>
          </a:xfrm>
          <a:prstGeom prst="rect">
            <a:avLst/>
          </a:prstGeom>
        </p:spPr>
        <p:txBody>
          <a:bodyPr wrap="none">
            <a:spAutoFit/>
          </a:bodyPr>
          <a:lstStyle/>
          <a:p>
            <a:r>
              <a:rPr lang="en-US" b="1" dirty="0" smtClean="0">
                <a:latin typeface="Source Han Sans SC"/>
              </a:rPr>
              <a:t>Heritage Object</a:t>
            </a:r>
            <a:endParaRPr lang="en-US" b="1" dirty="0"/>
          </a:p>
        </p:txBody>
      </p:sp>
    </p:spTree>
    <p:extLst>
      <p:ext uri="{BB962C8B-B14F-4D97-AF65-F5344CB8AC3E}">
        <p14:creationId xmlns:p14="http://schemas.microsoft.com/office/powerpoint/2010/main" val="1271071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30</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237656" y="198322"/>
            <a:ext cx="1274797"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Approach</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141" name="直接连接符 12"/>
          <p:cNvCxnSpPr/>
          <p:nvPr/>
        </p:nvCxnSpPr>
        <p:spPr>
          <a:xfrm>
            <a:off x="3502936"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35" name="Espace réservé du contenu 9"/>
          <p:cNvSpPr>
            <a:spLocks noGrp="1"/>
          </p:cNvSpPr>
          <p:nvPr>
            <p:ph idx="1"/>
          </p:nvPr>
        </p:nvSpPr>
        <p:spPr>
          <a:xfrm>
            <a:off x="466724" y="919958"/>
            <a:ext cx="11202761" cy="1707495"/>
          </a:xfrm>
        </p:spPr>
        <p:txBody>
          <a:bodyPr>
            <a:normAutofit/>
          </a:bodyPr>
          <a:lstStyle/>
          <a:p>
            <a:pPr marL="457200" indent="-457200">
              <a:buFont typeface="+mj-lt"/>
              <a:buAutoNum type="alphaUcPeriod" startAt="2"/>
            </a:pPr>
            <a:r>
              <a:rPr lang="en-US" sz="2000" b="1" dirty="0" smtClean="0">
                <a:latin typeface="Source Han Sans SC"/>
              </a:rPr>
              <a:t>Employment Phase: </a:t>
            </a:r>
            <a:r>
              <a:rPr lang="en-US" sz="2000" dirty="0" smtClean="0">
                <a:latin typeface="Source Han Sans SC"/>
              </a:rPr>
              <a:t>Use of the </a:t>
            </a:r>
            <a:r>
              <a:rPr lang="en-US" sz="2000" b="1" dirty="0" smtClean="0">
                <a:solidFill>
                  <a:srgbClr val="A64C0E"/>
                </a:solidFill>
                <a:latin typeface="Source Han Sans SC"/>
              </a:rPr>
              <a:t>FORT</a:t>
            </a:r>
            <a:r>
              <a:rPr lang="en-US" sz="2000" dirty="0" smtClean="0">
                <a:latin typeface="Source Han Sans SC"/>
              </a:rPr>
              <a:t> ontology for an interdisciplinary integration</a:t>
            </a:r>
          </a:p>
          <a:p>
            <a:pPr lvl="3">
              <a:buFont typeface="Wingdings" panose="05000000000000000000" pitchFamily="2" charset="2"/>
              <a:buChar char="Ø"/>
            </a:pPr>
            <a:endParaRPr lang="en-US" sz="1000" b="1" dirty="0" smtClean="0">
              <a:latin typeface="Source Han Sans SC"/>
            </a:endParaRPr>
          </a:p>
          <a:p>
            <a:pPr lvl="1"/>
            <a:endParaRPr lang="en-US" sz="1800" dirty="0" smtClean="0">
              <a:latin typeface="Source Han Sans SC"/>
            </a:endParaRPr>
          </a:p>
        </p:txBody>
      </p:sp>
      <p:grpSp>
        <p:nvGrpSpPr>
          <p:cNvPr id="24" name="Groupe 23"/>
          <p:cNvGrpSpPr/>
          <p:nvPr/>
        </p:nvGrpSpPr>
        <p:grpSpPr>
          <a:xfrm>
            <a:off x="7061200" y="1945867"/>
            <a:ext cx="4216400" cy="3355330"/>
            <a:chOff x="3828940" y="4479595"/>
            <a:chExt cx="4216400" cy="3355330"/>
          </a:xfrm>
        </p:grpSpPr>
        <p:sp>
          <p:nvSpPr>
            <p:cNvPr id="33" name="Rectangle à coins arrondis 32"/>
            <p:cNvSpPr/>
            <p:nvPr/>
          </p:nvSpPr>
          <p:spPr bwMode="auto">
            <a:xfrm>
              <a:off x="3828940" y="4479595"/>
              <a:ext cx="4216400" cy="3355330"/>
            </a:xfrm>
            <a:prstGeom prst="roundRect">
              <a:avLst/>
            </a:prstGeom>
            <a:noFill/>
            <a:ln w="12700" cap="flat" cmpd="sng" algn="ctr">
              <a:solidFill>
                <a:schemeClr val="bg2">
                  <a:lumMod val="5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36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60" name="Rectangle à coins arrondis 59"/>
            <p:cNvSpPr/>
            <p:nvPr/>
          </p:nvSpPr>
          <p:spPr bwMode="auto">
            <a:xfrm>
              <a:off x="4324444" y="4600364"/>
              <a:ext cx="3363219" cy="985917"/>
            </a:xfrm>
            <a:prstGeom prst="roundRect">
              <a:avLst/>
            </a:prstGeom>
            <a:solidFill>
              <a:schemeClr val="accent6">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grpSp>
          <p:nvGrpSpPr>
            <p:cNvPr id="61" name="Groupe 60"/>
            <p:cNvGrpSpPr/>
            <p:nvPr/>
          </p:nvGrpSpPr>
          <p:grpSpPr>
            <a:xfrm>
              <a:off x="5857705" y="4794815"/>
              <a:ext cx="1211094" cy="682653"/>
              <a:chOff x="5138554" y="4265586"/>
              <a:chExt cx="595336" cy="1022243"/>
            </a:xfrm>
            <a:noFill/>
          </p:grpSpPr>
          <p:sp>
            <p:nvSpPr>
              <p:cNvPr id="100" name="Rectangle à coins arrondis 99"/>
              <p:cNvSpPr/>
              <p:nvPr/>
            </p:nvSpPr>
            <p:spPr bwMode="auto">
              <a:xfrm>
                <a:off x="5138554" y="4265586"/>
                <a:ext cx="595336" cy="1022243"/>
              </a:xfrm>
              <a:prstGeom prst="roundRect">
                <a:avLst/>
              </a:prstGeom>
              <a:solidFill>
                <a:schemeClr val="bg1"/>
              </a:solidFill>
              <a:ln w="12700" cap="flat" cmpd="sng" algn="ctr">
                <a:solidFill>
                  <a:schemeClr val="bg2">
                    <a:lumMod val="5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101" name="ZoneTexte 100"/>
              <p:cNvSpPr txBox="1"/>
              <p:nvPr/>
            </p:nvSpPr>
            <p:spPr>
              <a:xfrm>
                <a:off x="5144676" y="4344818"/>
                <a:ext cx="576044" cy="875675"/>
              </a:xfrm>
              <a:prstGeom prst="rect">
                <a:avLst/>
              </a:prstGeom>
              <a:grpFill/>
            </p:spPr>
            <p:txBody>
              <a:bodyPr wrap="square" rtlCol="0">
                <a:spAutoFit/>
              </a:bodyPr>
              <a:lstStyle/>
              <a:p>
                <a:pPr algn="ctr"/>
                <a:r>
                  <a:rPr lang="en-GB" sz="1600" b="1" dirty="0" smtClean="0">
                    <a:latin typeface="Times New Roman" panose="02020603050405020304" pitchFamily="18" charset="0"/>
                    <a:cs typeface="Times New Roman" panose="02020603050405020304" pitchFamily="18" charset="0"/>
                  </a:rPr>
                  <a:t>FORT ontology</a:t>
                </a:r>
                <a:endParaRPr lang="en-GB" sz="1600" b="1" dirty="0">
                  <a:latin typeface="Times New Roman" panose="02020603050405020304" pitchFamily="18" charset="0"/>
                  <a:cs typeface="Times New Roman" panose="02020603050405020304" pitchFamily="18" charset="0"/>
                </a:endParaRPr>
              </a:p>
            </p:txBody>
          </p:sp>
        </p:grpSp>
        <p:sp>
          <p:nvSpPr>
            <p:cNvPr id="66" name="Rectangle à coins arrondis 65"/>
            <p:cNvSpPr/>
            <p:nvPr/>
          </p:nvSpPr>
          <p:spPr bwMode="auto">
            <a:xfrm>
              <a:off x="4324444" y="5657642"/>
              <a:ext cx="3365263" cy="1025904"/>
            </a:xfrm>
            <a:prstGeom prst="roundRect">
              <a:avLst/>
            </a:prstGeom>
            <a:solidFill>
              <a:schemeClr val="accent2">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67" name="Rectangle à coins arrondis 66"/>
            <p:cNvSpPr/>
            <p:nvPr/>
          </p:nvSpPr>
          <p:spPr bwMode="auto">
            <a:xfrm>
              <a:off x="4324444" y="6782353"/>
              <a:ext cx="3363219" cy="943759"/>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68" name="ZoneTexte 67"/>
            <p:cNvSpPr txBox="1"/>
            <p:nvPr/>
          </p:nvSpPr>
          <p:spPr>
            <a:xfrm>
              <a:off x="4272304" y="5936188"/>
              <a:ext cx="1308948" cy="738664"/>
            </a:xfrm>
            <a:prstGeom prst="rect">
              <a:avLst/>
            </a:prstGeom>
            <a:noFill/>
          </p:spPr>
          <p:txBody>
            <a:bodyPr wrap="square" rtlCol="0">
              <a:spAutoFit/>
            </a:bodyPr>
            <a:lstStyle/>
            <a:p>
              <a:pPr algn="ctr"/>
              <a:r>
                <a:rPr lang="en-GB" sz="1400" dirty="0" smtClean="0">
                  <a:solidFill>
                    <a:schemeClr val="tx1"/>
                  </a:solidFill>
                  <a:latin typeface="Times New Roman" panose="02020603050405020304" pitchFamily="18" charset="0"/>
                  <a:cs typeface="Times New Roman" panose="02020603050405020304" pitchFamily="18" charset="0"/>
                </a:rPr>
                <a:t>Core/ mid-level</a:t>
              </a:r>
              <a:br>
                <a:rPr lang="en-GB" sz="1400" dirty="0" smtClean="0">
                  <a:solidFill>
                    <a:schemeClr val="tx1"/>
                  </a:solidFill>
                  <a:latin typeface="Times New Roman" panose="02020603050405020304" pitchFamily="18" charset="0"/>
                  <a:cs typeface="Times New Roman" panose="02020603050405020304" pitchFamily="18" charset="0"/>
                </a:rPr>
              </a:br>
              <a:r>
                <a:rPr lang="en-GB" sz="1400" dirty="0" smtClean="0">
                  <a:solidFill>
                    <a:schemeClr val="tx1"/>
                  </a:solidFill>
                  <a:latin typeface="Times New Roman" panose="02020603050405020304" pitchFamily="18" charset="0"/>
                  <a:cs typeface="Times New Roman" panose="02020603050405020304" pitchFamily="18" charset="0"/>
                </a:rPr>
                <a:t>Ontology </a:t>
              </a:r>
            </a:p>
            <a:p>
              <a:pPr algn="ctr"/>
              <a:r>
                <a:rPr lang="en-GB" sz="1400" dirty="0" smtClean="0">
                  <a:solidFill>
                    <a:schemeClr val="tx1"/>
                  </a:solidFill>
                  <a:latin typeface="Times New Roman" panose="02020603050405020304" pitchFamily="18" charset="0"/>
                  <a:cs typeface="Times New Roman" panose="02020603050405020304" pitchFamily="18" charset="0"/>
                </a:rPr>
                <a:t>Layer</a:t>
              </a:r>
              <a:endParaRPr lang="en-GB" sz="1400" dirty="0">
                <a:solidFill>
                  <a:schemeClr val="tx1"/>
                </a:solidFill>
                <a:latin typeface="Times New Roman" panose="02020603050405020304" pitchFamily="18" charset="0"/>
                <a:cs typeface="Times New Roman" panose="02020603050405020304" pitchFamily="18" charset="0"/>
              </a:endParaRPr>
            </a:p>
          </p:txBody>
        </p:sp>
        <p:sp>
          <p:nvSpPr>
            <p:cNvPr id="69" name="ZoneTexte 68"/>
            <p:cNvSpPr txBox="1"/>
            <p:nvPr/>
          </p:nvSpPr>
          <p:spPr>
            <a:xfrm>
              <a:off x="4239671" y="6998268"/>
              <a:ext cx="1236481"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Domain</a:t>
              </a:r>
              <a:br>
                <a:rPr lang="en-GB" sz="1400" dirty="0">
                  <a:latin typeface="Times New Roman" panose="02020603050405020304" pitchFamily="18" charset="0"/>
                  <a:cs typeface="Times New Roman" panose="02020603050405020304" pitchFamily="18" charset="0"/>
                </a:rPr>
              </a:br>
              <a:r>
                <a:rPr lang="en-GB" sz="1400" dirty="0">
                  <a:latin typeface="Times New Roman" panose="02020603050405020304" pitchFamily="18" charset="0"/>
                  <a:cs typeface="Times New Roman" panose="02020603050405020304" pitchFamily="18" charset="0"/>
                </a:rPr>
                <a:t>Ontology </a:t>
              </a:r>
            </a:p>
            <a:p>
              <a:pPr algn="ctr"/>
              <a:r>
                <a:rPr lang="en-GB" sz="1400" dirty="0">
                  <a:latin typeface="Times New Roman" panose="02020603050405020304" pitchFamily="18" charset="0"/>
                  <a:cs typeface="Times New Roman" panose="02020603050405020304" pitchFamily="18" charset="0"/>
                </a:rPr>
                <a:t>Layer</a:t>
              </a:r>
            </a:p>
          </p:txBody>
        </p:sp>
        <p:grpSp>
          <p:nvGrpSpPr>
            <p:cNvPr id="70" name="Groupe 69"/>
            <p:cNvGrpSpPr/>
            <p:nvPr/>
          </p:nvGrpSpPr>
          <p:grpSpPr>
            <a:xfrm>
              <a:off x="5551838" y="7003630"/>
              <a:ext cx="841420" cy="686788"/>
              <a:chOff x="4618791" y="5364215"/>
              <a:chExt cx="720080" cy="731522"/>
            </a:xfrm>
            <a:noFill/>
          </p:grpSpPr>
          <p:pic>
            <p:nvPicPr>
              <p:cNvPr id="98" name="Picture 12" descr="https://cdn1.iconfinder.com/data/icons/ColoBrush_Pack/256/database.png"/>
              <p:cNvPicPr>
                <a:picLocks noChangeAspect="1" noChangeArrowheads="1"/>
              </p:cNvPicPr>
              <p:nvPr/>
            </p:nvPicPr>
            <p:blipFill>
              <a:blip r:embed="rId3" cstate="print"/>
              <a:srcRect/>
              <a:stretch>
                <a:fillRect/>
              </a:stretch>
            </p:blipFill>
            <p:spPr bwMode="auto">
              <a:xfrm>
                <a:off x="4618791" y="5364215"/>
                <a:ext cx="720080" cy="731522"/>
              </a:xfrm>
              <a:prstGeom prst="rect">
                <a:avLst/>
              </a:prstGeom>
              <a:grpFill/>
            </p:spPr>
          </p:pic>
          <p:sp>
            <p:nvSpPr>
              <p:cNvPr id="99" name="ZoneTexte 98"/>
              <p:cNvSpPr txBox="1"/>
              <p:nvPr/>
            </p:nvSpPr>
            <p:spPr>
              <a:xfrm>
                <a:off x="4798811" y="5545310"/>
                <a:ext cx="300706" cy="393388"/>
              </a:xfrm>
              <a:prstGeom prst="rect">
                <a:avLst/>
              </a:prstGeom>
              <a:grpFill/>
            </p:spPr>
            <p:txBody>
              <a:bodyPr wrap="none" rtlCol="0">
                <a:spAutoFit/>
              </a:bodyPr>
              <a:lstStyle/>
              <a:p>
                <a:r>
                  <a:rPr lang="en-GB" sz="1800" dirty="0" smtClean="0">
                    <a:solidFill>
                      <a:schemeClr val="tx1"/>
                    </a:solidFill>
                    <a:latin typeface="Times New Roman" panose="02020603050405020304" pitchFamily="18" charset="0"/>
                    <a:cs typeface="Times New Roman" panose="02020603050405020304" pitchFamily="18" charset="0"/>
                  </a:rPr>
                  <a:t>A</a:t>
                </a:r>
                <a:endParaRPr lang="en-GB" sz="1800" dirty="0">
                  <a:solidFill>
                    <a:schemeClr val="tx1"/>
                  </a:solidFill>
                  <a:latin typeface="Times New Roman" panose="02020603050405020304" pitchFamily="18" charset="0"/>
                  <a:cs typeface="Times New Roman" panose="02020603050405020304" pitchFamily="18" charset="0"/>
                </a:endParaRPr>
              </a:p>
            </p:txBody>
          </p:sp>
        </p:grpSp>
        <p:grpSp>
          <p:nvGrpSpPr>
            <p:cNvPr id="71" name="Groupe 70"/>
            <p:cNvGrpSpPr/>
            <p:nvPr/>
          </p:nvGrpSpPr>
          <p:grpSpPr>
            <a:xfrm>
              <a:off x="6592938" y="7003630"/>
              <a:ext cx="841420" cy="686788"/>
              <a:chOff x="5564235" y="5364215"/>
              <a:chExt cx="720080" cy="731522"/>
            </a:xfrm>
            <a:noFill/>
          </p:grpSpPr>
          <p:pic>
            <p:nvPicPr>
              <p:cNvPr id="96" name="Picture 12" descr="https://cdn1.iconfinder.com/data/icons/ColoBrush_Pack/256/database.png"/>
              <p:cNvPicPr>
                <a:picLocks noChangeAspect="1" noChangeArrowheads="1"/>
              </p:cNvPicPr>
              <p:nvPr/>
            </p:nvPicPr>
            <p:blipFill>
              <a:blip r:embed="rId3" cstate="print"/>
              <a:srcRect/>
              <a:stretch>
                <a:fillRect/>
              </a:stretch>
            </p:blipFill>
            <p:spPr bwMode="auto">
              <a:xfrm>
                <a:off x="5564235" y="5364215"/>
                <a:ext cx="720080" cy="731522"/>
              </a:xfrm>
              <a:prstGeom prst="rect">
                <a:avLst/>
              </a:prstGeom>
              <a:grpFill/>
            </p:spPr>
          </p:pic>
          <p:sp>
            <p:nvSpPr>
              <p:cNvPr id="97" name="ZoneTexte 96"/>
              <p:cNvSpPr txBox="1"/>
              <p:nvPr/>
            </p:nvSpPr>
            <p:spPr>
              <a:xfrm>
                <a:off x="5771616" y="5545310"/>
                <a:ext cx="289732" cy="393388"/>
              </a:xfrm>
              <a:prstGeom prst="rect">
                <a:avLst/>
              </a:prstGeom>
              <a:grpFill/>
            </p:spPr>
            <p:txBody>
              <a:bodyPr wrap="none" rtlCol="0">
                <a:spAutoFit/>
              </a:bodyPr>
              <a:lstStyle/>
              <a:p>
                <a:r>
                  <a:rPr lang="en-GB" sz="1800" dirty="0">
                    <a:solidFill>
                      <a:schemeClr val="tx1"/>
                    </a:solidFill>
                    <a:latin typeface="Times New Roman" panose="02020603050405020304" pitchFamily="18" charset="0"/>
                    <a:cs typeface="Times New Roman" panose="02020603050405020304" pitchFamily="18" charset="0"/>
                  </a:rPr>
                  <a:t>B</a:t>
                </a:r>
              </a:p>
            </p:txBody>
          </p:sp>
        </p:grpSp>
        <p:sp>
          <p:nvSpPr>
            <p:cNvPr id="84" name="ZoneTexte 83"/>
            <p:cNvSpPr txBox="1"/>
            <p:nvPr/>
          </p:nvSpPr>
          <p:spPr>
            <a:xfrm>
              <a:off x="4148041" y="4865819"/>
              <a:ext cx="1308949" cy="738664"/>
            </a:xfrm>
            <a:prstGeom prst="rect">
              <a:avLst/>
            </a:prstGeom>
            <a:noFill/>
          </p:spPr>
          <p:txBody>
            <a:bodyPr wrap="square" rtlCol="0">
              <a:spAutoFit/>
            </a:bodyPr>
            <a:lstStyle/>
            <a:p>
              <a:pPr algn="ctr"/>
              <a:r>
                <a:rPr lang="en-GB" sz="1400" dirty="0" smtClean="0">
                  <a:solidFill>
                    <a:schemeClr val="tx1"/>
                  </a:solidFill>
                  <a:latin typeface="Times New Roman" panose="02020603050405020304" pitchFamily="18" charset="0"/>
                  <a:cs typeface="Times New Roman" panose="02020603050405020304" pitchFamily="18" charset="0"/>
                </a:rPr>
                <a:t>Global Ontology </a:t>
              </a:r>
            </a:p>
            <a:p>
              <a:pPr algn="ctr"/>
              <a:r>
                <a:rPr lang="en-GB" sz="1400" dirty="0" smtClean="0">
                  <a:solidFill>
                    <a:schemeClr val="tx1"/>
                  </a:solidFill>
                  <a:latin typeface="Times New Roman" panose="02020603050405020304" pitchFamily="18" charset="0"/>
                  <a:cs typeface="Times New Roman" panose="02020603050405020304" pitchFamily="18" charset="0"/>
                </a:rPr>
                <a:t>Layer</a:t>
              </a:r>
              <a:endParaRPr lang="en-GB" sz="1400" dirty="0">
                <a:solidFill>
                  <a:schemeClr val="tx1"/>
                </a:solidFill>
                <a:latin typeface="Times New Roman" panose="02020603050405020304" pitchFamily="18" charset="0"/>
                <a:cs typeface="Times New Roman" panose="02020603050405020304" pitchFamily="18" charset="0"/>
              </a:endParaRPr>
            </a:p>
          </p:txBody>
        </p:sp>
      </p:grpSp>
      <p:sp>
        <p:nvSpPr>
          <p:cNvPr id="8" name="Rectangle 7"/>
          <p:cNvSpPr/>
          <p:nvPr/>
        </p:nvSpPr>
        <p:spPr>
          <a:xfrm>
            <a:off x="4678681" y="2501368"/>
            <a:ext cx="2033704" cy="400110"/>
          </a:xfrm>
          <a:prstGeom prst="rect">
            <a:avLst/>
          </a:prstGeom>
        </p:spPr>
        <p:txBody>
          <a:bodyPr wrap="square">
            <a:spAutoFit/>
          </a:bodyPr>
          <a:lstStyle/>
          <a:p>
            <a:r>
              <a:rPr lang="en-US" sz="2000" b="1" dirty="0" smtClean="0">
                <a:latin typeface="Source Han Sans SC"/>
              </a:rPr>
              <a:t>FORT ontology</a:t>
            </a:r>
            <a:endParaRPr lang="en-US" sz="2000" b="1" dirty="0"/>
          </a:p>
        </p:txBody>
      </p:sp>
      <p:cxnSp>
        <p:nvCxnSpPr>
          <p:cNvPr id="11" name="Connecteur droit avec flèche 10"/>
          <p:cNvCxnSpPr>
            <a:stCxn id="8" idx="3"/>
            <a:endCxn id="84" idx="1"/>
          </p:cNvCxnSpPr>
          <p:nvPr/>
        </p:nvCxnSpPr>
        <p:spPr>
          <a:xfrm>
            <a:off x="6712385" y="2701423"/>
            <a:ext cx="667916"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14" name="Image 113"/>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5000"/>
                    </a14:imgEffect>
                  </a14:imgLayer>
                </a14:imgProps>
              </a:ext>
            </a:extLst>
          </a:blip>
          <a:stretch>
            <a:fillRect/>
          </a:stretch>
        </p:blipFill>
        <p:spPr>
          <a:xfrm rot="10800000">
            <a:off x="8883426" y="4531774"/>
            <a:ext cx="642763" cy="642763"/>
          </a:xfrm>
          <a:prstGeom prst="ellipse">
            <a:avLst/>
          </a:prstGeom>
          <a:ln>
            <a:noFill/>
          </a:ln>
          <a:effectLst>
            <a:softEdge rad="112500"/>
          </a:effectLst>
        </p:spPr>
      </p:pic>
      <p:pic>
        <p:nvPicPr>
          <p:cNvPr id="115" name="Image 114"/>
          <p:cNvPicPr>
            <a:picLocks noChangeAspect="1"/>
          </p:cNvPicPr>
          <p:nvPr/>
        </p:nvPicPr>
        <p:blipFill>
          <a:blip r:embed="rId6">
            <a:duotone>
              <a:schemeClr val="accent1">
                <a:shade val="45000"/>
                <a:satMod val="135000"/>
              </a:schemeClr>
              <a:prstClr val="white"/>
            </a:duotone>
          </a:blip>
          <a:stretch>
            <a:fillRect/>
          </a:stretch>
        </p:blipFill>
        <p:spPr>
          <a:xfrm>
            <a:off x="9966501" y="4506931"/>
            <a:ext cx="615532" cy="615532"/>
          </a:xfrm>
          <a:prstGeom prst="ellipse">
            <a:avLst/>
          </a:prstGeom>
          <a:ln>
            <a:noFill/>
          </a:ln>
          <a:effectLst>
            <a:softEdge rad="112500"/>
          </a:effectLst>
        </p:spPr>
      </p:pic>
      <p:graphicFrame>
        <p:nvGraphicFramePr>
          <p:cNvPr id="116" name="Diagramme 115"/>
          <p:cNvGraphicFramePr/>
          <p:nvPr>
            <p:extLst>
              <p:ext uri="{D42A27DB-BD31-4B8C-83A1-F6EECF244321}">
                <p14:modId xmlns:p14="http://schemas.microsoft.com/office/powerpoint/2010/main" val="3166095549"/>
              </p:ext>
            </p:extLst>
          </p:nvPr>
        </p:nvGraphicFramePr>
        <p:xfrm>
          <a:off x="312011" y="2290238"/>
          <a:ext cx="4683785" cy="32712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7" name="Rectangle 116"/>
          <p:cNvSpPr/>
          <p:nvPr/>
        </p:nvSpPr>
        <p:spPr>
          <a:xfrm>
            <a:off x="218138" y="2180099"/>
            <a:ext cx="6376014" cy="766839"/>
          </a:xfrm>
          <a:prstGeom prst="rect">
            <a:avLst/>
          </a:prstGeom>
          <a:noFill/>
          <a:ln w="15875">
            <a:solidFill>
              <a:srgbClr val="002C5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Source Han Sans SC"/>
            </a:endParaRPr>
          </a:p>
        </p:txBody>
      </p:sp>
      <p:sp>
        <p:nvSpPr>
          <p:cNvPr id="36" name="Titre 1"/>
          <p:cNvSpPr txBox="1">
            <a:spLocks/>
          </p:cNvSpPr>
          <p:nvPr/>
        </p:nvSpPr>
        <p:spPr>
          <a:xfrm>
            <a:off x="3611122"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smtClean="0">
                <a:solidFill>
                  <a:srgbClr val="002C58"/>
                </a:solidFill>
                <a:latin typeface="Source Han Sans SC"/>
                <a:cs typeface="Times New Roman" panose="02020603050405020304" pitchFamily="18" charset="0"/>
              </a:rPr>
              <a:t>Methodology:</a:t>
            </a:r>
            <a:endParaRPr lang="en-US" sz="2200" b="1" dirty="0">
              <a:solidFill>
                <a:srgbClr val="002C58"/>
              </a:solidFill>
              <a:latin typeface="Source Han Sans SC"/>
            </a:endParaRPr>
          </a:p>
        </p:txBody>
      </p:sp>
    </p:spTree>
    <p:extLst>
      <p:ext uri="{BB962C8B-B14F-4D97-AF65-F5344CB8AC3E}">
        <p14:creationId xmlns:p14="http://schemas.microsoft.com/office/powerpoint/2010/main" val="38037087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31</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40"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a:pPr>
            <a:r>
              <a:rPr lang="en-US" sz="2200" b="1" dirty="0">
                <a:solidFill>
                  <a:srgbClr val="002C58"/>
                </a:solidFill>
                <a:latin typeface="Source Han Sans SC"/>
              </a:rPr>
              <a:t>The FORT reference ontology (FOL)</a:t>
            </a:r>
          </a:p>
        </p:txBody>
      </p:sp>
      <p:cxnSp>
        <p:nvCxnSpPr>
          <p:cNvPr id="141"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35" name="Espace réservé du contenu 9"/>
          <p:cNvSpPr>
            <a:spLocks noGrp="1"/>
          </p:cNvSpPr>
          <p:nvPr>
            <p:ph idx="1"/>
          </p:nvPr>
        </p:nvSpPr>
        <p:spPr>
          <a:xfrm>
            <a:off x="466725" y="919957"/>
            <a:ext cx="11231789" cy="5436393"/>
          </a:xfrm>
        </p:spPr>
        <p:txBody>
          <a:bodyPr>
            <a:normAutofit/>
          </a:bodyPr>
          <a:lstStyle/>
          <a:p>
            <a:pPr marL="0" indent="0">
              <a:buNone/>
            </a:pPr>
            <a:r>
              <a:rPr lang="en-US" sz="2000" b="1" dirty="0" smtClean="0">
                <a:latin typeface="Source Han Sans SC"/>
              </a:rPr>
              <a:t>Methodology step 1:</a:t>
            </a:r>
          </a:p>
          <a:p>
            <a:pPr marL="0" indent="0">
              <a:buNone/>
            </a:pPr>
            <a:r>
              <a:rPr lang="en-US" sz="1800" dirty="0" smtClean="0">
                <a:latin typeface="Source Han Sans SC"/>
              </a:rPr>
              <a:t>Specify </a:t>
            </a:r>
            <a:r>
              <a:rPr lang="en-US" sz="1800" dirty="0">
                <a:latin typeface="Source Han Sans SC"/>
              </a:rPr>
              <a:t>(conceptually) and formalize (logically) the relations of FORT in a highly-expressive formal language that is adequate for the formalization of foundational theories : </a:t>
            </a:r>
            <a:r>
              <a:rPr lang="en-US" sz="1800" dirty="0">
                <a:solidFill>
                  <a:srgbClr val="A64C0E"/>
                </a:solidFill>
                <a:latin typeface="Source Han Sans SC"/>
              </a:rPr>
              <a:t>a </a:t>
            </a:r>
            <a:r>
              <a:rPr lang="en-US" sz="1800" dirty="0" smtClean="0">
                <a:solidFill>
                  <a:srgbClr val="A64C0E"/>
                </a:solidFill>
                <a:latin typeface="Source Han Sans SC"/>
              </a:rPr>
              <a:t>first-order logic </a:t>
            </a:r>
            <a:r>
              <a:rPr lang="en-US" sz="1800" dirty="0">
                <a:solidFill>
                  <a:srgbClr val="A64C0E"/>
                </a:solidFill>
                <a:latin typeface="Source Han Sans SC"/>
              </a:rPr>
              <a:t>(FOL) formalization of the FORT reference ontology</a:t>
            </a:r>
            <a:r>
              <a:rPr lang="en-US" sz="1800" dirty="0">
                <a:latin typeface="Source Han Sans SC"/>
              </a:rPr>
              <a:t>.</a:t>
            </a:r>
            <a:endParaRPr lang="en-US" sz="1800" b="1" dirty="0" smtClean="0">
              <a:latin typeface="Source Han Sans SC"/>
            </a:endParaRPr>
          </a:p>
          <a:p>
            <a:pPr marL="0" indent="0">
              <a:buNone/>
            </a:pPr>
            <a:endParaRPr lang="fr-FR" sz="2000" b="1" dirty="0" smtClean="0">
              <a:latin typeface="Source Han Sans SC"/>
            </a:endParaRPr>
          </a:p>
        </p:txBody>
      </p:sp>
      <p:sp>
        <p:nvSpPr>
          <p:cNvPr id="108" name="Rectangle à coins arrondis 107"/>
          <p:cNvSpPr/>
          <p:nvPr/>
        </p:nvSpPr>
        <p:spPr bwMode="auto">
          <a:xfrm>
            <a:off x="1608086" y="3405308"/>
            <a:ext cx="8041032" cy="925533"/>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mj-lt"/>
            </a:endParaRPr>
          </a:p>
        </p:txBody>
      </p:sp>
      <p:sp>
        <p:nvSpPr>
          <p:cNvPr id="109" name="Dodécagone 108"/>
          <p:cNvSpPr/>
          <p:nvPr/>
        </p:nvSpPr>
        <p:spPr>
          <a:xfrm>
            <a:off x="3389945" y="3645804"/>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latin typeface="Times New Roman" panose="02020603050405020304" pitchFamily="18" charset="0"/>
                <a:cs typeface="Times New Roman" panose="02020603050405020304" pitchFamily="18" charset="0"/>
              </a:rPr>
              <a:t>1</a:t>
            </a:r>
            <a:endParaRPr lang="en-US" sz="2000" b="1" dirty="0">
              <a:latin typeface="Times New Roman" panose="02020603050405020304" pitchFamily="18" charset="0"/>
              <a:cs typeface="Times New Roman" panose="02020603050405020304" pitchFamily="18" charset="0"/>
            </a:endParaRPr>
          </a:p>
        </p:txBody>
      </p:sp>
      <p:sp>
        <p:nvSpPr>
          <p:cNvPr id="110" name="ZoneTexte 109"/>
          <p:cNvSpPr txBox="1"/>
          <p:nvPr/>
        </p:nvSpPr>
        <p:spPr>
          <a:xfrm>
            <a:off x="3582503" y="3543533"/>
            <a:ext cx="2442848"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specify </a:t>
            </a:r>
            <a:r>
              <a:rPr lang="en-US" sz="2000" b="1" dirty="0">
                <a:latin typeface="Times New Roman" panose="02020603050405020304" pitchFamily="18" charset="0"/>
                <a:cs typeface="Times New Roman" panose="02020603050405020304" pitchFamily="18" charset="0"/>
              </a:rPr>
              <a:t>&amp; formalize</a:t>
            </a:r>
          </a:p>
        </p:txBody>
      </p:sp>
      <p:sp>
        <p:nvSpPr>
          <p:cNvPr id="111" name="ZoneTexte 110"/>
          <p:cNvSpPr txBox="1"/>
          <p:nvPr/>
        </p:nvSpPr>
        <p:spPr>
          <a:xfrm>
            <a:off x="4171724" y="3819423"/>
            <a:ext cx="743602"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FOL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112" name="Rectangle 111"/>
          <p:cNvSpPr/>
          <p:nvPr/>
        </p:nvSpPr>
        <p:spPr>
          <a:xfrm>
            <a:off x="1645014" y="3543533"/>
            <a:ext cx="1237312" cy="707886"/>
          </a:xfrm>
          <a:prstGeom prst="rect">
            <a:avLst/>
          </a:prstGeom>
        </p:spPr>
        <p:txBody>
          <a:bodyPr wrap="square">
            <a:spAutoFit/>
          </a:bodyPr>
          <a:lstStyle/>
          <a:p>
            <a:r>
              <a:rPr lang="en-US" sz="2000" dirty="0" smtClean="0">
                <a:solidFill>
                  <a:srgbClr val="2A3F50"/>
                </a:solidFill>
                <a:latin typeface="Times New Roman" panose="02020603050405020304" pitchFamily="18" charset="0"/>
                <a:cs typeface="Times New Roman" panose="02020603050405020304" pitchFamily="18" charset="0"/>
              </a:rPr>
              <a:t>Reference Ontology</a:t>
            </a:r>
            <a:endParaRPr lang="en-US" sz="2000" dirty="0">
              <a:solidFill>
                <a:srgbClr val="2A3F50"/>
              </a:solidFill>
            </a:endParaRPr>
          </a:p>
        </p:txBody>
      </p:sp>
      <p:sp>
        <p:nvSpPr>
          <p:cNvPr id="113" name="Rectangle 112"/>
          <p:cNvSpPr/>
          <p:nvPr/>
        </p:nvSpPr>
        <p:spPr>
          <a:xfrm>
            <a:off x="3127334" y="2613305"/>
            <a:ext cx="2898017" cy="36169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p:cNvSpPr/>
          <p:nvPr/>
        </p:nvSpPr>
        <p:spPr>
          <a:xfrm>
            <a:off x="3159989" y="2628980"/>
            <a:ext cx="2791150" cy="400110"/>
          </a:xfrm>
          <a:prstGeom prst="rect">
            <a:avLst/>
          </a:prstGeom>
        </p:spPr>
        <p:txBody>
          <a:bodyPr wrap="none">
            <a:spAutoFit/>
          </a:bodyPr>
          <a:lstStyle/>
          <a:p>
            <a:pPr algn="ctr"/>
            <a:r>
              <a:rPr lang="en-US" sz="2000" u="sng" dirty="0" smtClean="0">
                <a:latin typeface="Times New Roman" panose="02020603050405020304" pitchFamily="18" charset="0"/>
                <a:cs typeface="Times New Roman" panose="02020603050405020304" pitchFamily="18" charset="0"/>
              </a:rPr>
              <a:t>Theoretical formalization</a:t>
            </a:r>
            <a:endParaRPr lang="en-US" sz="2000" u="sng" dirty="0"/>
          </a:p>
        </p:txBody>
      </p:sp>
    </p:spTree>
    <p:extLst>
      <p:ext uri="{BB962C8B-B14F-4D97-AF65-F5344CB8AC3E}">
        <p14:creationId xmlns:p14="http://schemas.microsoft.com/office/powerpoint/2010/main" val="2348078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32</a:t>
            </a:fld>
            <a:endParaRPr lang="en-US" dirty="0">
              <a:latin typeface="Source Han Sans SC"/>
              <a:cs typeface="Times New Roman" panose="02020603050405020304" pitchFamily="18" charset="0"/>
            </a:endParaRPr>
          </a:p>
        </p:txBody>
      </p:sp>
      <p:sp>
        <p:nvSpPr>
          <p:cNvPr id="25" name="ZoneTexte 24"/>
          <p:cNvSpPr txBox="1"/>
          <p:nvPr/>
        </p:nvSpPr>
        <p:spPr>
          <a:xfrm>
            <a:off x="4260354" y="3658988"/>
            <a:ext cx="1540806" cy="338554"/>
          </a:xfrm>
          <a:prstGeom prst="rect">
            <a:avLst/>
          </a:prstGeom>
          <a:noFill/>
        </p:spPr>
        <p:txBody>
          <a:bodyPr wrap="none" rtlCol="0">
            <a:spAutoFit/>
          </a:bodyPr>
          <a:lstStyle/>
          <a:p>
            <a:pPr algn="ctr"/>
            <a:r>
              <a:rPr lang="en-US" sz="1600" dirty="0" smtClean="0">
                <a:solidFill>
                  <a:schemeClr val="bg2">
                    <a:lumMod val="50000"/>
                  </a:schemeClr>
                </a:solidFill>
                <a:latin typeface="Source Han Sans SC"/>
                <a:cs typeface="Times New Roman" panose="02020603050405020304" pitchFamily="18" charset="0"/>
              </a:rPr>
              <a:t>Mereotopology</a:t>
            </a:r>
            <a:endParaRPr lang="en-US" sz="1600" dirty="0">
              <a:solidFill>
                <a:schemeClr val="bg2">
                  <a:lumMod val="50000"/>
                </a:schemeClr>
              </a:solidFill>
              <a:latin typeface="Source Han Sans SC"/>
              <a:cs typeface="Times New Roman" panose="02020603050405020304" pitchFamily="18" charset="0"/>
            </a:endParaRPr>
          </a:p>
        </p:txBody>
      </p:sp>
      <p:sp>
        <p:nvSpPr>
          <p:cNvPr id="31" name="Ellipse 30"/>
          <p:cNvSpPr/>
          <p:nvPr/>
        </p:nvSpPr>
        <p:spPr>
          <a:xfrm>
            <a:off x="4978368" y="3558261"/>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cxnSp>
        <p:nvCxnSpPr>
          <p:cNvPr id="32" name="Connecteur droit 31"/>
          <p:cNvCxnSpPr>
            <a:stCxn id="26" idx="5"/>
            <a:endCxn id="31" idx="1"/>
          </p:cNvCxnSpPr>
          <p:nvPr/>
        </p:nvCxnSpPr>
        <p:spPr>
          <a:xfrm>
            <a:off x="4262191" y="2965311"/>
            <a:ext cx="731521" cy="606899"/>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a:stCxn id="27" idx="3"/>
            <a:endCxn id="31" idx="7"/>
          </p:cNvCxnSpPr>
          <p:nvPr/>
        </p:nvCxnSpPr>
        <p:spPr>
          <a:xfrm flipH="1">
            <a:off x="5067799" y="2967097"/>
            <a:ext cx="628062" cy="605113"/>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p:cNvCxnSpPr>
            <a:stCxn id="27" idx="5"/>
            <a:endCxn id="37" idx="1"/>
          </p:cNvCxnSpPr>
          <p:nvPr/>
        </p:nvCxnSpPr>
        <p:spPr>
          <a:xfrm>
            <a:off x="5769948" y="2967097"/>
            <a:ext cx="628062" cy="599398"/>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p:cNvCxnSpPr>
            <a:stCxn id="28" idx="3"/>
            <a:endCxn id="37" idx="7"/>
          </p:cNvCxnSpPr>
          <p:nvPr/>
        </p:nvCxnSpPr>
        <p:spPr>
          <a:xfrm flipH="1">
            <a:off x="6472097" y="2965311"/>
            <a:ext cx="788428" cy="601184"/>
          </a:xfrm>
          <a:prstGeom prst="line">
            <a:avLst/>
          </a:prstGeom>
        </p:spPr>
        <p:style>
          <a:lnRef idx="1">
            <a:schemeClr val="dk1"/>
          </a:lnRef>
          <a:fillRef idx="0">
            <a:schemeClr val="dk1"/>
          </a:fillRef>
          <a:effectRef idx="0">
            <a:schemeClr val="dk1"/>
          </a:effectRef>
          <a:fontRef idx="minor">
            <a:schemeClr val="tx1"/>
          </a:fontRef>
        </p:style>
      </p:cxnSp>
      <p:cxnSp>
        <p:nvCxnSpPr>
          <p:cNvPr id="41" name="Connecteur droit 40"/>
          <p:cNvCxnSpPr>
            <a:stCxn id="28" idx="5"/>
            <a:endCxn id="34" idx="1"/>
          </p:cNvCxnSpPr>
          <p:nvPr/>
        </p:nvCxnSpPr>
        <p:spPr>
          <a:xfrm>
            <a:off x="7334612" y="2965311"/>
            <a:ext cx="790111" cy="606899"/>
          </a:xfrm>
          <a:prstGeom prst="line">
            <a:avLst/>
          </a:prstGeom>
        </p:spPr>
        <p:style>
          <a:lnRef idx="1">
            <a:schemeClr val="dk1"/>
          </a:lnRef>
          <a:fillRef idx="0">
            <a:schemeClr val="dk1"/>
          </a:fillRef>
          <a:effectRef idx="0">
            <a:schemeClr val="dk1"/>
          </a:effectRef>
          <a:fontRef idx="minor">
            <a:schemeClr val="tx1"/>
          </a:fontRef>
        </p:style>
      </p:cxnSp>
      <p:cxnSp>
        <p:nvCxnSpPr>
          <p:cNvPr id="42" name="Connecteur droit 41"/>
          <p:cNvCxnSpPr>
            <a:stCxn id="29" idx="3"/>
            <a:endCxn id="34" idx="7"/>
          </p:cNvCxnSpPr>
          <p:nvPr/>
        </p:nvCxnSpPr>
        <p:spPr>
          <a:xfrm flipH="1">
            <a:off x="8198810" y="2965311"/>
            <a:ext cx="770232" cy="606899"/>
          </a:xfrm>
          <a:prstGeom prst="line">
            <a:avLst/>
          </a:prstGeom>
        </p:spPr>
        <p:style>
          <a:lnRef idx="1">
            <a:schemeClr val="dk1"/>
          </a:lnRef>
          <a:fillRef idx="0">
            <a:schemeClr val="dk1"/>
          </a:fillRef>
          <a:effectRef idx="0">
            <a:schemeClr val="dk1"/>
          </a:effectRef>
          <a:fontRef idx="minor">
            <a:schemeClr val="tx1"/>
          </a:fontRef>
        </p:style>
      </p:cxnSp>
      <p:cxnSp>
        <p:nvCxnSpPr>
          <p:cNvPr id="43" name="Connecteur en angle 42"/>
          <p:cNvCxnSpPr>
            <a:stCxn id="44" idx="3"/>
            <a:endCxn id="29" idx="4"/>
          </p:cNvCxnSpPr>
          <p:nvPr/>
        </p:nvCxnSpPr>
        <p:spPr>
          <a:xfrm flipV="1">
            <a:off x="8539434" y="2979260"/>
            <a:ext cx="466652" cy="1108502"/>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4" name="Groupe 113"/>
          <p:cNvGrpSpPr/>
          <p:nvPr/>
        </p:nvGrpSpPr>
        <p:grpSpPr>
          <a:xfrm>
            <a:off x="7784099" y="3558261"/>
            <a:ext cx="755335" cy="729556"/>
            <a:chOff x="7784099" y="3819513"/>
            <a:chExt cx="755335" cy="729556"/>
          </a:xfrm>
        </p:grpSpPr>
        <p:sp>
          <p:nvSpPr>
            <p:cNvPr id="34" name="Ellipse 33"/>
            <p:cNvSpPr/>
            <p:nvPr/>
          </p:nvSpPr>
          <p:spPr>
            <a:xfrm>
              <a:off x="8109379" y="3819513"/>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36" name="ZoneTexte 35"/>
            <p:cNvSpPr txBox="1"/>
            <p:nvPr/>
          </p:nvSpPr>
          <p:spPr>
            <a:xfrm>
              <a:off x="7797724" y="3920240"/>
              <a:ext cx="728084"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SCD</a:t>
              </a:r>
            </a:p>
          </p:txBody>
        </p:sp>
        <p:sp>
          <p:nvSpPr>
            <p:cNvPr id="44" name="ZoneTexte 43"/>
            <p:cNvSpPr txBox="1"/>
            <p:nvPr/>
          </p:nvSpPr>
          <p:spPr>
            <a:xfrm>
              <a:off x="7784099" y="4148959"/>
              <a:ext cx="755335" cy="400110"/>
            </a:xfrm>
            <a:prstGeom prst="rect">
              <a:avLst/>
            </a:prstGeom>
            <a:noFill/>
          </p:spPr>
          <p:txBody>
            <a:bodyPr wrap="none" rtlCol="0">
              <a:spAutoFit/>
            </a:bodyPr>
            <a:lstStyle/>
            <a:p>
              <a:pPr algn="ctr"/>
              <a:r>
                <a:rPr lang="en-US" sz="2000" dirty="0">
                  <a:latin typeface="Source Han Sans SC"/>
                  <a:cs typeface="Times New Roman" panose="02020603050405020304" pitchFamily="18" charset="0"/>
                </a:rPr>
                <a:t>G</a:t>
              </a:r>
              <a:r>
                <a:rPr lang="en-US" sz="2000" dirty="0" smtClean="0">
                  <a:latin typeface="Source Han Sans SC"/>
                  <a:cs typeface="Times New Roman" panose="02020603050405020304" pitchFamily="18" charset="0"/>
                </a:rPr>
                <a:t>CD</a:t>
              </a:r>
            </a:p>
          </p:txBody>
        </p:sp>
      </p:grpSp>
      <p:grpSp>
        <p:nvGrpSpPr>
          <p:cNvPr id="112" name="Groupe 111"/>
          <p:cNvGrpSpPr/>
          <p:nvPr/>
        </p:nvGrpSpPr>
        <p:grpSpPr>
          <a:xfrm>
            <a:off x="5908111" y="3552546"/>
            <a:ext cx="1061509" cy="783711"/>
            <a:chOff x="5908111" y="3813798"/>
            <a:chExt cx="1061509" cy="783711"/>
          </a:xfrm>
        </p:grpSpPr>
        <p:sp>
          <p:nvSpPr>
            <p:cNvPr id="37" name="Ellipse 36"/>
            <p:cNvSpPr/>
            <p:nvPr/>
          </p:nvSpPr>
          <p:spPr>
            <a:xfrm>
              <a:off x="6382666" y="381379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38" name="ZoneTexte 37"/>
            <p:cNvSpPr txBox="1"/>
            <p:nvPr/>
          </p:nvSpPr>
          <p:spPr>
            <a:xfrm>
              <a:off x="5908111" y="3920240"/>
              <a:ext cx="1061509"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P+GED</a:t>
              </a:r>
            </a:p>
          </p:txBody>
        </p:sp>
        <p:sp>
          <p:nvSpPr>
            <p:cNvPr id="45" name="Rectangle 44"/>
            <p:cNvSpPr/>
            <p:nvPr/>
          </p:nvSpPr>
          <p:spPr>
            <a:xfrm>
              <a:off x="5917924" y="4197399"/>
              <a:ext cx="1034259" cy="400110"/>
            </a:xfrm>
            <a:prstGeom prst="rect">
              <a:avLst/>
            </a:prstGeom>
          </p:spPr>
          <p:txBody>
            <a:bodyPr wrap="none">
              <a:spAutoFit/>
            </a:bodyPr>
            <a:lstStyle/>
            <a:p>
              <a:pPr algn="ctr"/>
              <a:r>
                <a:rPr lang="fr-FR" sz="2000" dirty="0" smtClean="0">
                  <a:latin typeface="Source Han Sans SC"/>
                  <a:cs typeface="Times New Roman" panose="02020603050405020304" pitchFamily="18" charset="0"/>
                </a:rPr>
                <a:t>P+SED</a:t>
              </a:r>
              <a:endParaRPr lang="en-US" sz="2000" dirty="0">
                <a:latin typeface="Source Han Sans SC"/>
                <a:cs typeface="Times New Roman" panose="02020603050405020304" pitchFamily="18" charset="0"/>
              </a:endParaRPr>
            </a:p>
          </p:txBody>
        </p:sp>
      </p:grpSp>
      <p:cxnSp>
        <p:nvCxnSpPr>
          <p:cNvPr id="46" name="Connecteur en angle 45"/>
          <p:cNvCxnSpPr>
            <a:stCxn id="45" idx="3"/>
            <a:endCxn id="29" idx="2"/>
          </p:cNvCxnSpPr>
          <p:nvPr/>
        </p:nvCxnSpPr>
        <p:spPr>
          <a:xfrm flipV="1">
            <a:off x="6952183" y="2931635"/>
            <a:ext cx="2001515" cy="1204567"/>
          </a:xfrm>
          <a:prstGeom prst="bentConnector3">
            <a:avLst>
              <a:gd name="adj1" fmla="val 3667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Connecteur en angle 46"/>
          <p:cNvCxnSpPr>
            <a:stCxn id="27" idx="5"/>
            <a:endCxn id="30" idx="4"/>
          </p:cNvCxnSpPr>
          <p:nvPr/>
        </p:nvCxnSpPr>
        <p:spPr>
          <a:xfrm rot="16200000" flipH="1">
            <a:off x="8351944" y="385100"/>
            <a:ext cx="12163" cy="5176155"/>
          </a:xfrm>
          <a:prstGeom prst="bentConnector3">
            <a:avLst>
              <a:gd name="adj1" fmla="val 11034646"/>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8" name="Groupe 67"/>
          <p:cNvGrpSpPr/>
          <p:nvPr/>
        </p:nvGrpSpPr>
        <p:grpSpPr>
          <a:xfrm>
            <a:off x="6477473" y="1960265"/>
            <a:ext cx="1640193" cy="1018995"/>
            <a:chOff x="6477473" y="2221517"/>
            <a:chExt cx="1640193" cy="1018995"/>
          </a:xfrm>
        </p:grpSpPr>
        <p:sp>
          <p:nvSpPr>
            <p:cNvPr id="23" name="ZoneTexte 22"/>
            <p:cNvSpPr txBox="1"/>
            <p:nvPr/>
          </p:nvSpPr>
          <p:spPr>
            <a:xfrm>
              <a:off x="6477473" y="2221517"/>
              <a:ext cx="164019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Dependence</a:t>
              </a:r>
              <a:endParaRPr lang="en-US" sz="2000" dirty="0">
                <a:latin typeface="Source Han Sans SC"/>
                <a:cs typeface="Times New Roman" panose="02020603050405020304" pitchFamily="18" charset="0"/>
              </a:endParaRPr>
            </a:p>
          </p:txBody>
        </p:sp>
        <p:sp>
          <p:nvSpPr>
            <p:cNvPr id="28" name="Ellipse 27"/>
            <p:cNvSpPr/>
            <p:nvPr/>
          </p:nvSpPr>
          <p:spPr>
            <a:xfrm>
              <a:off x="7245181"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0" name="ZoneTexte 49"/>
            <p:cNvSpPr txBox="1"/>
            <p:nvPr/>
          </p:nvSpPr>
          <p:spPr>
            <a:xfrm>
              <a:off x="6649379" y="2481387"/>
              <a:ext cx="1197764" cy="646331"/>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SED(</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p>
            <a:p>
              <a:pPr algn="ctr"/>
              <a:r>
                <a:rPr lang="fr-FR" dirty="0" smtClean="0">
                  <a:solidFill>
                    <a:srgbClr val="0000FF"/>
                  </a:solidFill>
                  <a:latin typeface="Consolas" panose="020B0609020204030204" pitchFamily="49" charset="0"/>
                  <a:cs typeface="Times New Roman" panose="02020603050405020304" pitchFamily="18" charset="0"/>
                </a:rPr>
                <a:t>GED(</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sp>
        <p:nvSpPr>
          <p:cNvPr id="53" name="ZoneTexte 52"/>
          <p:cNvSpPr txBox="1"/>
          <p:nvPr/>
        </p:nvSpPr>
        <p:spPr>
          <a:xfrm>
            <a:off x="9669396" y="3658988"/>
            <a:ext cx="768160"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Unity</a:t>
            </a:r>
            <a:endParaRPr lang="en-US" sz="2000" dirty="0">
              <a:latin typeface="Source Han Sans SC"/>
              <a:cs typeface="Times New Roman" panose="02020603050405020304" pitchFamily="18" charset="0"/>
            </a:endParaRPr>
          </a:p>
        </p:txBody>
      </p:sp>
      <p:cxnSp>
        <p:nvCxnSpPr>
          <p:cNvPr id="54" name="Connecteur en angle 53"/>
          <p:cNvCxnSpPr>
            <a:stCxn id="64" idx="0"/>
            <a:endCxn id="30" idx="2"/>
          </p:cNvCxnSpPr>
          <p:nvPr/>
        </p:nvCxnSpPr>
        <p:spPr>
          <a:xfrm rot="5400000" flipH="1" flipV="1">
            <a:off x="10161757" y="2820588"/>
            <a:ext cx="620911" cy="843006"/>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Connecteur en angle 57"/>
          <p:cNvCxnSpPr>
            <a:stCxn id="27" idx="2"/>
            <a:endCxn id="56" idx="4"/>
          </p:cNvCxnSpPr>
          <p:nvPr/>
        </p:nvCxnSpPr>
        <p:spPr>
          <a:xfrm rot="10800000" flipV="1">
            <a:off x="2749915" y="2933421"/>
            <a:ext cx="2930602" cy="47744"/>
          </a:xfrm>
          <a:prstGeom prst="bentConnector4">
            <a:avLst>
              <a:gd name="adj1" fmla="val 41046"/>
              <a:gd name="adj2" fmla="val 1121448"/>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Connecteur en angle 61"/>
          <p:cNvCxnSpPr>
            <a:stCxn id="56" idx="2"/>
            <a:endCxn id="60" idx="6"/>
          </p:cNvCxnSpPr>
          <p:nvPr/>
        </p:nvCxnSpPr>
        <p:spPr>
          <a:xfrm rot="10800000">
            <a:off x="1161571" y="2933422"/>
            <a:ext cx="1535957" cy="11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Connecteur en angle 62"/>
          <p:cNvCxnSpPr>
            <a:stCxn id="27" idx="3"/>
            <a:endCxn id="60" idx="3"/>
          </p:cNvCxnSpPr>
          <p:nvPr/>
        </p:nvCxnSpPr>
        <p:spPr>
          <a:xfrm rot="5400000">
            <a:off x="3384000" y="655236"/>
            <a:ext cx="12700" cy="4623722"/>
          </a:xfrm>
          <a:prstGeom prst="bentConnector3">
            <a:avLst>
              <a:gd name="adj1" fmla="val 1054983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Ellipse 63"/>
          <p:cNvSpPr/>
          <p:nvPr/>
        </p:nvSpPr>
        <p:spPr>
          <a:xfrm>
            <a:off x="9998321" y="3552546"/>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cxnSp>
        <p:nvCxnSpPr>
          <p:cNvPr id="65" name="Connecteur en angle 64"/>
          <p:cNvCxnSpPr>
            <a:stCxn id="26" idx="2"/>
            <a:endCxn id="56" idx="6"/>
          </p:cNvCxnSpPr>
          <p:nvPr/>
        </p:nvCxnSpPr>
        <p:spPr>
          <a:xfrm rot="10800000" flipV="1">
            <a:off x="2802302" y="2931634"/>
            <a:ext cx="1370458" cy="1905"/>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eur en angle 65"/>
          <p:cNvCxnSpPr>
            <a:stCxn id="31" idx="2"/>
            <a:endCxn id="60" idx="5"/>
          </p:cNvCxnSpPr>
          <p:nvPr/>
        </p:nvCxnSpPr>
        <p:spPr>
          <a:xfrm rot="10800000">
            <a:off x="1146226" y="2967098"/>
            <a:ext cx="3832142" cy="638789"/>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70" name="Groupe 69"/>
          <p:cNvGrpSpPr/>
          <p:nvPr/>
        </p:nvGrpSpPr>
        <p:grpSpPr>
          <a:xfrm>
            <a:off x="7993252" y="1074461"/>
            <a:ext cx="2210863" cy="1904799"/>
            <a:chOff x="7993252" y="1335713"/>
            <a:chExt cx="2210863" cy="1904799"/>
          </a:xfrm>
        </p:grpSpPr>
        <p:sp>
          <p:nvSpPr>
            <p:cNvPr id="24" name="ZoneTexte 23"/>
            <p:cNvSpPr txBox="1"/>
            <p:nvPr/>
          </p:nvSpPr>
          <p:spPr>
            <a:xfrm>
              <a:off x="8329084" y="2221517"/>
              <a:ext cx="1539204"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Constitution</a:t>
              </a:r>
              <a:endParaRPr lang="en-US" sz="2000" dirty="0">
                <a:latin typeface="Source Han Sans SC"/>
                <a:cs typeface="Times New Roman" panose="02020603050405020304" pitchFamily="18" charset="0"/>
              </a:endParaRPr>
            </a:p>
          </p:txBody>
        </p:sp>
        <p:sp>
          <p:nvSpPr>
            <p:cNvPr id="29" name="Ellipse 28"/>
            <p:cNvSpPr/>
            <p:nvPr/>
          </p:nvSpPr>
          <p:spPr>
            <a:xfrm>
              <a:off x="8953698"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1" name="ZoneTexte 50"/>
            <p:cNvSpPr txBox="1"/>
            <p:nvPr/>
          </p:nvSpPr>
          <p:spPr>
            <a:xfrm>
              <a:off x="7993252" y="2731602"/>
              <a:ext cx="2210863" cy="369332"/>
            </a:xfrm>
            <a:prstGeom prst="rect">
              <a:avLst/>
            </a:prstGeom>
            <a:noFill/>
          </p:spPr>
          <p:txBody>
            <a:bodyPr wrap="none" rtlCol="0">
              <a:spAutoFit/>
            </a:bodyPr>
            <a:lstStyle/>
            <a:p>
              <a:pPr algn="ctr"/>
              <a:r>
                <a:rPr lang="fr-FR" dirty="0" err="1">
                  <a:solidFill>
                    <a:srgbClr val="0000FF"/>
                  </a:solidFill>
                  <a:latin typeface="Consolas" panose="020B0609020204030204" pitchFamily="49" charset="0"/>
                  <a:cs typeface="Times New Roman" panose="02020603050405020304" pitchFamily="18" charset="0"/>
                </a:rPr>
                <a:t>C</a:t>
              </a:r>
              <a:r>
                <a:rPr lang="fr-FR" dirty="0" err="1" smtClean="0">
                  <a:solidFill>
                    <a:srgbClr val="0000FF"/>
                  </a:solidFill>
                  <a:latin typeface="Consolas" panose="020B0609020204030204" pitchFamily="49" charset="0"/>
                  <a:cs typeface="Times New Roman" panose="02020603050405020304" pitchFamily="18" charset="0"/>
                </a:rPr>
                <a:t>onstitutes</a:t>
              </a:r>
              <a:r>
                <a:rPr lang="fr-FR" dirty="0" smtClean="0">
                  <a:solidFill>
                    <a:srgbClr val="0000FF"/>
                  </a:solidFill>
                  <a:latin typeface="Consolas" panose="020B0609020204030204" pitchFamily="49" charset="0"/>
                  <a:cs typeface="Times New Roman" panose="02020603050405020304" pitchFamily="18" charset="0"/>
                </a:rPr>
                <a:t>(</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sp>
          <p:nvSpPr>
            <p:cNvPr id="80" name="Rectangle 79"/>
            <p:cNvSpPr/>
            <p:nvPr/>
          </p:nvSpPr>
          <p:spPr bwMode="auto">
            <a:xfrm>
              <a:off x="8693549" y="1335713"/>
              <a:ext cx="665459" cy="646872"/>
            </a:xfrm>
            <a:prstGeom prst="rect">
              <a:avLst/>
            </a:prstGeom>
            <a:blipFill>
              <a:blip r:embed="rId3"/>
              <a:tile tx="0" ty="0" sx="100000" sy="100000" flip="none" algn="tl"/>
            </a:blip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grpSp>
      <p:grpSp>
        <p:nvGrpSpPr>
          <p:cNvPr id="12" name="Groupe 11"/>
          <p:cNvGrpSpPr/>
          <p:nvPr/>
        </p:nvGrpSpPr>
        <p:grpSpPr>
          <a:xfrm>
            <a:off x="5120398" y="1960265"/>
            <a:ext cx="1225015" cy="1020781"/>
            <a:chOff x="5120398" y="2221517"/>
            <a:chExt cx="1225015" cy="1020781"/>
          </a:xfrm>
        </p:grpSpPr>
        <p:sp>
          <p:nvSpPr>
            <p:cNvPr id="21" name="ZoneTexte 20"/>
            <p:cNvSpPr txBox="1"/>
            <p:nvPr/>
          </p:nvSpPr>
          <p:spPr>
            <a:xfrm>
              <a:off x="5120398" y="2221517"/>
              <a:ext cx="1225015"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Parthood</a:t>
              </a:r>
              <a:endParaRPr lang="en-US" sz="2000" dirty="0">
                <a:latin typeface="Source Han Sans SC"/>
                <a:cs typeface="Times New Roman" panose="02020603050405020304" pitchFamily="18" charset="0"/>
              </a:endParaRPr>
            </a:p>
          </p:txBody>
        </p:sp>
        <p:sp>
          <p:nvSpPr>
            <p:cNvPr id="27" name="Ellipse 26"/>
            <p:cNvSpPr/>
            <p:nvPr/>
          </p:nvSpPr>
          <p:spPr>
            <a:xfrm>
              <a:off x="5680517" y="314704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49" name="ZoneTexte 48"/>
            <p:cNvSpPr txBox="1"/>
            <p:nvPr/>
          </p:nvSpPr>
          <p:spPr>
            <a:xfrm>
              <a:off x="5258254" y="2727165"/>
              <a:ext cx="944490"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P(</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113" name="Groupe 112"/>
          <p:cNvGrpSpPr/>
          <p:nvPr/>
        </p:nvGrpSpPr>
        <p:grpSpPr>
          <a:xfrm>
            <a:off x="6335843" y="1072791"/>
            <a:ext cx="675468" cy="665760"/>
            <a:chOff x="6013522" y="1310315"/>
            <a:chExt cx="675468" cy="665760"/>
          </a:xfrm>
        </p:grpSpPr>
        <p:sp>
          <p:nvSpPr>
            <p:cNvPr id="81" name="Forme libre 80"/>
            <p:cNvSpPr/>
            <p:nvPr/>
          </p:nvSpPr>
          <p:spPr bwMode="auto">
            <a:xfrm flipV="1">
              <a:off x="6017713" y="1432910"/>
              <a:ext cx="310006" cy="45719"/>
            </a:xfrm>
            <a:custGeom>
              <a:avLst/>
              <a:gdLst>
                <a:gd name="connsiteX0" fmla="*/ 0 w 719528"/>
                <a:gd name="connsiteY0" fmla="*/ 0 h 0"/>
                <a:gd name="connsiteX1" fmla="*/ 719528 w 719528"/>
                <a:gd name="connsiteY1" fmla="*/ 0 h 0"/>
                <a:gd name="connsiteX2" fmla="*/ 719528 w 719528"/>
                <a:gd name="connsiteY2" fmla="*/ 0 h 0"/>
              </a:gdLst>
              <a:ahLst/>
              <a:cxnLst>
                <a:cxn ang="0">
                  <a:pos x="connsiteX0" y="connsiteY0"/>
                </a:cxn>
                <a:cxn ang="0">
                  <a:pos x="connsiteX1" y="connsiteY1"/>
                </a:cxn>
                <a:cxn ang="0">
                  <a:pos x="connsiteX2" y="connsiteY2"/>
                </a:cxn>
              </a:cxnLst>
              <a:rect l="l" t="t" r="r" b="b"/>
              <a:pathLst>
                <a:path w="719528">
                  <a:moveTo>
                    <a:pt x="0" y="0"/>
                  </a:moveTo>
                  <a:lnTo>
                    <a:pt x="719528" y="0"/>
                  </a:lnTo>
                  <a:lnTo>
                    <a:pt x="719528" y="0"/>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82" name="Forme libre 81"/>
            <p:cNvSpPr/>
            <p:nvPr/>
          </p:nvSpPr>
          <p:spPr bwMode="auto">
            <a:xfrm>
              <a:off x="6315212" y="1310315"/>
              <a:ext cx="64064" cy="175936"/>
            </a:xfrm>
            <a:custGeom>
              <a:avLst/>
              <a:gdLst>
                <a:gd name="connsiteX0" fmla="*/ 0 w 0"/>
                <a:gd name="connsiteY0" fmla="*/ 0 h 539646"/>
                <a:gd name="connsiteX1" fmla="*/ 0 w 0"/>
                <a:gd name="connsiteY1" fmla="*/ 539646 h 539646"/>
                <a:gd name="connsiteX2" fmla="*/ 0 w 0"/>
                <a:gd name="connsiteY2" fmla="*/ 539646 h 539646"/>
              </a:gdLst>
              <a:ahLst/>
              <a:cxnLst>
                <a:cxn ang="0">
                  <a:pos x="connsiteX0" y="connsiteY0"/>
                </a:cxn>
                <a:cxn ang="0">
                  <a:pos x="connsiteX1" y="connsiteY1"/>
                </a:cxn>
                <a:cxn ang="0">
                  <a:pos x="connsiteX2" y="connsiteY2"/>
                </a:cxn>
              </a:cxnLst>
              <a:rect l="l" t="t" r="r" b="b"/>
              <a:pathLst>
                <a:path h="539646">
                  <a:moveTo>
                    <a:pt x="0" y="0"/>
                  </a:moveTo>
                  <a:lnTo>
                    <a:pt x="0" y="539646"/>
                  </a:lnTo>
                  <a:lnTo>
                    <a:pt x="0" y="539646"/>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83" name="Rectangle 82"/>
            <p:cNvSpPr/>
            <p:nvPr/>
          </p:nvSpPr>
          <p:spPr bwMode="auto">
            <a:xfrm>
              <a:off x="6023531" y="1326098"/>
              <a:ext cx="665459" cy="646872"/>
            </a:xfrm>
            <a:prstGeom prst="rect">
              <a:avLst/>
            </a:prstGeom>
            <a:no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84" name="Forme libre 83"/>
            <p:cNvSpPr/>
            <p:nvPr/>
          </p:nvSpPr>
          <p:spPr bwMode="auto">
            <a:xfrm flipV="1">
              <a:off x="6334148" y="1682021"/>
              <a:ext cx="354842" cy="45719"/>
            </a:xfrm>
            <a:custGeom>
              <a:avLst/>
              <a:gdLst>
                <a:gd name="connsiteX0" fmla="*/ 0 w 719528"/>
                <a:gd name="connsiteY0" fmla="*/ 0 h 0"/>
                <a:gd name="connsiteX1" fmla="*/ 719528 w 719528"/>
                <a:gd name="connsiteY1" fmla="*/ 0 h 0"/>
                <a:gd name="connsiteX2" fmla="*/ 719528 w 719528"/>
                <a:gd name="connsiteY2" fmla="*/ 0 h 0"/>
              </a:gdLst>
              <a:ahLst/>
              <a:cxnLst>
                <a:cxn ang="0">
                  <a:pos x="connsiteX0" y="connsiteY0"/>
                </a:cxn>
                <a:cxn ang="0">
                  <a:pos x="connsiteX1" y="connsiteY1"/>
                </a:cxn>
                <a:cxn ang="0">
                  <a:pos x="connsiteX2" y="connsiteY2"/>
                </a:cxn>
              </a:cxnLst>
              <a:rect l="l" t="t" r="r" b="b"/>
              <a:pathLst>
                <a:path w="719528">
                  <a:moveTo>
                    <a:pt x="0" y="0"/>
                  </a:moveTo>
                  <a:lnTo>
                    <a:pt x="719528" y="0"/>
                  </a:lnTo>
                  <a:lnTo>
                    <a:pt x="719528" y="0"/>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85" name="Forme libre 84"/>
            <p:cNvSpPr/>
            <p:nvPr/>
          </p:nvSpPr>
          <p:spPr bwMode="auto">
            <a:xfrm>
              <a:off x="6345692" y="1732974"/>
              <a:ext cx="64064" cy="239995"/>
            </a:xfrm>
            <a:custGeom>
              <a:avLst/>
              <a:gdLst>
                <a:gd name="connsiteX0" fmla="*/ 0 w 0"/>
                <a:gd name="connsiteY0" fmla="*/ 0 h 539646"/>
                <a:gd name="connsiteX1" fmla="*/ 0 w 0"/>
                <a:gd name="connsiteY1" fmla="*/ 539646 h 539646"/>
                <a:gd name="connsiteX2" fmla="*/ 0 w 0"/>
                <a:gd name="connsiteY2" fmla="*/ 539646 h 539646"/>
              </a:gdLst>
              <a:ahLst/>
              <a:cxnLst>
                <a:cxn ang="0">
                  <a:pos x="connsiteX0" y="connsiteY0"/>
                </a:cxn>
                <a:cxn ang="0">
                  <a:pos x="connsiteX1" y="connsiteY1"/>
                </a:cxn>
                <a:cxn ang="0">
                  <a:pos x="connsiteX2" y="connsiteY2"/>
                </a:cxn>
              </a:cxnLst>
              <a:rect l="l" t="t" r="r" b="b"/>
              <a:pathLst>
                <a:path h="539646">
                  <a:moveTo>
                    <a:pt x="0" y="0"/>
                  </a:moveTo>
                  <a:lnTo>
                    <a:pt x="0" y="539646"/>
                  </a:lnTo>
                  <a:lnTo>
                    <a:pt x="0" y="539646"/>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86" name="Ellipse 85"/>
            <p:cNvSpPr/>
            <p:nvPr/>
          </p:nvSpPr>
          <p:spPr bwMode="auto">
            <a:xfrm>
              <a:off x="6359611" y="1367531"/>
              <a:ext cx="203618" cy="208458"/>
            </a:xfrm>
            <a:prstGeom prst="ellipse">
              <a:avLst/>
            </a:prstGeom>
            <a:solidFill>
              <a:schemeClr val="accent1">
                <a:lumMod val="40000"/>
                <a:lumOff val="6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87" name="Pentagone régulier 86"/>
            <p:cNvSpPr/>
            <p:nvPr/>
          </p:nvSpPr>
          <p:spPr bwMode="auto">
            <a:xfrm>
              <a:off x="6013522" y="1777205"/>
              <a:ext cx="178516" cy="198870"/>
            </a:xfrm>
            <a:prstGeom prst="pentagon">
              <a:avLst/>
            </a:prstGeom>
            <a:solidFill>
              <a:schemeClr val="accent4">
                <a:lumMod val="60000"/>
                <a:lumOff val="4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88" name="Triangle isocèle 87"/>
            <p:cNvSpPr/>
            <p:nvPr/>
          </p:nvSpPr>
          <p:spPr bwMode="auto">
            <a:xfrm rot="19300379">
              <a:off x="6106094" y="1525130"/>
              <a:ext cx="148172" cy="171912"/>
            </a:xfrm>
            <a:prstGeom prst="triangle">
              <a:avLst/>
            </a:prstGeom>
            <a:solidFill>
              <a:schemeClr val="accent2">
                <a:lumMod val="60000"/>
                <a:lumOff val="4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grpSp>
      <p:grpSp>
        <p:nvGrpSpPr>
          <p:cNvPr id="75" name="Groupe 74"/>
          <p:cNvGrpSpPr/>
          <p:nvPr/>
        </p:nvGrpSpPr>
        <p:grpSpPr>
          <a:xfrm>
            <a:off x="10152073" y="999600"/>
            <a:ext cx="1942839" cy="1979660"/>
            <a:chOff x="10152073" y="1260852"/>
            <a:chExt cx="1942839" cy="1979660"/>
          </a:xfrm>
        </p:grpSpPr>
        <p:sp>
          <p:nvSpPr>
            <p:cNvPr id="22" name="ZoneTexte 21"/>
            <p:cNvSpPr txBox="1"/>
            <p:nvPr/>
          </p:nvSpPr>
          <p:spPr>
            <a:xfrm>
              <a:off x="10152073" y="2221517"/>
              <a:ext cx="1595309"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Membership</a:t>
              </a:r>
              <a:endParaRPr lang="en-US" sz="2000" dirty="0">
                <a:latin typeface="Source Han Sans SC"/>
                <a:cs typeface="Times New Roman" panose="02020603050405020304" pitchFamily="18" charset="0"/>
              </a:endParaRPr>
            </a:p>
          </p:txBody>
        </p:sp>
        <p:sp>
          <p:nvSpPr>
            <p:cNvPr id="30" name="Ellipse 29"/>
            <p:cNvSpPr/>
            <p:nvPr/>
          </p:nvSpPr>
          <p:spPr>
            <a:xfrm>
              <a:off x="10893715"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2" name="ZoneTexte 51"/>
            <p:cNvSpPr txBox="1"/>
            <p:nvPr/>
          </p:nvSpPr>
          <p:spPr>
            <a:xfrm>
              <a:off x="10263962" y="2747959"/>
              <a:ext cx="1830950" cy="369332"/>
            </a:xfrm>
            <a:prstGeom prst="rect">
              <a:avLst/>
            </a:prstGeom>
            <a:noFill/>
          </p:spPr>
          <p:txBody>
            <a:bodyPr wrap="none" rtlCol="0">
              <a:spAutoFit/>
            </a:bodyPr>
            <a:lstStyle/>
            <a:p>
              <a:pPr algn="ctr"/>
              <a:r>
                <a:rPr lang="fr-FR" dirty="0" err="1">
                  <a:solidFill>
                    <a:srgbClr val="0000FF"/>
                  </a:solidFill>
                  <a:latin typeface="Consolas" panose="020B0609020204030204" pitchFamily="49" charset="0"/>
                  <a:cs typeface="Times New Roman" panose="02020603050405020304" pitchFamily="18" charset="0"/>
                </a:rPr>
                <a:t>M</a:t>
              </a:r>
              <a:r>
                <a:rPr lang="fr-FR" dirty="0" err="1" smtClean="0">
                  <a:solidFill>
                    <a:srgbClr val="0000FF"/>
                  </a:solidFill>
                  <a:latin typeface="Consolas" panose="020B0609020204030204" pitchFamily="49" charset="0"/>
                  <a:cs typeface="Times New Roman" panose="02020603050405020304" pitchFamily="18" charset="0"/>
                </a:rPr>
                <a:t>emberOf</a:t>
              </a:r>
              <a:r>
                <a:rPr lang="fr-FR" dirty="0" smtClean="0">
                  <a:solidFill>
                    <a:srgbClr val="0000FF"/>
                  </a:solidFill>
                  <a:latin typeface="Consolas" panose="020B0609020204030204" pitchFamily="49" charset="0"/>
                  <a:cs typeface="Times New Roman" panose="02020603050405020304" pitchFamily="18" charset="0"/>
                </a:rPr>
                <a:t>(</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sp>
          <p:nvSpPr>
            <p:cNvPr id="89" name="Rectangle 88"/>
            <p:cNvSpPr/>
            <p:nvPr/>
          </p:nvSpPr>
          <p:spPr bwMode="auto">
            <a:xfrm>
              <a:off x="10714483" y="1260852"/>
              <a:ext cx="569861" cy="560326"/>
            </a:xfrm>
            <a:prstGeom prst="rect">
              <a:avLst/>
            </a:prstGeom>
            <a:solidFill>
              <a:srgbClr val="C19859">
                <a:lumMod val="75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90" name="Rectangle 89"/>
            <p:cNvSpPr/>
            <p:nvPr/>
          </p:nvSpPr>
          <p:spPr bwMode="auto">
            <a:xfrm>
              <a:off x="10683511" y="1305857"/>
              <a:ext cx="569861" cy="560326"/>
            </a:xfrm>
            <a:prstGeom prst="rect">
              <a:avLst/>
            </a:prstGeom>
            <a:solidFill>
              <a:srgbClr val="F07F09">
                <a:lumMod val="40000"/>
                <a:lumOff val="60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91" name="Rectangle 90"/>
            <p:cNvSpPr/>
            <p:nvPr/>
          </p:nvSpPr>
          <p:spPr bwMode="auto">
            <a:xfrm>
              <a:off x="10652539" y="1350862"/>
              <a:ext cx="569861" cy="560326"/>
            </a:xfrm>
            <a:prstGeom prst="rect">
              <a:avLst/>
            </a:prstGeom>
            <a:solidFill>
              <a:srgbClr val="4E8542">
                <a:lumMod val="60000"/>
                <a:lumOff val="40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92" name="Rectangle 91"/>
            <p:cNvSpPr/>
            <p:nvPr/>
          </p:nvSpPr>
          <p:spPr bwMode="auto">
            <a:xfrm>
              <a:off x="10621567" y="1384069"/>
              <a:ext cx="569861" cy="560326"/>
            </a:xfrm>
            <a:prstGeom prst="rect">
              <a:avLst/>
            </a:prstGeom>
            <a:solidFill>
              <a:srgbClr val="9F2936">
                <a:lumMod val="40000"/>
                <a:lumOff val="60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93" name="Rectangle 92"/>
            <p:cNvSpPr/>
            <p:nvPr/>
          </p:nvSpPr>
          <p:spPr bwMode="auto">
            <a:xfrm>
              <a:off x="10590595" y="1422259"/>
              <a:ext cx="569861" cy="560326"/>
            </a:xfrm>
            <a:prstGeom prst="rect">
              <a:avLst/>
            </a:prstGeom>
            <a:gradFill flip="none" rotWithShape="1">
              <a:gsLst>
                <a:gs pos="0">
                  <a:srgbClr val="1B587C">
                    <a:lumMod val="20000"/>
                    <a:lumOff val="80000"/>
                    <a:shade val="30000"/>
                    <a:satMod val="115000"/>
                  </a:srgbClr>
                </a:gs>
                <a:gs pos="50000">
                  <a:srgbClr val="1B587C">
                    <a:lumMod val="20000"/>
                    <a:lumOff val="80000"/>
                    <a:shade val="67500"/>
                    <a:satMod val="115000"/>
                  </a:srgbClr>
                </a:gs>
                <a:gs pos="100000">
                  <a:srgbClr val="1B587C">
                    <a:lumMod val="20000"/>
                    <a:lumOff val="80000"/>
                    <a:shade val="100000"/>
                    <a:satMod val="115000"/>
                  </a:srgbClr>
                </a:gs>
              </a:gsLst>
              <a:lin ang="13500000" scaled="1"/>
              <a:tileRect/>
            </a:gra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grpSp>
      <p:sp>
        <p:nvSpPr>
          <p:cNvPr id="9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99"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00"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01"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a:pPr>
            <a:r>
              <a:rPr lang="en-US" sz="2200" b="1" dirty="0">
                <a:solidFill>
                  <a:srgbClr val="002C58"/>
                </a:solidFill>
                <a:latin typeface="Source Han Sans SC"/>
              </a:rPr>
              <a:t>The FORT reference ontology (FOL)</a:t>
            </a:r>
          </a:p>
        </p:txBody>
      </p:sp>
      <p:cxnSp>
        <p:nvCxnSpPr>
          <p:cNvPr id="102"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0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0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06" name="ZoneTexte 105"/>
          <p:cNvSpPr txBox="1"/>
          <p:nvPr/>
        </p:nvSpPr>
        <p:spPr>
          <a:xfrm>
            <a:off x="4766548" y="561282"/>
            <a:ext cx="1927901" cy="523220"/>
          </a:xfrm>
          <a:prstGeom prst="rect">
            <a:avLst/>
          </a:prstGeom>
          <a:noFill/>
        </p:spPr>
        <p:txBody>
          <a:bodyPr wrap="square" rtlCol="0">
            <a:spAutoFit/>
          </a:bodyPr>
          <a:lstStyle/>
          <a:p>
            <a:pPr algn="ctr"/>
            <a:r>
              <a:rPr lang="en-US" sz="1400" dirty="0" smtClean="0">
                <a:solidFill>
                  <a:schemeClr val="bg2">
                    <a:lumMod val="50000"/>
                  </a:schemeClr>
                </a:solidFill>
                <a:latin typeface="Source Han Sans SC"/>
                <a:cs typeface="Times New Roman" panose="02020603050405020304" pitchFamily="18" charset="0"/>
              </a:rPr>
              <a:t>Classical Extensional Mereology</a:t>
            </a:r>
            <a:endParaRPr lang="en-US" sz="1400" dirty="0">
              <a:solidFill>
                <a:schemeClr val="bg2">
                  <a:lumMod val="50000"/>
                </a:schemeClr>
              </a:solidFill>
              <a:latin typeface="Source Han Sans SC"/>
              <a:cs typeface="Times New Roman" panose="02020603050405020304" pitchFamily="18" charset="0"/>
            </a:endParaRPr>
          </a:p>
        </p:txBody>
      </p:sp>
      <p:cxnSp>
        <p:nvCxnSpPr>
          <p:cNvPr id="111" name="Connecteur droit avec flèche 110"/>
          <p:cNvCxnSpPr>
            <a:stCxn id="106" idx="2"/>
            <a:endCxn id="21" idx="0"/>
          </p:cNvCxnSpPr>
          <p:nvPr/>
        </p:nvCxnSpPr>
        <p:spPr>
          <a:xfrm>
            <a:off x="5730499" y="1084502"/>
            <a:ext cx="2407" cy="875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Groupe 9"/>
          <p:cNvGrpSpPr/>
          <p:nvPr/>
        </p:nvGrpSpPr>
        <p:grpSpPr>
          <a:xfrm>
            <a:off x="3483600" y="569330"/>
            <a:ext cx="1483098" cy="2409930"/>
            <a:chOff x="3483600" y="569330"/>
            <a:chExt cx="1483098" cy="2409930"/>
          </a:xfrm>
        </p:grpSpPr>
        <p:grpSp>
          <p:nvGrpSpPr>
            <p:cNvPr id="115" name="Groupe 114"/>
            <p:cNvGrpSpPr/>
            <p:nvPr/>
          </p:nvGrpSpPr>
          <p:grpSpPr>
            <a:xfrm>
              <a:off x="3483600" y="1208963"/>
              <a:ext cx="1483098" cy="1770297"/>
              <a:chOff x="3483600" y="1470215"/>
              <a:chExt cx="1483098" cy="1770297"/>
            </a:xfrm>
          </p:grpSpPr>
          <p:sp>
            <p:nvSpPr>
              <p:cNvPr id="20" name="ZoneTexte 19"/>
              <p:cNvSpPr txBox="1"/>
              <p:nvPr/>
            </p:nvSpPr>
            <p:spPr>
              <a:xfrm>
                <a:off x="3483600" y="2221517"/>
                <a:ext cx="1483098"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Connection</a:t>
                </a:r>
                <a:endParaRPr lang="en-US" sz="2000" dirty="0">
                  <a:latin typeface="Source Han Sans SC"/>
                  <a:cs typeface="Times New Roman" panose="02020603050405020304" pitchFamily="18" charset="0"/>
                </a:endParaRPr>
              </a:p>
            </p:txBody>
          </p:sp>
          <p:sp>
            <p:nvSpPr>
              <p:cNvPr id="26" name="Ellipse 25"/>
              <p:cNvSpPr/>
              <p:nvPr/>
            </p:nvSpPr>
            <p:spPr>
              <a:xfrm>
                <a:off x="4172760"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48" name="ZoneTexte 47"/>
              <p:cNvSpPr txBox="1"/>
              <p:nvPr/>
            </p:nvSpPr>
            <p:spPr>
              <a:xfrm>
                <a:off x="3752903" y="2727165"/>
                <a:ext cx="944490" cy="369332"/>
              </a:xfrm>
              <a:prstGeom prst="rect">
                <a:avLst/>
              </a:prstGeom>
              <a:noFill/>
            </p:spPr>
            <p:txBody>
              <a:bodyPr wrap="none" rtlCol="0">
                <a:spAutoFit/>
              </a:bodyPr>
              <a:lstStyle/>
              <a:p>
                <a:pPr algn="ctr"/>
                <a:r>
                  <a:rPr lang="en-US" dirty="0" smtClean="0">
                    <a:solidFill>
                      <a:srgbClr val="0000FF"/>
                    </a:solidFill>
                    <a:latin typeface="Consolas" panose="020B0609020204030204" pitchFamily="49" charset="0"/>
                    <a:cs typeface="Times New Roman" panose="02020603050405020304" pitchFamily="18" charset="0"/>
                  </a:rPr>
                  <a:t>C</a:t>
                </a:r>
                <a:r>
                  <a:rPr lang="fr-FR" dirty="0" smtClean="0">
                    <a:solidFill>
                      <a:srgbClr val="0000FF"/>
                    </a:solidFill>
                    <a:latin typeface="Consolas" panose="020B0609020204030204" pitchFamily="49" charset="0"/>
                    <a:cs typeface="Times New Roman" panose="02020603050405020304" pitchFamily="18" charset="0"/>
                  </a:rPr>
                  <a:t>(</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sp>
            <p:nvSpPr>
              <p:cNvPr id="94" name="Ellipse 93"/>
              <p:cNvSpPr/>
              <p:nvPr/>
            </p:nvSpPr>
            <p:spPr bwMode="auto">
              <a:xfrm>
                <a:off x="3933179" y="1470215"/>
                <a:ext cx="333100" cy="339387"/>
              </a:xfrm>
              <a:prstGeom prst="ellipse">
                <a:avLst/>
              </a:prstGeom>
              <a:solidFill>
                <a:sysClr val="window" lastClr="FFFFFF"/>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95" name="Ellipse 94"/>
              <p:cNvSpPr/>
              <p:nvPr/>
            </p:nvSpPr>
            <p:spPr bwMode="auto">
              <a:xfrm>
                <a:off x="4246880" y="1593264"/>
                <a:ext cx="333100" cy="339387"/>
              </a:xfrm>
              <a:prstGeom prst="ellipse">
                <a:avLst/>
              </a:prstGeom>
              <a:solidFill>
                <a:sysClr val="window" lastClr="FFFFFF"/>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grpSp>
        <p:sp>
          <p:nvSpPr>
            <p:cNvPr id="116" name="ZoneTexte 115"/>
            <p:cNvSpPr txBox="1"/>
            <p:nvPr/>
          </p:nvSpPr>
          <p:spPr>
            <a:xfrm>
              <a:off x="3596469" y="569330"/>
              <a:ext cx="1237494" cy="307777"/>
            </a:xfrm>
            <a:prstGeom prst="rect">
              <a:avLst/>
            </a:prstGeom>
            <a:noFill/>
          </p:spPr>
          <p:txBody>
            <a:bodyPr wrap="square" rtlCol="0">
              <a:spAutoFit/>
            </a:bodyPr>
            <a:lstStyle/>
            <a:p>
              <a:pPr algn="ctr"/>
              <a:r>
                <a:rPr lang="fr-FR" sz="1400" dirty="0" smtClean="0">
                  <a:solidFill>
                    <a:schemeClr val="bg2">
                      <a:lumMod val="50000"/>
                    </a:schemeClr>
                  </a:solidFill>
                  <a:latin typeface="Source Han Sans SC"/>
                  <a:cs typeface="Times New Roman" panose="02020603050405020304" pitchFamily="18" charset="0"/>
                </a:rPr>
                <a:t>Topology</a:t>
              </a:r>
              <a:endParaRPr lang="en-US" sz="1400" dirty="0">
                <a:solidFill>
                  <a:schemeClr val="bg2">
                    <a:lumMod val="50000"/>
                  </a:schemeClr>
                </a:solidFill>
                <a:latin typeface="Source Han Sans SC"/>
                <a:cs typeface="Times New Roman" panose="02020603050405020304" pitchFamily="18" charset="0"/>
              </a:endParaRPr>
            </a:p>
          </p:txBody>
        </p:sp>
      </p:grpSp>
      <p:sp>
        <p:nvSpPr>
          <p:cNvPr id="117" name="ZoneTexte 116"/>
          <p:cNvSpPr txBox="1"/>
          <p:nvPr/>
        </p:nvSpPr>
        <p:spPr>
          <a:xfrm>
            <a:off x="8942319" y="4918879"/>
            <a:ext cx="2832992" cy="1323439"/>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latin typeface="Source Han Sans SC"/>
                <a:cs typeface="Times New Roman" panose="02020603050405020304" pitchFamily="18" charset="0"/>
              </a:rPr>
              <a:t>Relation’s name</a:t>
            </a:r>
          </a:p>
          <a:p>
            <a:pPr marL="342900" indent="-342900">
              <a:buFont typeface="Arial" panose="020B0604020202020204" pitchFamily="34" charset="0"/>
              <a:buChar char="•"/>
            </a:pPr>
            <a:r>
              <a:rPr lang="en-US" sz="1600" dirty="0" smtClean="0">
                <a:solidFill>
                  <a:srgbClr val="0000FF"/>
                </a:solidFill>
                <a:latin typeface="Source Han Sans SC"/>
                <a:cs typeface="Times New Roman" panose="02020603050405020304" pitchFamily="18" charset="0"/>
              </a:rPr>
              <a:t>Relation’s primitive</a:t>
            </a:r>
          </a:p>
          <a:p>
            <a:pPr marL="342900" indent="-342900">
              <a:buFont typeface="Arial" panose="020B0604020202020204" pitchFamily="34" charset="0"/>
              <a:buChar char="•"/>
            </a:pPr>
            <a:r>
              <a:rPr lang="en-US" sz="1600" dirty="0" smtClean="0">
                <a:solidFill>
                  <a:schemeClr val="bg2">
                    <a:lumMod val="50000"/>
                  </a:schemeClr>
                </a:solidFill>
                <a:latin typeface="Source Han Sans SC"/>
                <a:cs typeface="Times New Roman" panose="02020603050405020304" pitchFamily="18" charset="0"/>
              </a:rPr>
              <a:t>Imported theory’s name</a:t>
            </a:r>
          </a:p>
          <a:p>
            <a:pPr lvl="2"/>
            <a:r>
              <a:rPr lang="en-US" sz="1600" dirty="0" smtClean="0">
                <a:latin typeface="Source Han Sans SC"/>
                <a:cs typeface="Times New Roman" panose="02020603050405020304" pitchFamily="18" charset="0"/>
              </a:rPr>
              <a:t>Definitions</a:t>
            </a:r>
          </a:p>
          <a:p>
            <a:pPr lvl="2"/>
            <a:r>
              <a:rPr lang="en-US" sz="1600" dirty="0" smtClean="0">
                <a:latin typeface="Source Han Sans SC"/>
                <a:cs typeface="Times New Roman" panose="02020603050405020304" pitchFamily="18" charset="0"/>
              </a:rPr>
              <a:t>Axioms</a:t>
            </a:r>
            <a:endParaRPr lang="en-US" sz="1600" dirty="0">
              <a:latin typeface="Source Han Sans SC"/>
              <a:cs typeface="Times New Roman" panose="02020603050405020304" pitchFamily="18" charset="0"/>
            </a:endParaRPr>
          </a:p>
        </p:txBody>
      </p:sp>
      <p:sp>
        <p:nvSpPr>
          <p:cNvPr id="121" name="Espace réservé du contenu 9"/>
          <p:cNvSpPr>
            <a:spLocks noGrp="1"/>
          </p:cNvSpPr>
          <p:nvPr>
            <p:ph idx="1"/>
          </p:nvPr>
        </p:nvSpPr>
        <p:spPr>
          <a:xfrm>
            <a:off x="466726" y="4724604"/>
            <a:ext cx="6778456" cy="1553502"/>
          </a:xfrm>
        </p:spPr>
        <p:txBody>
          <a:bodyPr>
            <a:noAutofit/>
          </a:bodyPr>
          <a:lstStyle/>
          <a:p>
            <a:pPr marL="0" indent="0">
              <a:buNone/>
            </a:pPr>
            <a:r>
              <a:rPr lang="en-US" sz="2000" b="1" dirty="0" smtClean="0">
                <a:latin typeface="Source Han Sans SC"/>
              </a:rPr>
              <a:t>FORT:</a:t>
            </a:r>
          </a:p>
          <a:p>
            <a:pPr lvl="1"/>
            <a:r>
              <a:rPr lang="en-US" sz="2000" dirty="0" smtClean="0">
                <a:latin typeface="Source Han Sans SC"/>
              </a:rPr>
              <a:t>Modular ontology: </a:t>
            </a:r>
            <a:r>
              <a:rPr lang="en-US" sz="1800" dirty="0">
                <a:latin typeface="Source Han Sans SC"/>
              </a:rPr>
              <a:t>i</a:t>
            </a:r>
            <a:r>
              <a:rPr lang="en-US" sz="1800" dirty="0" smtClean="0">
                <a:latin typeface="Source Han Sans SC"/>
              </a:rPr>
              <a:t>ntralinked &amp; interlinked microtheories</a:t>
            </a:r>
          </a:p>
          <a:p>
            <a:pPr lvl="1"/>
            <a:r>
              <a:rPr lang="en-US" sz="2000" dirty="0" smtClean="0">
                <a:latin typeface="Source Han Sans SC"/>
              </a:rPr>
              <a:t>Meta-ontology</a:t>
            </a:r>
          </a:p>
          <a:p>
            <a:pPr lvl="1"/>
            <a:r>
              <a:rPr lang="en-US" sz="2000" dirty="0" smtClean="0">
                <a:latin typeface="Source Han Sans SC"/>
              </a:rPr>
              <a:t>Ontology of exclusive relations and rules</a:t>
            </a:r>
          </a:p>
        </p:txBody>
      </p:sp>
      <p:cxnSp>
        <p:nvCxnSpPr>
          <p:cNvPr id="122" name="Connecteur droit 121"/>
          <p:cNvCxnSpPr/>
          <p:nvPr/>
        </p:nvCxnSpPr>
        <p:spPr>
          <a:xfrm flipH="1" flipV="1">
            <a:off x="9103231" y="5834380"/>
            <a:ext cx="684196" cy="875"/>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Connecteur droit 126"/>
          <p:cNvCxnSpPr/>
          <p:nvPr/>
        </p:nvCxnSpPr>
        <p:spPr>
          <a:xfrm flipH="1" flipV="1">
            <a:off x="9103231" y="6083300"/>
            <a:ext cx="684196" cy="875"/>
          </a:xfrm>
          <a:prstGeom prst="line">
            <a:avLst/>
          </a:prstGeom>
          <a:ln w="19050">
            <a:prstDash val="dash"/>
          </a:ln>
        </p:spPr>
        <p:style>
          <a:lnRef idx="1">
            <a:schemeClr val="dk1"/>
          </a:lnRef>
          <a:fillRef idx="0">
            <a:schemeClr val="dk1"/>
          </a:fillRef>
          <a:effectRef idx="0">
            <a:schemeClr val="dk1"/>
          </a:effectRef>
          <a:fontRef idx="minor">
            <a:schemeClr val="tx1"/>
          </a:fontRef>
        </p:style>
      </p:cxnSp>
      <p:grpSp>
        <p:nvGrpSpPr>
          <p:cNvPr id="9" name="Groupe 8"/>
          <p:cNvGrpSpPr/>
          <p:nvPr/>
        </p:nvGrpSpPr>
        <p:grpSpPr>
          <a:xfrm>
            <a:off x="2111381" y="575274"/>
            <a:ext cx="1216848" cy="2405891"/>
            <a:chOff x="2111381" y="575274"/>
            <a:chExt cx="1216848" cy="2405891"/>
          </a:xfrm>
        </p:grpSpPr>
        <p:sp>
          <p:nvSpPr>
            <p:cNvPr id="105" name="ZoneTexte 104"/>
            <p:cNvSpPr txBox="1"/>
            <p:nvPr/>
          </p:nvSpPr>
          <p:spPr>
            <a:xfrm>
              <a:off x="2111381" y="575274"/>
              <a:ext cx="1071127" cy="307777"/>
            </a:xfrm>
            <a:prstGeom prst="rect">
              <a:avLst/>
            </a:prstGeom>
            <a:noFill/>
          </p:spPr>
          <p:txBody>
            <a:bodyPr wrap="square" rtlCol="0">
              <a:spAutoFit/>
            </a:bodyPr>
            <a:lstStyle/>
            <a:p>
              <a:pPr algn="ctr"/>
              <a:r>
                <a:rPr lang="en-US" sz="1400" dirty="0" smtClean="0">
                  <a:solidFill>
                    <a:schemeClr val="bg2">
                      <a:lumMod val="50000"/>
                    </a:schemeClr>
                  </a:solidFill>
                  <a:latin typeface="Source Han Sans SC"/>
                  <a:cs typeface="Times New Roman" panose="02020603050405020304" pitchFamily="18" charset="0"/>
                </a:rPr>
                <a:t>Varzi</a:t>
              </a:r>
              <a:endParaRPr lang="en-US" sz="1400" dirty="0">
                <a:solidFill>
                  <a:schemeClr val="bg2">
                    <a:lumMod val="50000"/>
                  </a:schemeClr>
                </a:solidFill>
                <a:latin typeface="Source Han Sans SC"/>
                <a:cs typeface="Times New Roman" panose="02020603050405020304" pitchFamily="18" charset="0"/>
              </a:endParaRPr>
            </a:p>
          </p:txBody>
        </p:sp>
        <p:grpSp>
          <p:nvGrpSpPr>
            <p:cNvPr id="7" name="Groupe 6"/>
            <p:cNvGrpSpPr/>
            <p:nvPr/>
          </p:nvGrpSpPr>
          <p:grpSpPr>
            <a:xfrm>
              <a:off x="2173746" y="1960265"/>
              <a:ext cx="1154483" cy="1020900"/>
              <a:chOff x="2173746" y="2221517"/>
              <a:chExt cx="1154483" cy="1020900"/>
            </a:xfrm>
          </p:grpSpPr>
          <p:sp>
            <p:nvSpPr>
              <p:cNvPr id="55" name="ZoneTexte 54"/>
              <p:cNvSpPr txBox="1"/>
              <p:nvPr/>
            </p:nvSpPr>
            <p:spPr>
              <a:xfrm>
                <a:off x="2173746" y="2221517"/>
                <a:ext cx="115448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Location</a:t>
                </a:r>
                <a:endParaRPr lang="en-US" sz="2000" dirty="0">
                  <a:latin typeface="Source Han Sans SC"/>
                  <a:cs typeface="Times New Roman" panose="02020603050405020304" pitchFamily="18" charset="0"/>
                </a:endParaRPr>
              </a:p>
            </p:txBody>
          </p:sp>
          <p:sp>
            <p:nvSpPr>
              <p:cNvPr id="56" name="Ellipse 55"/>
              <p:cNvSpPr/>
              <p:nvPr/>
            </p:nvSpPr>
            <p:spPr>
              <a:xfrm>
                <a:off x="2697527" y="3147167"/>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7" name="ZoneTexte 56"/>
              <p:cNvSpPr txBox="1"/>
              <p:nvPr/>
            </p:nvSpPr>
            <p:spPr>
              <a:xfrm>
                <a:off x="2273760" y="2724104"/>
                <a:ext cx="944490"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L(</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153" name="Groupe 152"/>
            <p:cNvGrpSpPr/>
            <p:nvPr/>
          </p:nvGrpSpPr>
          <p:grpSpPr>
            <a:xfrm>
              <a:off x="2368142" y="1115271"/>
              <a:ext cx="461962" cy="729342"/>
              <a:chOff x="5374230" y="2862743"/>
              <a:chExt cx="461962" cy="729342"/>
            </a:xfrm>
          </p:grpSpPr>
          <p:sp>
            <p:nvSpPr>
              <p:cNvPr id="158" name="Ellipse 157"/>
              <p:cNvSpPr/>
              <p:nvPr/>
            </p:nvSpPr>
            <p:spPr bwMode="auto">
              <a:xfrm rot="19742679">
                <a:off x="5379168" y="2862743"/>
                <a:ext cx="453525" cy="271765"/>
              </a:xfrm>
              <a:prstGeom prst="ellipse">
                <a:avLst/>
              </a:prstGeom>
              <a:solidFill>
                <a:schemeClr val="accent1">
                  <a:lumMod val="20000"/>
                  <a:lumOff val="8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cxnSp>
            <p:nvCxnSpPr>
              <p:cNvPr id="159" name="Connecteur droit 158"/>
              <p:cNvCxnSpPr/>
              <p:nvPr/>
            </p:nvCxnSpPr>
            <p:spPr>
              <a:xfrm>
                <a:off x="5398770" y="3066647"/>
                <a:ext cx="0" cy="469069"/>
              </a:xfrm>
              <a:prstGeom prst="line">
                <a:avLst/>
              </a:prstGeom>
              <a:noFill/>
              <a:ln w="19050" cap="flat" cmpd="sng" algn="ctr">
                <a:solidFill>
                  <a:srgbClr val="1B587C">
                    <a:lumMod val="50000"/>
                  </a:srgbClr>
                </a:solidFill>
                <a:prstDash val="sysDot"/>
                <a:round/>
                <a:headEnd type="none" w="med" len="med"/>
                <a:tailEnd type="none" w="med" len="med"/>
              </a:ln>
              <a:effectLst/>
            </p:spPr>
          </p:cxnSp>
          <p:cxnSp>
            <p:nvCxnSpPr>
              <p:cNvPr id="160" name="Connecteur droit 159"/>
              <p:cNvCxnSpPr/>
              <p:nvPr/>
            </p:nvCxnSpPr>
            <p:spPr>
              <a:xfrm>
                <a:off x="5812155" y="2931249"/>
                <a:ext cx="0" cy="469069"/>
              </a:xfrm>
              <a:prstGeom prst="line">
                <a:avLst/>
              </a:prstGeom>
              <a:noFill/>
              <a:ln w="19050" cap="flat" cmpd="sng" algn="ctr">
                <a:solidFill>
                  <a:srgbClr val="1B587C">
                    <a:lumMod val="50000"/>
                  </a:srgbClr>
                </a:solidFill>
                <a:prstDash val="sysDot"/>
                <a:round/>
                <a:headEnd type="none" w="med" len="med"/>
                <a:tailEnd type="none" w="med" len="med"/>
              </a:ln>
              <a:effectLst/>
            </p:spPr>
          </p:cxnSp>
          <p:sp>
            <p:nvSpPr>
              <p:cNvPr id="161" name="Ellipse 160"/>
              <p:cNvSpPr/>
              <p:nvPr/>
            </p:nvSpPr>
            <p:spPr bwMode="auto">
              <a:xfrm rot="19742679">
                <a:off x="5374230" y="3320320"/>
                <a:ext cx="461962" cy="271765"/>
              </a:xfrm>
              <a:prstGeom prst="ellipse">
                <a:avLst/>
              </a:prstGeom>
              <a:blipFill>
                <a:blip r:embed="rId4"/>
                <a:tile tx="0" ty="0" sx="100000" sy="100000" flip="none" algn="tl"/>
              </a:blip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indent="-342900" eaLnBrk="0" fontAlgn="base" hangingPunct="0">
                  <a:spcBef>
                    <a:spcPct val="20000"/>
                  </a:spcBef>
                  <a:spcAft>
                    <a:spcPct val="0"/>
                  </a:spcAft>
                  <a:buClr>
                    <a:srgbClr val="75BD25"/>
                  </a:buClr>
                  <a:buFont typeface="Arial" charset="0"/>
                  <a:buNone/>
                </a:pPr>
                <a:endParaRPr lang="en-US" sz="2400" b="1" kern="0">
                  <a:solidFill>
                    <a:srgbClr val="FF0000"/>
                  </a:solidFill>
                  <a:latin typeface="+mj-lt"/>
                  <a:cs typeface="Arial" charset="0"/>
                </a:endParaRPr>
              </a:p>
            </p:txBody>
          </p:sp>
        </p:grpSp>
      </p:grpSp>
      <p:grpSp>
        <p:nvGrpSpPr>
          <p:cNvPr id="11" name="Groupe 10"/>
          <p:cNvGrpSpPr/>
          <p:nvPr/>
        </p:nvGrpSpPr>
        <p:grpSpPr>
          <a:xfrm>
            <a:off x="168862" y="1072791"/>
            <a:ext cx="1880643" cy="1908255"/>
            <a:chOff x="168862" y="1072791"/>
            <a:chExt cx="1880643" cy="1908255"/>
          </a:xfrm>
        </p:grpSpPr>
        <p:sp>
          <p:nvSpPr>
            <p:cNvPr id="60" name="Ellipse 59"/>
            <p:cNvSpPr/>
            <p:nvPr/>
          </p:nvSpPr>
          <p:spPr>
            <a:xfrm>
              <a:off x="1056795" y="2885796"/>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grpSp>
          <p:nvGrpSpPr>
            <p:cNvPr id="6" name="Groupe 5"/>
            <p:cNvGrpSpPr/>
            <p:nvPr/>
          </p:nvGrpSpPr>
          <p:grpSpPr>
            <a:xfrm>
              <a:off x="168862" y="1072791"/>
              <a:ext cx="1880643" cy="1753931"/>
              <a:chOff x="168862" y="1072791"/>
              <a:chExt cx="1880643" cy="1753931"/>
            </a:xfrm>
          </p:grpSpPr>
          <p:sp>
            <p:nvSpPr>
              <p:cNvPr id="59" name="ZoneTexte 58"/>
              <p:cNvSpPr txBox="1"/>
              <p:nvPr/>
            </p:nvSpPr>
            <p:spPr>
              <a:xfrm>
                <a:off x="168862" y="1958088"/>
                <a:ext cx="188064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Entity-Location</a:t>
                </a:r>
                <a:endParaRPr lang="en-US" sz="2000" dirty="0">
                  <a:latin typeface="Source Han Sans SC"/>
                  <a:cs typeface="Times New Roman" panose="02020603050405020304" pitchFamily="18" charset="0"/>
                </a:endParaRPr>
              </a:p>
            </p:txBody>
          </p:sp>
          <p:sp>
            <p:nvSpPr>
              <p:cNvPr id="61" name="ZoneTexte 60"/>
              <p:cNvSpPr txBox="1"/>
              <p:nvPr/>
            </p:nvSpPr>
            <p:spPr>
              <a:xfrm>
                <a:off x="578982" y="2457390"/>
                <a:ext cx="1071127"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EL(</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sp>
            <p:nvSpPr>
              <p:cNvPr id="163" name="Rectangle 162"/>
              <p:cNvSpPr/>
              <p:nvPr/>
            </p:nvSpPr>
            <p:spPr bwMode="auto">
              <a:xfrm>
                <a:off x="672645" y="1072791"/>
                <a:ext cx="665459" cy="646872"/>
              </a:xfrm>
              <a:prstGeom prst="rect">
                <a:avLst/>
              </a:prstGeom>
              <a:blipFill dpi="0" rotWithShape="1">
                <a:blip r:embed="rId4">
                  <a:alphaModFix amt="42000"/>
                </a:blip>
                <a:srcRect/>
                <a:tile tx="0" ty="0" sx="100000" sy="100000" flip="none" algn="tl"/>
              </a:blip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64" name="Ellipse 163"/>
              <p:cNvSpPr/>
              <p:nvPr/>
            </p:nvSpPr>
            <p:spPr bwMode="auto">
              <a:xfrm rot="19742679">
                <a:off x="695504" y="1086437"/>
                <a:ext cx="218018" cy="164122"/>
              </a:xfrm>
              <a:prstGeom prst="ellipse">
                <a:avLst/>
              </a:prstGeom>
              <a:solidFill>
                <a:schemeClr val="bg2">
                  <a:lumMod val="9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65" name="Ellipse 164"/>
              <p:cNvSpPr/>
              <p:nvPr/>
            </p:nvSpPr>
            <p:spPr bwMode="auto">
              <a:xfrm>
                <a:off x="946712" y="1244739"/>
                <a:ext cx="186211" cy="131829"/>
              </a:xfrm>
              <a:prstGeom prst="ellipse">
                <a:avLst/>
              </a:prstGeom>
              <a:solidFill>
                <a:schemeClr val="accent6">
                  <a:lumMod val="40000"/>
                  <a:lumOff val="6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66" name="Ellipse 165"/>
              <p:cNvSpPr/>
              <p:nvPr/>
            </p:nvSpPr>
            <p:spPr bwMode="auto">
              <a:xfrm>
                <a:off x="830857" y="1474039"/>
                <a:ext cx="203618" cy="208458"/>
              </a:xfrm>
              <a:prstGeom prst="ellipse">
                <a:avLst/>
              </a:prstGeom>
              <a:solidFill>
                <a:schemeClr val="accent1">
                  <a:lumMod val="20000"/>
                  <a:lumOff val="8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grpSp>
      </p:grpSp>
    </p:spTree>
    <p:extLst>
      <p:ext uri="{BB962C8B-B14F-4D97-AF65-F5344CB8AC3E}">
        <p14:creationId xmlns:p14="http://schemas.microsoft.com/office/powerpoint/2010/main" val="744318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33</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40"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a:pPr>
            <a:r>
              <a:rPr lang="en-US" sz="2200" b="1" dirty="0">
                <a:solidFill>
                  <a:srgbClr val="002C58"/>
                </a:solidFill>
                <a:latin typeface="Source Han Sans SC"/>
              </a:rPr>
              <a:t>The FORT reference ontology (FOL)</a:t>
            </a:r>
          </a:p>
        </p:txBody>
      </p:sp>
      <p:cxnSp>
        <p:nvCxnSpPr>
          <p:cNvPr id="141"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35" name="Espace réservé du contenu 9"/>
          <p:cNvSpPr>
            <a:spLocks noGrp="1"/>
          </p:cNvSpPr>
          <p:nvPr>
            <p:ph idx="1"/>
          </p:nvPr>
        </p:nvSpPr>
        <p:spPr>
          <a:xfrm>
            <a:off x="466725" y="919957"/>
            <a:ext cx="11231789" cy="5436393"/>
          </a:xfrm>
        </p:spPr>
        <p:txBody>
          <a:bodyPr>
            <a:normAutofit/>
          </a:bodyPr>
          <a:lstStyle/>
          <a:p>
            <a:pPr marL="0" indent="0">
              <a:buNone/>
            </a:pPr>
            <a:r>
              <a:rPr lang="en-US" sz="2000" b="1" dirty="0" err="1" smtClean="0">
                <a:latin typeface="Source Han Sans SC"/>
              </a:rPr>
              <a:t>ComponentOf</a:t>
            </a:r>
            <a:r>
              <a:rPr lang="en-US" sz="2000" b="1" dirty="0" smtClean="0">
                <a:latin typeface="Source Han Sans SC"/>
              </a:rPr>
              <a:t> and </a:t>
            </a:r>
            <a:r>
              <a:rPr lang="en-US" sz="2000" b="1" dirty="0" err="1" smtClean="0">
                <a:latin typeface="Source Han Sans SC"/>
              </a:rPr>
              <a:t>ElementOf</a:t>
            </a:r>
            <a:r>
              <a:rPr lang="en-US" sz="2000" b="1" dirty="0" smtClean="0">
                <a:latin typeface="Source Han Sans SC"/>
              </a:rPr>
              <a:t>:</a:t>
            </a:r>
          </a:p>
          <a:p>
            <a:pPr marL="0" indent="0">
              <a:buNone/>
            </a:pPr>
            <a:endParaRPr lang="fr-FR" sz="1800" dirty="0" smtClean="0">
              <a:latin typeface="Source Han Sans SC"/>
            </a:endParaRPr>
          </a:p>
          <a:p>
            <a:pPr marL="0" indent="0">
              <a:buNone/>
            </a:pPr>
            <a:r>
              <a:rPr lang="es-ES" sz="2000" dirty="0" smtClean="0"/>
              <a:t>(∀</a:t>
            </a:r>
            <a:r>
              <a:rPr lang="es-ES" sz="2000" dirty="0"/>
              <a:t>x, y)</a:t>
            </a:r>
            <a:r>
              <a:rPr lang="es-ES" sz="2000" dirty="0" err="1"/>
              <a:t>ComponentOf</a:t>
            </a:r>
            <a:r>
              <a:rPr lang="es-ES" sz="2000" dirty="0"/>
              <a:t>(x, y) =</a:t>
            </a:r>
            <a:r>
              <a:rPr lang="es-ES" sz="2000" baseline="-25000" dirty="0" err="1"/>
              <a:t>df</a:t>
            </a:r>
            <a:r>
              <a:rPr lang="es-ES" sz="2000" dirty="0"/>
              <a:t> P(x, y)∧GED(φ(y),ϕ(x)) 		</a:t>
            </a:r>
            <a:r>
              <a:rPr lang="es-ES" sz="2000" dirty="0" smtClean="0"/>
              <a:t>(</a:t>
            </a:r>
            <a:r>
              <a:rPr lang="es-ES" sz="2000" dirty="0"/>
              <a:t>PDd1)</a:t>
            </a:r>
          </a:p>
          <a:p>
            <a:pPr lvl="2"/>
            <a:r>
              <a:rPr lang="es-ES" sz="1400" dirty="0"/>
              <a:t>(∀x, </a:t>
            </a:r>
            <a:r>
              <a:rPr lang="es-ES" sz="1400" dirty="0" err="1"/>
              <a:t>y,z</a:t>
            </a:r>
            <a:r>
              <a:rPr lang="es-ES" sz="1400" dirty="0"/>
              <a:t>)</a:t>
            </a:r>
            <a:r>
              <a:rPr lang="es-ES" sz="1400" dirty="0" err="1"/>
              <a:t>ComponentOf</a:t>
            </a:r>
            <a:r>
              <a:rPr lang="es-ES" sz="1400" dirty="0"/>
              <a:t>(x, y)∧</a:t>
            </a:r>
            <a:r>
              <a:rPr lang="es-ES" sz="1400" dirty="0" err="1"/>
              <a:t>ComponentOf</a:t>
            </a:r>
            <a:r>
              <a:rPr lang="es-ES" sz="1400" dirty="0"/>
              <a:t>(</a:t>
            </a:r>
            <a:r>
              <a:rPr lang="es-ES" sz="1400" dirty="0" err="1"/>
              <a:t>y,z</a:t>
            </a:r>
            <a:r>
              <a:rPr lang="es-ES" sz="1400" dirty="0"/>
              <a:t>) → </a:t>
            </a:r>
            <a:r>
              <a:rPr lang="es-ES" sz="1400" dirty="0" err="1"/>
              <a:t>ComponentOf</a:t>
            </a:r>
            <a:r>
              <a:rPr lang="es-ES" sz="1400" dirty="0"/>
              <a:t>(</a:t>
            </a:r>
            <a:r>
              <a:rPr lang="es-ES" sz="1400" dirty="0" err="1"/>
              <a:t>x,z</a:t>
            </a:r>
            <a:r>
              <a:rPr lang="es-ES" sz="1400" dirty="0"/>
              <a:t>) 	</a:t>
            </a:r>
            <a:r>
              <a:rPr lang="es-ES" sz="1400" dirty="0" smtClean="0"/>
              <a:t>(</a:t>
            </a:r>
            <a:r>
              <a:rPr lang="es-ES" sz="1400" dirty="0"/>
              <a:t>PDt1) </a:t>
            </a:r>
          </a:p>
          <a:p>
            <a:pPr lvl="2"/>
            <a:r>
              <a:rPr lang="es-ES" sz="1400" dirty="0"/>
              <a:t>(∀x)¬</a:t>
            </a:r>
            <a:r>
              <a:rPr lang="es-ES" sz="1400" dirty="0" err="1"/>
              <a:t>ComponentOf</a:t>
            </a:r>
            <a:r>
              <a:rPr lang="es-ES" sz="1400" dirty="0"/>
              <a:t>(x, x) 				</a:t>
            </a:r>
            <a:r>
              <a:rPr lang="es-ES" sz="1400" dirty="0" smtClean="0"/>
              <a:t>(</a:t>
            </a:r>
            <a:r>
              <a:rPr lang="es-ES" sz="1400" dirty="0"/>
              <a:t>PDt2) </a:t>
            </a:r>
          </a:p>
          <a:p>
            <a:pPr lvl="2"/>
            <a:r>
              <a:rPr lang="es-ES" sz="1400" dirty="0"/>
              <a:t>(∀x, y)</a:t>
            </a:r>
            <a:r>
              <a:rPr lang="es-ES" sz="1400" dirty="0" err="1"/>
              <a:t>ComponentOf</a:t>
            </a:r>
            <a:r>
              <a:rPr lang="es-ES" sz="1400" dirty="0"/>
              <a:t>(x, y) → ¬</a:t>
            </a:r>
            <a:r>
              <a:rPr lang="es-ES" sz="1400" dirty="0" err="1"/>
              <a:t>ComponentOf</a:t>
            </a:r>
            <a:r>
              <a:rPr lang="es-ES" sz="1400" dirty="0"/>
              <a:t>(y, x) 		</a:t>
            </a:r>
            <a:r>
              <a:rPr lang="es-ES" sz="1400" dirty="0" smtClean="0"/>
              <a:t>(</a:t>
            </a:r>
            <a:r>
              <a:rPr lang="es-ES" sz="1400" dirty="0"/>
              <a:t>PDt3)</a:t>
            </a:r>
          </a:p>
          <a:p>
            <a:pPr lvl="2"/>
            <a:r>
              <a:rPr lang="es-ES" sz="1400" dirty="0"/>
              <a:t>(∀x, y)</a:t>
            </a:r>
            <a:r>
              <a:rPr lang="es-ES" sz="1400" dirty="0" err="1"/>
              <a:t>ComponentOf</a:t>
            </a:r>
            <a:r>
              <a:rPr lang="es-ES" sz="1400" dirty="0"/>
              <a:t>(x, y) → PP(x, y) 			</a:t>
            </a:r>
            <a:r>
              <a:rPr lang="es-ES" sz="1400" dirty="0" smtClean="0"/>
              <a:t>(</a:t>
            </a:r>
            <a:r>
              <a:rPr lang="es-ES" sz="1400" dirty="0"/>
              <a:t>PDa1) </a:t>
            </a:r>
          </a:p>
          <a:p>
            <a:pPr lvl="2"/>
            <a:r>
              <a:rPr lang="es-ES" sz="1400" dirty="0"/>
              <a:t>(∀x, y)</a:t>
            </a:r>
            <a:r>
              <a:rPr lang="es-ES" sz="1400" dirty="0" err="1"/>
              <a:t>ComponentOf</a:t>
            </a:r>
            <a:r>
              <a:rPr lang="es-ES" sz="1400" dirty="0"/>
              <a:t>(x, y) → ∃z( P(z, y) ∧ ¬O(z, x) ) 		</a:t>
            </a:r>
            <a:r>
              <a:rPr lang="es-ES" sz="1400" dirty="0" smtClean="0"/>
              <a:t>(</a:t>
            </a:r>
            <a:r>
              <a:rPr lang="es-ES" sz="1400" dirty="0"/>
              <a:t>PDt4)</a:t>
            </a:r>
          </a:p>
          <a:p>
            <a:pPr lvl="2"/>
            <a:endParaRPr lang="es-ES" sz="1200" dirty="0"/>
          </a:p>
          <a:p>
            <a:pPr marL="0" indent="0">
              <a:buNone/>
            </a:pPr>
            <a:r>
              <a:rPr lang="es-ES" sz="2000" dirty="0"/>
              <a:t>(∀x, y)</a:t>
            </a:r>
            <a:r>
              <a:rPr lang="es-ES" sz="2000" dirty="0" err="1"/>
              <a:t>ElementOf</a:t>
            </a:r>
            <a:r>
              <a:rPr lang="es-ES" sz="2000" dirty="0"/>
              <a:t>(x, y) =</a:t>
            </a:r>
            <a:r>
              <a:rPr lang="es-ES" sz="2000" baseline="-25000" dirty="0" err="1"/>
              <a:t>df</a:t>
            </a:r>
            <a:r>
              <a:rPr lang="es-ES" sz="2000" dirty="0"/>
              <a:t> P(x, y)∧SED(y, x) 	</a:t>
            </a:r>
            <a:r>
              <a:rPr lang="es-ES" sz="2000" dirty="0" smtClean="0"/>
              <a:t>		(PDd2)</a:t>
            </a:r>
            <a:endParaRPr lang="fr-FR" sz="2000" b="1" dirty="0" smtClean="0">
              <a:latin typeface="Source Han Sans SC"/>
            </a:endParaRPr>
          </a:p>
        </p:txBody>
      </p:sp>
      <p:cxnSp>
        <p:nvCxnSpPr>
          <p:cNvPr id="43" name="Connecteur droit 42"/>
          <p:cNvCxnSpPr>
            <a:stCxn id="55" idx="5"/>
            <a:endCxn id="46" idx="1"/>
          </p:cNvCxnSpPr>
          <p:nvPr/>
        </p:nvCxnSpPr>
        <p:spPr>
          <a:xfrm>
            <a:off x="9162881" y="3910275"/>
            <a:ext cx="628062" cy="599398"/>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p:cNvCxnSpPr>
            <a:stCxn id="51" idx="3"/>
            <a:endCxn id="46" idx="7"/>
          </p:cNvCxnSpPr>
          <p:nvPr/>
        </p:nvCxnSpPr>
        <p:spPr>
          <a:xfrm flipH="1">
            <a:off x="9865030" y="3908489"/>
            <a:ext cx="788428" cy="601184"/>
          </a:xfrm>
          <a:prstGeom prst="line">
            <a:avLst/>
          </a:prstGeom>
        </p:spPr>
        <p:style>
          <a:lnRef idx="1">
            <a:schemeClr val="dk1"/>
          </a:lnRef>
          <a:fillRef idx="0">
            <a:schemeClr val="dk1"/>
          </a:fillRef>
          <a:effectRef idx="0">
            <a:schemeClr val="dk1"/>
          </a:effectRef>
          <a:fontRef idx="minor">
            <a:schemeClr val="tx1"/>
          </a:fontRef>
        </p:style>
      </p:cxnSp>
      <p:grpSp>
        <p:nvGrpSpPr>
          <p:cNvPr id="45" name="Groupe 44"/>
          <p:cNvGrpSpPr/>
          <p:nvPr/>
        </p:nvGrpSpPr>
        <p:grpSpPr>
          <a:xfrm>
            <a:off x="8513330" y="4495724"/>
            <a:ext cx="2840469" cy="899461"/>
            <a:chOff x="5120397" y="3813798"/>
            <a:chExt cx="2840469" cy="899461"/>
          </a:xfrm>
        </p:grpSpPr>
        <p:sp>
          <p:nvSpPr>
            <p:cNvPr id="46" name="Ellipse 45"/>
            <p:cNvSpPr/>
            <p:nvPr/>
          </p:nvSpPr>
          <p:spPr>
            <a:xfrm>
              <a:off x="6382666" y="381379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47" name="ZoneTexte 46"/>
            <p:cNvSpPr txBox="1"/>
            <p:nvPr/>
          </p:nvSpPr>
          <p:spPr>
            <a:xfrm>
              <a:off x="5120397" y="3931815"/>
              <a:ext cx="2840469" cy="400110"/>
            </a:xfrm>
            <a:prstGeom prst="rect">
              <a:avLst/>
            </a:prstGeom>
            <a:noFill/>
          </p:spPr>
          <p:txBody>
            <a:bodyPr wrap="square" rtlCol="0">
              <a:spAutoFit/>
            </a:bodyPr>
            <a:lstStyle/>
            <a:p>
              <a:r>
                <a:rPr lang="en-US" sz="2000" dirty="0" err="1" smtClean="0">
                  <a:latin typeface="Source Han Sans SC"/>
                  <a:cs typeface="Times New Roman" panose="02020603050405020304" pitchFamily="18" charset="0"/>
                </a:rPr>
                <a:t>ComponentOf</a:t>
              </a:r>
              <a:r>
                <a:rPr lang="en-US" sz="2000" dirty="0" smtClean="0">
                  <a:latin typeface="Source Han Sans SC"/>
                  <a:cs typeface="Times New Roman" panose="02020603050405020304" pitchFamily="18" charset="0"/>
                </a:rPr>
                <a:t>: P+GED</a:t>
              </a:r>
            </a:p>
          </p:txBody>
        </p:sp>
        <p:sp>
          <p:nvSpPr>
            <p:cNvPr id="48" name="Rectangle 47"/>
            <p:cNvSpPr/>
            <p:nvPr/>
          </p:nvSpPr>
          <p:spPr>
            <a:xfrm>
              <a:off x="5120398" y="4313149"/>
              <a:ext cx="2507451" cy="400110"/>
            </a:xfrm>
            <a:prstGeom prst="rect">
              <a:avLst/>
            </a:prstGeom>
          </p:spPr>
          <p:txBody>
            <a:bodyPr wrap="square">
              <a:spAutoFit/>
            </a:bodyPr>
            <a:lstStyle/>
            <a:p>
              <a:r>
                <a:rPr lang="fr-FR" sz="2000" dirty="0" err="1" smtClean="0">
                  <a:latin typeface="Source Han Sans SC"/>
                  <a:cs typeface="Times New Roman" panose="02020603050405020304" pitchFamily="18" charset="0"/>
                </a:rPr>
                <a:t>ElementOf</a:t>
              </a:r>
              <a:r>
                <a:rPr lang="fr-FR" sz="2000" dirty="0" smtClean="0">
                  <a:latin typeface="Source Han Sans SC"/>
                  <a:cs typeface="Times New Roman" panose="02020603050405020304" pitchFamily="18" charset="0"/>
                </a:rPr>
                <a:t>: P+SED</a:t>
              </a:r>
              <a:endParaRPr lang="en-US" sz="2000" dirty="0">
                <a:latin typeface="Source Han Sans SC"/>
                <a:cs typeface="Times New Roman" panose="02020603050405020304" pitchFamily="18" charset="0"/>
              </a:endParaRPr>
            </a:p>
          </p:txBody>
        </p:sp>
      </p:grpSp>
      <p:grpSp>
        <p:nvGrpSpPr>
          <p:cNvPr id="49" name="Groupe 48"/>
          <p:cNvGrpSpPr/>
          <p:nvPr/>
        </p:nvGrpSpPr>
        <p:grpSpPr>
          <a:xfrm>
            <a:off x="9870406" y="2903443"/>
            <a:ext cx="1640193" cy="1018995"/>
            <a:chOff x="6477473" y="2221517"/>
            <a:chExt cx="1640193" cy="1018995"/>
          </a:xfrm>
        </p:grpSpPr>
        <p:sp>
          <p:nvSpPr>
            <p:cNvPr id="50" name="ZoneTexte 49"/>
            <p:cNvSpPr txBox="1"/>
            <p:nvPr/>
          </p:nvSpPr>
          <p:spPr>
            <a:xfrm>
              <a:off x="6477473" y="2221517"/>
              <a:ext cx="164019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Dependence</a:t>
              </a:r>
              <a:endParaRPr lang="en-US" sz="2000" dirty="0">
                <a:latin typeface="Source Han Sans SC"/>
                <a:cs typeface="Times New Roman" panose="02020603050405020304" pitchFamily="18" charset="0"/>
              </a:endParaRPr>
            </a:p>
          </p:txBody>
        </p:sp>
        <p:sp>
          <p:nvSpPr>
            <p:cNvPr id="51" name="Ellipse 50"/>
            <p:cNvSpPr/>
            <p:nvPr/>
          </p:nvSpPr>
          <p:spPr>
            <a:xfrm>
              <a:off x="7245181"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2" name="ZoneTexte 51"/>
            <p:cNvSpPr txBox="1"/>
            <p:nvPr/>
          </p:nvSpPr>
          <p:spPr>
            <a:xfrm>
              <a:off x="6649379" y="2481387"/>
              <a:ext cx="1197764" cy="646331"/>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SED(</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p>
            <a:p>
              <a:pPr algn="ctr"/>
              <a:r>
                <a:rPr lang="fr-FR" dirty="0" smtClean="0">
                  <a:solidFill>
                    <a:srgbClr val="0000FF"/>
                  </a:solidFill>
                  <a:latin typeface="Consolas" panose="020B0609020204030204" pitchFamily="49" charset="0"/>
                  <a:cs typeface="Times New Roman" panose="02020603050405020304" pitchFamily="18" charset="0"/>
                </a:rPr>
                <a:t>GED(</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53" name="Groupe 52"/>
          <p:cNvGrpSpPr/>
          <p:nvPr/>
        </p:nvGrpSpPr>
        <p:grpSpPr>
          <a:xfrm>
            <a:off x="8513331" y="2903443"/>
            <a:ext cx="1225015" cy="1020781"/>
            <a:chOff x="5120398" y="2221517"/>
            <a:chExt cx="1225015" cy="1020781"/>
          </a:xfrm>
        </p:grpSpPr>
        <p:sp>
          <p:nvSpPr>
            <p:cNvPr id="54" name="ZoneTexte 53"/>
            <p:cNvSpPr txBox="1"/>
            <p:nvPr/>
          </p:nvSpPr>
          <p:spPr>
            <a:xfrm>
              <a:off x="5120398" y="2221517"/>
              <a:ext cx="1225015"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Parthood</a:t>
              </a:r>
              <a:endParaRPr lang="en-US" sz="2000" dirty="0">
                <a:latin typeface="Source Han Sans SC"/>
                <a:cs typeface="Times New Roman" panose="02020603050405020304" pitchFamily="18" charset="0"/>
              </a:endParaRPr>
            </a:p>
          </p:txBody>
        </p:sp>
        <p:sp>
          <p:nvSpPr>
            <p:cNvPr id="55" name="Ellipse 54"/>
            <p:cNvSpPr/>
            <p:nvPr/>
          </p:nvSpPr>
          <p:spPr>
            <a:xfrm>
              <a:off x="5680517" y="314704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6" name="ZoneTexte 55"/>
            <p:cNvSpPr txBox="1"/>
            <p:nvPr/>
          </p:nvSpPr>
          <p:spPr>
            <a:xfrm>
              <a:off x="5258254" y="2727165"/>
              <a:ext cx="944490"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P(</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57" name="Groupe 56"/>
          <p:cNvGrpSpPr/>
          <p:nvPr/>
        </p:nvGrpSpPr>
        <p:grpSpPr>
          <a:xfrm>
            <a:off x="9528375" y="1992241"/>
            <a:ext cx="675468" cy="665760"/>
            <a:chOff x="6013522" y="1310315"/>
            <a:chExt cx="675468" cy="665760"/>
          </a:xfrm>
        </p:grpSpPr>
        <p:sp>
          <p:nvSpPr>
            <p:cNvPr id="58" name="Forme libre 57"/>
            <p:cNvSpPr/>
            <p:nvPr/>
          </p:nvSpPr>
          <p:spPr bwMode="auto">
            <a:xfrm flipV="1">
              <a:off x="6017713" y="1432910"/>
              <a:ext cx="310006" cy="45719"/>
            </a:xfrm>
            <a:custGeom>
              <a:avLst/>
              <a:gdLst>
                <a:gd name="connsiteX0" fmla="*/ 0 w 719528"/>
                <a:gd name="connsiteY0" fmla="*/ 0 h 0"/>
                <a:gd name="connsiteX1" fmla="*/ 719528 w 719528"/>
                <a:gd name="connsiteY1" fmla="*/ 0 h 0"/>
                <a:gd name="connsiteX2" fmla="*/ 719528 w 719528"/>
                <a:gd name="connsiteY2" fmla="*/ 0 h 0"/>
              </a:gdLst>
              <a:ahLst/>
              <a:cxnLst>
                <a:cxn ang="0">
                  <a:pos x="connsiteX0" y="connsiteY0"/>
                </a:cxn>
                <a:cxn ang="0">
                  <a:pos x="connsiteX1" y="connsiteY1"/>
                </a:cxn>
                <a:cxn ang="0">
                  <a:pos x="connsiteX2" y="connsiteY2"/>
                </a:cxn>
              </a:cxnLst>
              <a:rect l="l" t="t" r="r" b="b"/>
              <a:pathLst>
                <a:path w="719528">
                  <a:moveTo>
                    <a:pt x="0" y="0"/>
                  </a:moveTo>
                  <a:lnTo>
                    <a:pt x="719528" y="0"/>
                  </a:lnTo>
                  <a:lnTo>
                    <a:pt x="719528" y="0"/>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59" name="Forme libre 58"/>
            <p:cNvSpPr/>
            <p:nvPr/>
          </p:nvSpPr>
          <p:spPr bwMode="auto">
            <a:xfrm>
              <a:off x="6315212" y="1310315"/>
              <a:ext cx="64064" cy="175936"/>
            </a:xfrm>
            <a:custGeom>
              <a:avLst/>
              <a:gdLst>
                <a:gd name="connsiteX0" fmla="*/ 0 w 0"/>
                <a:gd name="connsiteY0" fmla="*/ 0 h 539646"/>
                <a:gd name="connsiteX1" fmla="*/ 0 w 0"/>
                <a:gd name="connsiteY1" fmla="*/ 539646 h 539646"/>
                <a:gd name="connsiteX2" fmla="*/ 0 w 0"/>
                <a:gd name="connsiteY2" fmla="*/ 539646 h 539646"/>
              </a:gdLst>
              <a:ahLst/>
              <a:cxnLst>
                <a:cxn ang="0">
                  <a:pos x="connsiteX0" y="connsiteY0"/>
                </a:cxn>
                <a:cxn ang="0">
                  <a:pos x="connsiteX1" y="connsiteY1"/>
                </a:cxn>
                <a:cxn ang="0">
                  <a:pos x="connsiteX2" y="connsiteY2"/>
                </a:cxn>
              </a:cxnLst>
              <a:rect l="l" t="t" r="r" b="b"/>
              <a:pathLst>
                <a:path h="539646">
                  <a:moveTo>
                    <a:pt x="0" y="0"/>
                  </a:moveTo>
                  <a:lnTo>
                    <a:pt x="0" y="539646"/>
                  </a:lnTo>
                  <a:lnTo>
                    <a:pt x="0" y="539646"/>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60" name="Rectangle 59"/>
            <p:cNvSpPr/>
            <p:nvPr/>
          </p:nvSpPr>
          <p:spPr bwMode="auto">
            <a:xfrm>
              <a:off x="6023531" y="1326098"/>
              <a:ext cx="665459" cy="646872"/>
            </a:xfrm>
            <a:prstGeom prst="rect">
              <a:avLst/>
            </a:prstGeom>
            <a:no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61" name="Forme libre 60"/>
            <p:cNvSpPr/>
            <p:nvPr/>
          </p:nvSpPr>
          <p:spPr bwMode="auto">
            <a:xfrm flipV="1">
              <a:off x="6334148" y="1682021"/>
              <a:ext cx="354842" cy="45719"/>
            </a:xfrm>
            <a:custGeom>
              <a:avLst/>
              <a:gdLst>
                <a:gd name="connsiteX0" fmla="*/ 0 w 719528"/>
                <a:gd name="connsiteY0" fmla="*/ 0 h 0"/>
                <a:gd name="connsiteX1" fmla="*/ 719528 w 719528"/>
                <a:gd name="connsiteY1" fmla="*/ 0 h 0"/>
                <a:gd name="connsiteX2" fmla="*/ 719528 w 719528"/>
                <a:gd name="connsiteY2" fmla="*/ 0 h 0"/>
              </a:gdLst>
              <a:ahLst/>
              <a:cxnLst>
                <a:cxn ang="0">
                  <a:pos x="connsiteX0" y="connsiteY0"/>
                </a:cxn>
                <a:cxn ang="0">
                  <a:pos x="connsiteX1" y="connsiteY1"/>
                </a:cxn>
                <a:cxn ang="0">
                  <a:pos x="connsiteX2" y="connsiteY2"/>
                </a:cxn>
              </a:cxnLst>
              <a:rect l="l" t="t" r="r" b="b"/>
              <a:pathLst>
                <a:path w="719528">
                  <a:moveTo>
                    <a:pt x="0" y="0"/>
                  </a:moveTo>
                  <a:lnTo>
                    <a:pt x="719528" y="0"/>
                  </a:lnTo>
                  <a:lnTo>
                    <a:pt x="719528" y="0"/>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62" name="Forme libre 61"/>
            <p:cNvSpPr/>
            <p:nvPr/>
          </p:nvSpPr>
          <p:spPr bwMode="auto">
            <a:xfrm>
              <a:off x="6345692" y="1732974"/>
              <a:ext cx="64064" cy="239995"/>
            </a:xfrm>
            <a:custGeom>
              <a:avLst/>
              <a:gdLst>
                <a:gd name="connsiteX0" fmla="*/ 0 w 0"/>
                <a:gd name="connsiteY0" fmla="*/ 0 h 539646"/>
                <a:gd name="connsiteX1" fmla="*/ 0 w 0"/>
                <a:gd name="connsiteY1" fmla="*/ 539646 h 539646"/>
                <a:gd name="connsiteX2" fmla="*/ 0 w 0"/>
                <a:gd name="connsiteY2" fmla="*/ 539646 h 539646"/>
              </a:gdLst>
              <a:ahLst/>
              <a:cxnLst>
                <a:cxn ang="0">
                  <a:pos x="connsiteX0" y="connsiteY0"/>
                </a:cxn>
                <a:cxn ang="0">
                  <a:pos x="connsiteX1" y="connsiteY1"/>
                </a:cxn>
                <a:cxn ang="0">
                  <a:pos x="connsiteX2" y="connsiteY2"/>
                </a:cxn>
              </a:cxnLst>
              <a:rect l="l" t="t" r="r" b="b"/>
              <a:pathLst>
                <a:path h="539646">
                  <a:moveTo>
                    <a:pt x="0" y="0"/>
                  </a:moveTo>
                  <a:lnTo>
                    <a:pt x="0" y="539646"/>
                  </a:lnTo>
                  <a:lnTo>
                    <a:pt x="0" y="539646"/>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63" name="Ellipse 62"/>
            <p:cNvSpPr/>
            <p:nvPr/>
          </p:nvSpPr>
          <p:spPr bwMode="auto">
            <a:xfrm>
              <a:off x="6359611" y="1367531"/>
              <a:ext cx="203618" cy="208458"/>
            </a:xfrm>
            <a:prstGeom prst="ellipse">
              <a:avLst/>
            </a:prstGeom>
            <a:solidFill>
              <a:schemeClr val="accent1">
                <a:lumMod val="40000"/>
                <a:lumOff val="6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64" name="Pentagone régulier 63"/>
            <p:cNvSpPr/>
            <p:nvPr/>
          </p:nvSpPr>
          <p:spPr bwMode="auto">
            <a:xfrm>
              <a:off x="6013522" y="1777205"/>
              <a:ext cx="178516" cy="198870"/>
            </a:xfrm>
            <a:prstGeom prst="pentagon">
              <a:avLst/>
            </a:prstGeom>
            <a:solidFill>
              <a:schemeClr val="accent4">
                <a:lumMod val="60000"/>
                <a:lumOff val="4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65" name="Triangle isocèle 64"/>
            <p:cNvSpPr/>
            <p:nvPr/>
          </p:nvSpPr>
          <p:spPr bwMode="auto">
            <a:xfrm rot="19300379">
              <a:off x="6106094" y="1525130"/>
              <a:ext cx="148172" cy="171912"/>
            </a:xfrm>
            <a:prstGeom prst="triangle">
              <a:avLst/>
            </a:prstGeom>
            <a:solidFill>
              <a:schemeClr val="accent2">
                <a:lumMod val="60000"/>
                <a:lumOff val="4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grpSp>
    </p:spTree>
    <p:extLst>
      <p:ext uri="{BB962C8B-B14F-4D97-AF65-F5344CB8AC3E}">
        <p14:creationId xmlns:p14="http://schemas.microsoft.com/office/powerpoint/2010/main" val="12448123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34</a:t>
            </a:fld>
            <a:endParaRPr lang="en-US" dirty="0">
              <a:latin typeface="Source Han Sans SC"/>
              <a:cs typeface="Times New Roman" panose="02020603050405020304" pitchFamily="18" charset="0"/>
            </a:endParaRPr>
          </a:p>
        </p:txBody>
      </p:sp>
      <p:sp>
        <p:nvSpPr>
          <p:cNvPr id="25" name="ZoneTexte 24"/>
          <p:cNvSpPr txBox="1"/>
          <p:nvPr/>
        </p:nvSpPr>
        <p:spPr>
          <a:xfrm>
            <a:off x="4746062" y="2942708"/>
            <a:ext cx="569387" cy="400110"/>
          </a:xfrm>
          <a:prstGeom prst="rect">
            <a:avLst/>
          </a:prstGeom>
          <a:noFill/>
        </p:spPr>
        <p:txBody>
          <a:bodyPr wrap="none" rtlCol="0">
            <a:spAutoFit/>
          </a:bodyPr>
          <a:lstStyle/>
          <a:p>
            <a:pPr algn="ctr"/>
            <a:r>
              <a:rPr lang="en-US" sz="2000" dirty="0" smtClean="0">
                <a:solidFill>
                  <a:schemeClr val="bg2">
                    <a:lumMod val="50000"/>
                  </a:schemeClr>
                </a:solidFill>
                <a:latin typeface="Source Han Sans SC"/>
                <a:cs typeface="Times New Roman" panose="02020603050405020304" pitchFamily="18" charset="0"/>
              </a:rPr>
              <a:t>MT</a:t>
            </a:r>
            <a:endParaRPr lang="en-US" sz="2000" dirty="0">
              <a:solidFill>
                <a:schemeClr val="bg2">
                  <a:lumMod val="50000"/>
                </a:schemeClr>
              </a:solidFill>
              <a:latin typeface="Source Han Sans SC"/>
              <a:cs typeface="Times New Roman" panose="02020603050405020304" pitchFamily="18" charset="0"/>
            </a:endParaRPr>
          </a:p>
        </p:txBody>
      </p:sp>
      <p:sp>
        <p:nvSpPr>
          <p:cNvPr id="31" name="Ellipse 30"/>
          <p:cNvSpPr/>
          <p:nvPr/>
        </p:nvSpPr>
        <p:spPr>
          <a:xfrm>
            <a:off x="4978368" y="2841981"/>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cxnSp>
        <p:nvCxnSpPr>
          <p:cNvPr id="32" name="Connecteur droit 31"/>
          <p:cNvCxnSpPr>
            <a:stCxn id="26" idx="5"/>
            <a:endCxn id="31" idx="1"/>
          </p:cNvCxnSpPr>
          <p:nvPr/>
        </p:nvCxnSpPr>
        <p:spPr>
          <a:xfrm>
            <a:off x="4262191" y="2249031"/>
            <a:ext cx="731521" cy="606899"/>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a:stCxn id="27" idx="3"/>
            <a:endCxn id="31" idx="7"/>
          </p:cNvCxnSpPr>
          <p:nvPr/>
        </p:nvCxnSpPr>
        <p:spPr>
          <a:xfrm flipH="1">
            <a:off x="5067799" y="2250817"/>
            <a:ext cx="628062" cy="605113"/>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p:cNvCxnSpPr>
            <a:stCxn id="27" idx="5"/>
            <a:endCxn id="37" idx="1"/>
          </p:cNvCxnSpPr>
          <p:nvPr/>
        </p:nvCxnSpPr>
        <p:spPr>
          <a:xfrm>
            <a:off x="5769948" y="2250817"/>
            <a:ext cx="628062" cy="599398"/>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p:cNvCxnSpPr>
            <a:stCxn id="28" idx="3"/>
            <a:endCxn id="37" idx="7"/>
          </p:cNvCxnSpPr>
          <p:nvPr/>
        </p:nvCxnSpPr>
        <p:spPr>
          <a:xfrm flipH="1">
            <a:off x="6472097" y="2249031"/>
            <a:ext cx="788428" cy="601184"/>
          </a:xfrm>
          <a:prstGeom prst="line">
            <a:avLst/>
          </a:prstGeom>
        </p:spPr>
        <p:style>
          <a:lnRef idx="1">
            <a:schemeClr val="dk1"/>
          </a:lnRef>
          <a:fillRef idx="0">
            <a:schemeClr val="dk1"/>
          </a:fillRef>
          <a:effectRef idx="0">
            <a:schemeClr val="dk1"/>
          </a:effectRef>
          <a:fontRef idx="minor">
            <a:schemeClr val="tx1"/>
          </a:fontRef>
        </p:style>
      </p:cxnSp>
      <p:cxnSp>
        <p:nvCxnSpPr>
          <p:cNvPr id="41" name="Connecteur droit 40"/>
          <p:cNvCxnSpPr>
            <a:stCxn id="28" idx="5"/>
            <a:endCxn id="34" idx="1"/>
          </p:cNvCxnSpPr>
          <p:nvPr/>
        </p:nvCxnSpPr>
        <p:spPr>
          <a:xfrm>
            <a:off x="7334612" y="2249031"/>
            <a:ext cx="790111" cy="606899"/>
          </a:xfrm>
          <a:prstGeom prst="line">
            <a:avLst/>
          </a:prstGeom>
        </p:spPr>
        <p:style>
          <a:lnRef idx="1">
            <a:schemeClr val="dk1"/>
          </a:lnRef>
          <a:fillRef idx="0">
            <a:schemeClr val="dk1"/>
          </a:fillRef>
          <a:effectRef idx="0">
            <a:schemeClr val="dk1"/>
          </a:effectRef>
          <a:fontRef idx="minor">
            <a:schemeClr val="tx1"/>
          </a:fontRef>
        </p:style>
      </p:cxnSp>
      <p:cxnSp>
        <p:nvCxnSpPr>
          <p:cNvPr id="42" name="Connecteur droit 41"/>
          <p:cNvCxnSpPr>
            <a:stCxn id="29" idx="3"/>
            <a:endCxn id="34" idx="7"/>
          </p:cNvCxnSpPr>
          <p:nvPr/>
        </p:nvCxnSpPr>
        <p:spPr>
          <a:xfrm flipH="1">
            <a:off x="8198810" y="2249031"/>
            <a:ext cx="770232" cy="606899"/>
          </a:xfrm>
          <a:prstGeom prst="line">
            <a:avLst/>
          </a:prstGeom>
        </p:spPr>
        <p:style>
          <a:lnRef idx="1">
            <a:schemeClr val="dk1"/>
          </a:lnRef>
          <a:fillRef idx="0">
            <a:schemeClr val="dk1"/>
          </a:fillRef>
          <a:effectRef idx="0">
            <a:schemeClr val="dk1"/>
          </a:effectRef>
          <a:fontRef idx="minor">
            <a:schemeClr val="tx1"/>
          </a:fontRef>
        </p:style>
      </p:cxnSp>
      <p:cxnSp>
        <p:nvCxnSpPr>
          <p:cNvPr id="43" name="Connecteur en angle 42"/>
          <p:cNvCxnSpPr>
            <a:stCxn id="44" idx="3"/>
            <a:endCxn id="29" idx="4"/>
          </p:cNvCxnSpPr>
          <p:nvPr/>
        </p:nvCxnSpPr>
        <p:spPr>
          <a:xfrm flipV="1">
            <a:off x="8539434" y="2262980"/>
            <a:ext cx="466652" cy="1108502"/>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4" name="Groupe 113"/>
          <p:cNvGrpSpPr/>
          <p:nvPr/>
        </p:nvGrpSpPr>
        <p:grpSpPr>
          <a:xfrm>
            <a:off x="7784099" y="2841981"/>
            <a:ext cx="755335" cy="729556"/>
            <a:chOff x="7784099" y="3819513"/>
            <a:chExt cx="755335" cy="729556"/>
          </a:xfrm>
        </p:grpSpPr>
        <p:sp>
          <p:nvSpPr>
            <p:cNvPr id="34" name="Ellipse 33"/>
            <p:cNvSpPr/>
            <p:nvPr/>
          </p:nvSpPr>
          <p:spPr>
            <a:xfrm>
              <a:off x="8109379" y="3819513"/>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36" name="ZoneTexte 35"/>
            <p:cNvSpPr txBox="1"/>
            <p:nvPr/>
          </p:nvSpPr>
          <p:spPr>
            <a:xfrm>
              <a:off x="7797724" y="3920240"/>
              <a:ext cx="728084"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SCD</a:t>
              </a:r>
            </a:p>
          </p:txBody>
        </p:sp>
        <p:sp>
          <p:nvSpPr>
            <p:cNvPr id="44" name="ZoneTexte 43"/>
            <p:cNvSpPr txBox="1"/>
            <p:nvPr/>
          </p:nvSpPr>
          <p:spPr>
            <a:xfrm>
              <a:off x="7784099" y="4148959"/>
              <a:ext cx="755335" cy="400110"/>
            </a:xfrm>
            <a:prstGeom prst="rect">
              <a:avLst/>
            </a:prstGeom>
            <a:noFill/>
          </p:spPr>
          <p:txBody>
            <a:bodyPr wrap="none" rtlCol="0">
              <a:spAutoFit/>
            </a:bodyPr>
            <a:lstStyle/>
            <a:p>
              <a:pPr algn="ctr"/>
              <a:r>
                <a:rPr lang="en-US" sz="2000" dirty="0">
                  <a:latin typeface="Source Han Sans SC"/>
                  <a:cs typeface="Times New Roman" panose="02020603050405020304" pitchFamily="18" charset="0"/>
                </a:rPr>
                <a:t>G</a:t>
              </a:r>
              <a:r>
                <a:rPr lang="en-US" sz="2000" dirty="0" smtClean="0">
                  <a:latin typeface="Source Han Sans SC"/>
                  <a:cs typeface="Times New Roman" panose="02020603050405020304" pitchFamily="18" charset="0"/>
                </a:rPr>
                <a:t>CD</a:t>
              </a:r>
            </a:p>
          </p:txBody>
        </p:sp>
      </p:grpSp>
      <p:grpSp>
        <p:nvGrpSpPr>
          <p:cNvPr id="112" name="Groupe 111"/>
          <p:cNvGrpSpPr/>
          <p:nvPr/>
        </p:nvGrpSpPr>
        <p:grpSpPr>
          <a:xfrm>
            <a:off x="5908111" y="2836266"/>
            <a:ext cx="1061509" cy="783711"/>
            <a:chOff x="5908111" y="3813798"/>
            <a:chExt cx="1061509" cy="783711"/>
          </a:xfrm>
        </p:grpSpPr>
        <p:sp>
          <p:nvSpPr>
            <p:cNvPr id="37" name="Ellipse 36"/>
            <p:cNvSpPr/>
            <p:nvPr/>
          </p:nvSpPr>
          <p:spPr>
            <a:xfrm>
              <a:off x="6382666" y="381379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38" name="ZoneTexte 37"/>
            <p:cNvSpPr txBox="1"/>
            <p:nvPr/>
          </p:nvSpPr>
          <p:spPr>
            <a:xfrm>
              <a:off x="5908111" y="3920240"/>
              <a:ext cx="1061509"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P+GED</a:t>
              </a:r>
            </a:p>
          </p:txBody>
        </p:sp>
        <p:sp>
          <p:nvSpPr>
            <p:cNvPr id="45" name="Rectangle 44"/>
            <p:cNvSpPr/>
            <p:nvPr/>
          </p:nvSpPr>
          <p:spPr>
            <a:xfrm>
              <a:off x="5917924" y="4197399"/>
              <a:ext cx="1034259" cy="400110"/>
            </a:xfrm>
            <a:prstGeom prst="rect">
              <a:avLst/>
            </a:prstGeom>
          </p:spPr>
          <p:txBody>
            <a:bodyPr wrap="none">
              <a:spAutoFit/>
            </a:bodyPr>
            <a:lstStyle/>
            <a:p>
              <a:pPr algn="ctr"/>
              <a:r>
                <a:rPr lang="fr-FR" sz="2000" dirty="0" smtClean="0">
                  <a:latin typeface="Source Han Sans SC"/>
                  <a:cs typeface="Times New Roman" panose="02020603050405020304" pitchFamily="18" charset="0"/>
                </a:rPr>
                <a:t>P+SED</a:t>
              </a:r>
              <a:endParaRPr lang="en-US" sz="2000" dirty="0">
                <a:latin typeface="Source Han Sans SC"/>
                <a:cs typeface="Times New Roman" panose="02020603050405020304" pitchFamily="18" charset="0"/>
              </a:endParaRPr>
            </a:p>
          </p:txBody>
        </p:sp>
      </p:grpSp>
      <p:cxnSp>
        <p:nvCxnSpPr>
          <p:cNvPr id="46" name="Connecteur en angle 45"/>
          <p:cNvCxnSpPr>
            <a:stCxn id="45" idx="3"/>
            <a:endCxn id="29" idx="2"/>
          </p:cNvCxnSpPr>
          <p:nvPr/>
        </p:nvCxnSpPr>
        <p:spPr>
          <a:xfrm flipV="1">
            <a:off x="6952183" y="2215355"/>
            <a:ext cx="2001515" cy="1204567"/>
          </a:xfrm>
          <a:prstGeom prst="bentConnector3">
            <a:avLst>
              <a:gd name="adj1" fmla="val 3667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Connecteur en angle 46"/>
          <p:cNvCxnSpPr>
            <a:stCxn id="27" idx="5"/>
            <a:endCxn id="30" idx="4"/>
          </p:cNvCxnSpPr>
          <p:nvPr/>
        </p:nvCxnSpPr>
        <p:spPr>
          <a:xfrm rot="16200000" flipH="1">
            <a:off x="8351944" y="-331180"/>
            <a:ext cx="12163" cy="5176155"/>
          </a:xfrm>
          <a:prstGeom prst="bentConnector3">
            <a:avLst>
              <a:gd name="adj1" fmla="val 11034646"/>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8" name="Groupe 67"/>
          <p:cNvGrpSpPr/>
          <p:nvPr/>
        </p:nvGrpSpPr>
        <p:grpSpPr>
          <a:xfrm>
            <a:off x="6477473" y="1243985"/>
            <a:ext cx="1640193" cy="1018995"/>
            <a:chOff x="6477473" y="2221517"/>
            <a:chExt cx="1640193" cy="1018995"/>
          </a:xfrm>
        </p:grpSpPr>
        <p:sp>
          <p:nvSpPr>
            <p:cNvPr id="23" name="ZoneTexte 22"/>
            <p:cNvSpPr txBox="1"/>
            <p:nvPr/>
          </p:nvSpPr>
          <p:spPr>
            <a:xfrm>
              <a:off x="6477473" y="2221517"/>
              <a:ext cx="164019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Dependence</a:t>
              </a:r>
              <a:endParaRPr lang="en-US" sz="2000" dirty="0">
                <a:latin typeface="Source Han Sans SC"/>
                <a:cs typeface="Times New Roman" panose="02020603050405020304" pitchFamily="18" charset="0"/>
              </a:endParaRPr>
            </a:p>
          </p:txBody>
        </p:sp>
        <p:sp>
          <p:nvSpPr>
            <p:cNvPr id="28" name="Ellipse 27"/>
            <p:cNvSpPr/>
            <p:nvPr/>
          </p:nvSpPr>
          <p:spPr>
            <a:xfrm>
              <a:off x="7245181"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0" name="ZoneTexte 49"/>
            <p:cNvSpPr txBox="1"/>
            <p:nvPr/>
          </p:nvSpPr>
          <p:spPr>
            <a:xfrm>
              <a:off x="6649379" y="2481387"/>
              <a:ext cx="1197764" cy="646331"/>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SED(</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p>
            <a:p>
              <a:pPr algn="ctr"/>
              <a:r>
                <a:rPr lang="fr-FR" dirty="0" smtClean="0">
                  <a:solidFill>
                    <a:srgbClr val="0000FF"/>
                  </a:solidFill>
                  <a:latin typeface="Consolas" panose="020B0609020204030204" pitchFamily="49" charset="0"/>
                  <a:cs typeface="Times New Roman" panose="02020603050405020304" pitchFamily="18" charset="0"/>
                </a:rPr>
                <a:t>GED(</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sp>
        <p:nvSpPr>
          <p:cNvPr id="53" name="ZoneTexte 52"/>
          <p:cNvSpPr txBox="1"/>
          <p:nvPr/>
        </p:nvSpPr>
        <p:spPr>
          <a:xfrm>
            <a:off x="9669396" y="2942708"/>
            <a:ext cx="768160"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Unity</a:t>
            </a:r>
            <a:endParaRPr lang="en-US" sz="2000" dirty="0">
              <a:latin typeface="Source Han Sans SC"/>
              <a:cs typeface="Times New Roman" panose="02020603050405020304" pitchFamily="18" charset="0"/>
            </a:endParaRPr>
          </a:p>
        </p:txBody>
      </p:sp>
      <p:cxnSp>
        <p:nvCxnSpPr>
          <p:cNvPr id="54" name="Connecteur en angle 53"/>
          <p:cNvCxnSpPr>
            <a:stCxn id="64" idx="0"/>
            <a:endCxn id="30" idx="2"/>
          </p:cNvCxnSpPr>
          <p:nvPr/>
        </p:nvCxnSpPr>
        <p:spPr>
          <a:xfrm rot="5400000" flipH="1" flipV="1">
            <a:off x="10161757" y="2104308"/>
            <a:ext cx="620911" cy="843006"/>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Connecteur en angle 57"/>
          <p:cNvCxnSpPr>
            <a:stCxn id="27" idx="2"/>
            <a:endCxn id="56" idx="4"/>
          </p:cNvCxnSpPr>
          <p:nvPr/>
        </p:nvCxnSpPr>
        <p:spPr>
          <a:xfrm rot="10800000" flipV="1">
            <a:off x="2749915" y="2217141"/>
            <a:ext cx="2930602" cy="47744"/>
          </a:xfrm>
          <a:prstGeom prst="bentConnector4">
            <a:avLst>
              <a:gd name="adj1" fmla="val 41046"/>
              <a:gd name="adj2" fmla="val 1121448"/>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Connecteur en angle 61"/>
          <p:cNvCxnSpPr>
            <a:stCxn id="56" idx="2"/>
            <a:endCxn id="60" idx="6"/>
          </p:cNvCxnSpPr>
          <p:nvPr/>
        </p:nvCxnSpPr>
        <p:spPr>
          <a:xfrm rot="10800000">
            <a:off x="1161571" y="2217142"/>
            <a:ext cx="1535957" cy="11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Connecteur en angle 62"/>
          <p:cNvCxnSpPr>
            <a:stCxn id="27" idx="3"/>
            <a:endCxn id="60" idx="3"/>
          </p:cNvCxnSpPr>
          <p:nvPr/>
        </p:nvCxnSpPr>
        <p:spPr>
          <a:xfrm rot="5400000">
            <a:off x="3384000" y="-61044"/>
            <a:ext cx="12700" cy="4623722"/>
          </a:xfrm>
          <a:prstGeom prst="bentConnector3">
            <a:avLst>
              <a:gd name="adj1" fmla="val 1054983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Ellipse 63"/>
          <p:cNvSpPr/>
          <p:nvPr/>
        </p:nvSpPr>
        <p:spPr>
          <a:xfrm>
            <a:off x="9998321" y="2836266"/>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cxnSp>
        <p:nvCxnSpPr>
          <p:cNvPr id="65" name="Connecteur en angle 64"/>
          <p:cNvCxnSpPr>
            <a:stCxn id="26" idx="2"/>
            <a:endCxn id="56" idx="6"/>
          </p:cNvCxnSpPr>
          <p:nvPr/>
        </p:nvCxnSpPr>
        <p:spPr>
          <a:xfrm rot="10800000" flipV="1">
            <a:off x="2802302" y="2215354"/>
            <a:ext cx="1370458" cy="1905"/>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eur en angle 65"/>
          <p:cNvCxnSpPr>
            <a:stCxn id="31" idx="2"/>
            <a:endCxn id="60" idx="5"/>
          </p:cNvCxnSpPr>
          <p:nvPr/>
        </p:nvCxnSpPr>
        <p:spPr>
          <a:xfrm rot="10800000">
            <a:off x="1146226" y="2250818"/>
            <a:ext cx="3832142" cy="638789"/>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168862" y="1241808"/>
            <a:ext cx="1880643" cy="1022958"/>
            <a:chOff x="168862" y="2219340"/>
            <a:chExt cx="1880643" cy="1022958"/>
          </a:xfrm>
        </p:grpSpPr>
        <p:sp>
          <p:nvSpPr>
            <p:cNvPr id="59" name="ZoneTexte 58"/>
            <p:cNvSpPr txBox="1"/>
            <p:nvPr/>
          </p:nvSpPr>
          <p:spPr>
            <a:xfrm>
              <a:off x="168862" y="2219340"/>
              <a:ext cx="188064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Entity-Location</a:t>
              </a:r>
              <a:endParaRPr lang="en-US" sz="2000" dirty="0">
                <a:latin typeface="Source Han Sans SC"/>
                <a:cs typeface="Times New Roman" panose="02020603050405020304" pitchFamily="18" charset="0"/>
              </a:endParaRPr>
            </a:p>
          </p:txBody>
        </p:sp>
        <p:sp>
          <p:nvSpPr>
            <p:cNvPr id="60" name="Ellipse 59"/>
            <p:cNvSpPr/>
            <p:nvPr/>
          </p:nvSpPr>
          <p:spPr>
            <a:xfrm>
              <a:off x="1056795" y="314704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61" name="ZoneTexte 60"/>
            <p:cNvSpPr txBox="1"/>
            <p:nvPr/>
          </p:nvSpPr>
          <p:spPr>
            <a:xfrm>
              <a:off x="578982" y="2718642"/>
              <a:ext cx="1071127"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EL(</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70" name="Groupe 69"/>
          <p:cNvGrpSpPr/>
          <p:nvPr/>
        </p:nvGrpSpPr>
        <p:grpSpPr>
          <a:xfrm>
            <a:off x="7993252" y="1243985"/>
            <a:ext cx="2210863" cy="1018995"/>
            <a:chOff x="7993252" y="2221517"/>
            <a:chExt cx="2210863" cy="1018995"/>
          </a:xfrm>
        </p:grpSpPr>
        <p:sp>
          <p:nvSpPr>
            <p:cNvPr id="24" name="ZoneTexte 23"/>
            <p:cNvSpPr txBox="1"/>
            <p:nvPr/>
          </p:nvSpPr>
          <p:spPr>
            <a:xfrm>
              <a:off x="8329084" y="2221517"/>
              <a:ext cx="1539204"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Constitution</a:t>
              </a:r>
              <a:endParaRPr lang="en-US" sz="2000" dirty="0">
                <a:latin typeface="Source Han Sans SC"/>
                <a:cs typeface="Times New Roman" panose="02020603050405020304" pitchFamily="18" charset="0"/>
              </a:endParaRPr>
            </a:p>
          </p:txBody>
        </p:sp>
        <p:sp>
          <p:nvSpPr>
            <p:cNvPr id="29" name="Ellipse 28"/>
            <p:cNvSpPr/>
            <p:nvPr/>
          </p:nvSpPr>
          <p:spPr>
            <a:xfrm>
              <a:off x="8953698"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1" name="ZoneTexte 50"/>
            <p:cNvSpPr txBox="1"/>
            <p:nvPr/>
          </p:nvSpPr>
          <p:spPr>
            <a:xfrm>
              <a:off x="7993252" y="2731602"/>
              <a:ext cx="2210863" cy="369332"/>
            </a:xfrm>
            <a:prstGeom prst="rect">
              <a:avLst/>
            </a:prstGeom>
            <a:noFill/>
          </p:spPr>
          <p:txBody>
            <a:bodyPr wrap="none" rtlCol="0">
              <a:spAutoFit/>
            </a:bodyPr>
            <a:lstStyle/>
            <a:p>
              <a:pPr algn="ctr"/>
              <a:r>
                <a:rPr lang="fr-FR" dirty="0" err="1">
                  <a:solidFill>
                    <a:srgbClr val="0000FF"/>
                  </a:solidFill>
                  <a:latin typeface="Consolas" panose="020B0609020204030204" pitchFamily="49" charset="0"/>
                  <a:cs typeface="Times New Roman" panose="02020603050405020304" pitchFamily="18" charset="0"/>
                </a:rPr>
                <a:t>C</a:t>
              </a:r>
              <a:r>
                <a:rPr lang="fr-FR" dirty="0" err="1" smtClean="0">
                  <a:solidFill>
                    <a:srgbClr val="0000FF"/>
                  </a:solidFill>
                  <a:latin typeface="Consolas" panose="020B0609020204030204" pitchFamily="49" charset="0"/>
                  <a:cs typeface="Times New Roman" panose="02020603050405020304" pitchFamily="18" charset="0"/>
                </a:rPr>
                <a:t>onstitutes</a:t>
              </a:r>
              <a:r>
                <a:rPr lang="fr-FR" dirty="0" smtClean="0">
                  <a:solidFill>
                    <a:srgbClr val="0000FF"/>
                  </a:solidFill>
                  <a:latin typeface="Consolas" panose="020B0609020204030204" pitchFamily="49" charset="0"/>
                  <a:cs typeface="Times New Roman" panose="02020603050405020304" pitchFamily="18" charset="0"/>
                </a:rPr>
                <a:t>(</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12" name="Groupe 11"/>
          <p:cNvGrpSpPr/>
          <p:nvPr/>
        </p:nvGrpSpPr>
        <p:grpSpPr>
          <a:xfrm>
            <a:off x="5120398" y="1243985"/>
            <a:ext cx="1225015" cy="1020781"/>
            <a:chOff x="5120398" y="2221517"/>
            <a:chExt cx="1225015" cy="1020781"/>
          </a:xfrm>
        </p:grpSpPr>
        <p:sp>
          <p:nvSpPr>
            <p:cNvPr id="21" name="ZoneTexte 20"/>
            <p:cNvSpPr txBox="1"/>
            <p:nvPr/>
          </p:nvSpPr>
          <p:spPr>
            <a:xfrm>
              <a:off x="5120398" y="2221517"/>
              <a:ext cx="1225015"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Parthood</a:t>
              </a:r>
              <a:endParaRPr lang="en-US" sz="2000" dirty="0">
                <a:latin typeface="Source Han Sans SC"/>
                <a:cs typeface="Times New Roman" panose="02020603050405020304" pitchFamily="18" charset="0"/>
              </a:endParaRPr>
            </a:p>
          </p:txBody>
        </p:sp>
        <p:sp>
          <p:nvSpPr>
            <p:cNvPr id="27" name="Ellipse 26"/>
            <p:cNvSpPr/>
            <p:nvPr/>
          </p:nvSpPr>
          <p:spPr>
            <a:xfrm>
              <a:off x="5680517" y="314704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49" name="ZoneTexte 48"/>
            <p:cNvSpPr txBox="1"/>
            <p:nvPr/>
          </p:nvSpPr>
          <p:spPr>
            <a:xfrm>
              <a:off x="5258254" y="2727165"/>
              <a:ext cx="944490"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P(</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75" name="Groupe 74"/>
          <p:cNvGrpSpPr/>
          <p:nvPr/>
        </p:nvGrpSpPr>
        <p:grpSpPr>
          <a:xfrm>
            <a:off x="10152073" y="1243985"/>
            <a:ext cx="1942839" cy="1018995"/>
            <a:chOff x="10152073" y="2221517"/>
            <a:chExt cx="1942839" cy="1018995"/>
          </a:xfrm>
        </p:grpSpPr>
        <p:sp>
          <p:nvSpPr>
            <p:cNvPr id="22" name="ZoneTexte 21"/>
            <p:cNvSpPr txBox="1"/>
            <p:nvPr/>
          </p:nvSpPr>
          <p:spPr>
            <a:xfrm>
              <a:off x="10152073" y="2221517"/>
              <a:ext cx="1595309"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Membership</a:t>
              </a:r>
              <a:endParaRPr lang="en-US" sz="2000" dirty="0">
                <a:latin typeface="Source Han Sans SC"/>
                <a:cs typeface="Times New Roman" panose="02020603050405020304" pitchFamily="18" charset="0"/>
              </a:endParaRPr>
            </a:p>
          </p:txBody>
        </p:sp>
        <p:sp>
          <p:nvSpPr>
            <p:cNvPr id="30" name="Ellipse 29"/>
            <p:cNvSpPr/>
            <p:nvPr/>
          </p:nvSpPr>
          <p:spPr>
            <a:xfrm>
              <a:off x="10893715"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2" name="ZoneTexte 51"/>
            <p:cNvSpPr txBox="1"/>
            <p:nvPr/>
          </p:nvSpPr>
          <p:spPr>
            <a:xfrm>
              <a:off x="10263962" y="2747959"/>
              <a:ext cx="1830950" cy="369332"/>
            </a:xfrm>
            <a:prstGeom prst="rect">
              <a:avLst/>
            </a:prstGeom>
            <a:noFill/>
          </p:spPr>
          <p:txBody>
            <a:bodyPr wrap="none" rtlCol="0">
              <a:spAutoFit/>
            </a:bodyPr>
            <a:lstStyle/>
            <a:p>
              <a:pPr algn="ctr"/>
              <a:r>
                <a:rPr lang="fr-FR" dirty="0" err="1">
                  <a:solidFill>
                    <a:srgbClr val="0000FF"/>
                  </a:solidFill>
                  <a:latin typeface="Consolas" panose="020B0609020204030204" pitchFamily="49" charset="0"/>
                  <a:cs typeface="Times New Roman" panose="02020603050405020304" pitchFamily="18" charset="0"/>
                </a:rPr>
                <a:t>M</a:t>
              </a:r>
              <a:r>
                <a:rPr lang="fr-FR" dirty="0" err="1" smtClean="0">
                  <a:solidFill>
                    <a:srgbClr val="0000FF"/>
                  </a:solidFill>
                  <a:latin typeface="Consolas" panose="020B0609020204030204" pitchFamily="49" charset="0"/>
                  <a:cs typeface="Times New Roman" panose="02020603050405020304" pitchFamily="18" charset="0"/>
                </a:rPr>
                <a:t>emberOf</a:t>
              </a:r>
              <a:r>
                <a:rPr lang="fr-FR" dirty="0" smtClean="0">
                  <a:solidFill>
                    <a:srgbClr val="0000FF"/>
                  </a:solidFill>
                  <a:latin typeface="Consolas" panose="020B0609020204030204" pitchFamily="49" charset="0"/>
                  <a:cs typeface="Times New Roman" panose="02020603050405020304" pitchFamily="18" charset="0"/>
                </a:rPr>
                <a:t>(</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115" name="Groupe 114"/>
          <p:cNvGrpSpPr/>
          <p:nvPr/>
        </p:nvGrpSpPr>
        <p:grpSpPr>
          <a:xfrm>
            <a:off x="3483600" y="1243985"/>
            <a:ext cx="1483098" cy="1018995"/>
            <a:chOff x="3483600" y="2221517"/>
            <a:chExt cx="1483098" cy="1018995"/>
          </a:xfrm>
        </p:grpSpPr>
        <p:sp>
          <p:nvSpPr>
            <p:cNvPr id="20" name="ZoneTexte 19"/>
            <p:cNvSpPr txBox="1"/>
            <p:nvPr/>
          </p:nvSpPr>
          <p:spPr>
            <a:xfrm>
              <a:off x="3483600" y="2221517"/>
              <a:ext cx="1483098"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Connection</a:t>
              </a:r>
              <a:endParaRPr lang="en-US" sz="2000" dirty="0">
                <a:latin typeface="Source Han Sans SC"/>
                <a:cs typeface="Times New Roman" panose="02020603050405020304" pitchFamily="18" charset="0"/>
              </a:endParaRPr>
            </a:p>
          </p:txBody>
        </p:sp>
        <p:sp>
          <p:nvSpPr>
            <p:cNvPr id="26" name="Ellipse 25"/>
            <p:cNvSpPr/>
            <p:nvPr/>
          </p:nvSpPr>
          <p:spPr>
            <a:xfrm>
              <a:off x="4172760"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48" name="ZoneTexte 47"/>
            <p:cNvSpPr txBox="1"/>
            <p:nvPr/>
          </p:nvSpPr>
          <p:spPr>
            <a:xfrm>
              <a:off x="3752903" y="2727165"/>
              <a:ext cx="944490" cy="369332"/>
            </a:xfrm>
            <a:prstGeom prst="rect">
              <a:avLst/>
            </a:prstGeom>
            <a:noFill/>
          </p:spPr>
          <p:txBody>
            <a:bodyPr wrap="none" rtlCol="0">
              <a:spAutoFit/>
            </a:bodyPr>
            <a:lstStyle/>
            <a:p>
              <a:pPr algn="ctr"/>
              <a:r>
                <a:rPr lang="en-US" dirty="0" smtClean="0">
                  <a:solidFill>
                    <a:srgbClr val="0000FF"/>
                  </a:solidFill>
                  <a:latin typeface="Consolas" panose="020B0609020204030204" pitchFamily="49" charset="0"/>
                  <a:cs typeface="Times New Roman" panose="02020603050405020304" pitchFamily="18" charset="0"/>
                </a:rPr>
                <a:t>C</a:t>
              </a:r>
              <a:r>
                <a:rPr lang="fr-FR" dirty="0" smtClean="0">
                  <a:solidFill>
                    <a:srgbClr val="0000FF"/>
                  </a:solidFill>
                  <a:latin typeface="Consolas" panose="020B0609020204030204" pitchFamily="49" charset="0"/>
                  <a:cs typeface="Times New Roman" panose="02020603050405020304" pitchFamily="18" charset="0"/>
                </a:rPr>
                <a:t>(</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sp>
        <p:nvSpPr>
          <p:cNvPr id="9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99"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00"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01"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a:pPr>
            <a:r>
              <a:rPr lang="en-US" sz="2200" b="1" dirty="0">
                <a:solidFill>
                  <a:srgbClr val="002C58"/>
                </a:solidFill>
                <a:latin typeface="Source Han Sans SC"/>
              </a:rPr>
              <a:t>The FORT reference ontology (FOL)</a:t>
            </a:r>
          </a:p>
        </p:txBody>
      </p:sp>
      <p:cxnSp>
        <p:nvCxnSpPr>
          <p:cNvPr id="102"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0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0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nvGrpSpPr>
          <p:cNvPr id="7" name="Groupe 6"/>
          <p:cNvGrpSpPr/>
          <p:nvPr/>
        </p:nvGrpSpPr>
        <p:grpSpPr>
          <a:xfrm>
            <a:off x="2173746" y="1243985"/>
            <a:ext cx="1154483" cy="1020900"/>
            <a:chOff x="2173746" y="2221517"/>
            <a:chExt cx="1154483" cy="1020900"/>
          </a:xfrm>
        </p:grpSpPr>
        <p:sp>
          <p:nvSpPr>
            <p:cNvPr id="55" name="ZoneTexte 54"/>
            <p:cNvSpPr txBox="1"/>
            <p:nvPr/>
          </p:nvSpPr>
          <p:spPr>
            <a:xfrm>
              <a:off x="2173746" y="2221517"/>
              <a:ext cx="115448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Location</a:t>
              </a:r>
              <a:endParaRPr lang="en-US" sz="2000" dirty="0">
                <a:latin typeface="Source Han Sans SC"/>
                <a:cs typeface="Times New Roman" panose="02020603050405020304" pitchFamily="18" charset="0"/>
              </a:endParaRPr>
            </a:p>
          </p:txBody>
        </p:sp>
        <p:sp>
          <p:nvSpPr>
            <p:cNvPr id="56" name="Ellipse 55"/>
            <p:cNvSpPr/>
            <p:nvPr/>
          </p:nvSpPr>
          <p:spPr>
            <a:xfrm>
              <a:off x="2697527" y="3147167"/>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57" name="ZoneTexte 56"/>
            <p:cNvSpPr txBox="1"/>
            <p:nvPr/>
          </p:nvSpPr>
          <p:spPr>
            <a:xfrm>
              <a:off x="2273760" y="2724104"/>
              <a:ext cx="944490"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L(</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aphicFrame>
        <p:nvGraphicFramePr>
          <p:cNvPr id="118" name="Tableau 117"/>
          <p:cNvGraphicFramePr>
            <a:graphicFrameLocks noGrp="1"/>
          </p:cNvGraphicFramePr>
          <p:nvPr>
            <p:extLst>
              <p:ext uri="{D42A27DB-BD31-4B8C-83A1-F6EECF244321}">
                <p14:modId xmlns:p14="http://schemas.microsoft.com/office/powerpoint/2010/main" val="2628260509"/>
              </p:ext>
            </p:extLst>
          </p:nvPr>
        </p:nvGraphicFramePr>
        <p:xfrm>
          <a:off x="1390875" y="5262846"/>
          <a:ext cx="9423031" cy="1097280"/>
        </p:xfrm>
        <a:graphic>
          <a:graphicData uri="http://schemas.openxmlformats.org/drawingml/2006/table">
            <a:tbl>
              <a:tblPr firstRow="1" bandRow="1">
                <a:tableStyleId>{5940675A-B579-460E-94D1-54222C63F5DA}</a:tableStyleId>
              </a:tblPr>
              <a:tblGrid>
                <a:gridCol w="807458">
                  <a:extLst>
                    <a:ext uri="{9D8B030D-6E8A-4147-A177-3AD203B41FA5}">
                      <a16:colId xmlns:a16="http://schemas.microsoft.com/office/drawing/2014/main" val="826986821"/>
                    </a:ext>
                  </a:extLst>
                </a:gridCol>
                <a:gridCol w="2344105">
                  <a:extLst>
                    <a:ext uri="{9D8B030D-6E8A-4147-A177-3AD203B41FA5}">
                      <a16:colId xmlns:a16="http://schemas.microsoft.com/office/drawing/2014/main" val="2731701959"/>
                    </a:ext>
                  </a:extLst>
                </a:gridCol>
                <a:gridCol w="4143736">
                  <a:extLst>
                    <a:ext uri="{9D8B030D-6E8A-4147-A177-3AD203B41FA5}">
                      <a16:colId xmlns:a16="http://schemas.microsoft.com/office/drawing/2014/main" val="2827544931"/>
                    </a:ext>
                  </a:extLst>
                </a:gridCol>
                <a:gridCol w="2127732">
                  <a:extLst>
                    <a:ext uri="{9D8B030D-6E8A-4147-A177-3AD203B41FA5}">
                      <a16:colId xmlns:a16="http://schemas.microsoft.com/office/drawing/2014/main" val="3160992601"/>
                    </a:ext>
                  </a:extLst>
                </a:gridCol>
              </a:tblGrid>
              <a:tr h="227440">
                <a:tc>
                  <a:txBody>
                    <a:bodyPr/>
                    <a:lstStyle/>
                    <a:p>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Mereology</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Meronomy</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Location</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11079438"/>
                  </a:ext>
                </a:extLst>
              </a:tr>
              <a:tr h="227440">
                <a:tc>
                  <a:txBody>
                    <a:bodyPr/>
                    <a:lstStyle/>
                    <a:p>
                      <a:r>
                        <a:rPr lang="en-US" noProof="0" dirty="0" smtClean="0">
                          <a:solidFill>
                            <a:schemeClr val="bg1">
                              <a:lumMod val="75000"/>
                            </a:schemeClr>
                          </a:solidFill>
                          <a:latin typeface="Source Han Sans SC"/>
                        </a:rPr>
                        <a:t>Pros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Formality of relations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tc>
                  <a:txBody>
                    <a:bodyPr/>
                    <a:lstStyle/>
                    <a:p>
                      <a:r>
                        <a:rPr lang="en-US" noProof="0" dirty="0" smtClean="0">
                          <a:solidFill>
                            <a:schemeClr val="bg1">
                              <a:lumMod val="75000"/>
                            </a:schemeClr>
                          </a:solidFill>
                          <a:latin typeface="Source Han Sans SC"/>
                        </a:rPr>
                        <a:t>Common-sense reasoning on relations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tc>
                  <a:txBody>
                    <a:bodyPr/>
                    <a:lstStyle/>
                    <a:p>
                      <a:r>
                        <a:rPr lang="en-US" b="0" noProof="0" dirty="0" smtClean="0">
                          <a:solidFill>
                            <a:schemeClr val="bg1">
                              <a:lumMod val="75000"/>
                            </a:schemeClr>
                          </a:solidFill>
                          <a:latin typeface="Source Han Sans SC"/>
                        </a:rPr>
                        <a:t>Spatial properties</a:t>
                      </a:r>
                      <a:endParaRPr lang="en-US" b="0"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extLst>
                  <a:ext uri="{0D108BD9-81ED-4DB2-BD59-A6C34878D82A}">
                    <a16:rowId xmlns:a16="http://schemas.microsoft.com/office/drawing/2014/main" val="3861276116"/>
                  </a:ext>
                </a:extLst>
              </a:tr>
              <a:tr h="227440">
                <a:tc>
                  <a:txBody>
                    <a:bodyPr/>
                    <a:lstStyle/>
                    <a:p>
                      <a:r>
                        <a:rPr lang="en-US" noProof="0" dirty="0" smtClean="0">
                          <a:solidFill>
                            <a:schemeClr val="bg1">
                              <a:lumMod val="75000"/>
                            </a:schemeClr>
                          </a:solidFill>
                          <a:latin typeface="Source Han Sans SC"/>
                        </a:rPr>
                        <a:t>Cons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tcPr>
                </a:tc>
                <a:tc gridSpan="3">
                  <a:txBody>
                    <a:bodyPr/>
                    <a:lstStyle/>
                    <a:p>
                      <a:pPr algn="ctr"/>
                      <a:r>
                        <a:rPr lang="en-US" b="1" noProof="0" dirty="0" smtClean="0">
                          <a:solidFill>
                            <a:schemeClr val="tx1"/>
                          </a:solidFill>
                          <a:latin typeface="Source Han Sans SC"/>
                        </a:rPr>
                        <a:t>Unified theory</a:t>
                      </a:r>
                      <a:r>
                        <a:rPr lang="en-US" b="1" baseline="0" noProof="0" dirty="0" smtClean="0">
                          <a:solidFill>
                            <a:schemeClr val="tx1"/>
                          </a:solidFill>
                          <a:latin typeface="Source Han Sans SC"/>
                        </a:rPr>
                        <a:t> of relations</a:t>
                      </a:r>
                      <a:endParaRPr lang="en-US" b="1" noProof="0" dirty="0">
                        <a:solidFill>
                          <a:schemeClr val="tx1"/>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solidFill>
                      <a:srgbClr val="FF0000">
                        <a:alpha val="10000"/>
                      </a:srgbClr>
                    </a:solidFill>
                  </a:tcPr>
                </a:tc>
                <a:tc hMerge="1">
                  <a:txBody>
                    <a:bodyPr/>
                    <a:lstStyle/>
                    <a:p>
                      <a:endParaRPr lang="en-US" dirty="0">
                        <a:latin typeface="Source Han Sans SC"/>
                      </a:endParaRPr>
                    </a:p>
                  </a:txBody>
                  <a:tcPr/>
                </a:tc>
                <a:tc hMerge="1">
                  <a:txBody>
                    <a:bodyPr/>
                    <a:lstStyle/>
                    <a:p>
                      <a:endParaRPr lang="en-US" dirty="0">
                        <a:latin typeface="Source Han Sans SC"/>
                      </a:endParaRPr>
                    </a:p>
                  </a:txBody>
                  <a:tcPr/>
                </a:tc>
                <a:extLst>
                  <a:ext uri="{0D108BD9-81ED-4DB2-BD59-A6C34878D82A}">
                    <a16:rowId xmlns:a16="http://schemas.microsoft.com/office/drawing/2014/main" val="988463707"/>
                  </a:ext>
                </a:extLst>
              </a:tr>
            </a:tbl>
          </a:graphicData>
        </a:graphic>
      </p:graphicFrame>
      <p:graphicFrame>
        <p:nvGraphicFramePr>
          <p:cNvPr id="119" name="Tableau 118"/>
          <p:cNvGraphicFramePr>
            <a:graphicFrameLocks noGrp="1"/>
          </p:cNvGraphicFramePr>
          <p:nvPr>
            <p:extLst>
              <p:ext uri="{D42A27DB-BD31-4B8C-83A1-F6EECF244321}">
                <p14:modId xmlns:p14="http://schemas.microsoft.com/office/powerpoint/2010/main" val="2014083162"/>
              </p:ext>
            </p:extLst>
          </p:nvPr>
        </p:nvGraphicFramePr>
        <p:xfrm>
          <a:off x="1390875" y="3941553"/>
          <a:ext cx="9423032" cy="1112520"/>
        </p:xfrm>
        <a:graphic>
          <a:graphicData uri="http://schemas.openxmlformats.org/drawingml/2006/table">
            <a:tbl>
              <a:tblPr>
                <a:tableStyleId>{5940675A-B579-460E-94D1-54222C63F5DA}</a:tableStyleId>
              </a:tblPr>
              <a:tblGrid>
                <a:gridCol w="751951">
                  <a:extLst>
                    <a:ext uri="{9D8B030D-6E8A-4147-A177-3AD203B41FA5}">
                      <a16:colId xmlns:a16="http://schemas.microsoft.com/office/drawing/2014/main" val="826986821"/>
                    </a:ext>
                  </a:extLst>
                </a:gridCol>
                <a:gridCol w="3015074">
                  <a:extLst>
                    <a:ext uri="{9D8B030D-6E8A-4147-A177-3AD203B41FA5}">
                      <a16:colId xmlns:a16="http://schemas.microsoft.com/office/drawing/2014/main" val="2731701959"/>
                    </a:ext>
                  </a:extLst>
                </a:gridCol>
                <a:gridCol w="2554567">
                  <a:extLst>
                    <a:ext uri="{9D8B030D-6E8A-4147-A177-3AD203B41FA5}">
                      <a16:colId xmlns:a16="http://schemas.microsoft.com/office/drawing/2014/main" val="2827544931"/>
                    </a:ext>
                  </a:extLst>
                </a:gridCol>
                <a:gridCol w="3101440">
                  <a:extLst>
                    <a:ext uri="{9D8B030D-6E8A-4147-A177-3AD203B41FA5}">
                      <a16:colId xmlns:a16="http://schemas.microsoft.com/office/drawing/2014/main" val="3160992601"/>
                    </a:ext>
                  </a:extLst>
                </a:gridCol>
              </a:tblGrid>
              <a:tr h="370840">
                <a:tc>
                  <a:txBody>
                    <a:bodyPr/>
                    <a:lstStyle/>
                    <a:p>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CIDOC</a:t>
                      </a:r>
                      <a:r>
                        <a:rPr lang="en-US" baseline="0" noProof="0" dirty="0" smtClean="0">
                          <a:solidFill>
                            <a:schemeClr val="bg1">
                              <a:lumMod val="75000"/>
                            </a:schemeClr>
                          </a:solidFill>
                          <a:latin typeface="Source Han Sans SC"/>
                        </a:rPr>
                        <a:t> CRM </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EDM</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a:txBody>
                    <a:bodyPr/>
                    <a:lstStyle/>
                    <a:p>
                      <a:r>
                        <a:rPr lang="en-US" noProof="0" dirty="0" smtClean="0">
                          <a:solidFill>
                            <a:schemeClr val="bg1">
                              <a:lumMod val="75000"/>
                            </a:schemeClr>
                          </a:solidFill>
                          <a:latin typeface="Source Han Sans SC"/>
                        </a:rPr>
                        <a:t>CHARM</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11079438"/>
                  </a:ext>
                </a:extLst>
              </a:tr>
              <a:tr h="370840">
                <a:tc>
                  <a:txBody>
                    <a:bodyPr/>
                    <a:lstStyle/>
                    <a:p>
                      <a:r>
                        <a:rPr lang="en-US" noProof="0" dirty="0" smtClean="0">
                          <a:solidFill>
                            <a:schemeClr val="bg1">
                              <a:lumMod val="75000"/>
                            </a:schemeClr>
                          </a:solidFill>
                          <a:latin typeface="Source Han Sans SC"/>
                        </a:rPr>
                        <a:t>Pros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noProof="0" dirty="0">
                          <a:solidFill>
                            <a:schemeClr val="bg1">
                              <a:lumMod val="75000"/>
                            </a:schemeClr>
                          </a:solidFill>
                          <a:latin typeface="Source Han Sans SC"/>
                        </a:rPr>
                        <a:t>Spatiotemporal elements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tc>
                  <a:txBody>
                    <a:bodyPr/>
                    <a:lstStyle/>
                    <a:p>
                      <a:r>
                        <a:rPr lang="en-US" noProof="0" dirty="0" smtClean="0">
                          <a:solidFill>
                            <a:schemeClr val="bg1">
                              <a:lumMod val="75000"/>
                            </a:schemeClr>
                          </a:solidFill>
                          <a:latin typeface="Source Han Sans SC"/>
                        </a:rPr>
                        <a:t>Descriptive elements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tc>
                  <a:txBody>
                    <a:bodyPr/>
                    <a:lstStyle/>
                    <a:p>
                      <a:r>
                        <a:rPr lang="en-US" noProof="0" dirty="0" smtClean="0">
                          <a:solidFill>
                            <a:schemeClr val="bg1">
                              <a:lumMod val="75000"/>
                            </a:schemeClr>
                          </a:solidFill>
                          <a:latin typeface="Source Han Sans SC"/>
                        </a:rPr>
                        <a:t>Domain-specific elements</a:t>
                      </a:r>
                      <a:endParaRPr lang="en-US" noProof="0" dirty="0">
                        <a:solidFill>
                          <a:schemeClr val="bg1">
                            <a:lumMod val="75000"/>
                          </a:schemeClr>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alpha val="40000"/>
                      </a:schemeClr>
                    </a:solidFill>
                  </a:tcPr>
                </a:tc>
                <a:extLst>
                  <a:ext uri="{0D108BD9-81ED-4DB2-BD59-A6C34878D82A}">
                    <a16:rowId xmlns:a16="http://schemas.microsoft.com/office/drawing/2014/main" val="3861276116"/>
                  </a:ext>
                </a:extLst>
              </a:tr>
              <a:tr h="370840">
                <a:tc>
                  <a:txBody>
                    <a:bodyPr/>
                    <a:lstStyle/>
                    <a:p>
                      <a:r>
                        <a:rPr lang="en-US" noProof="0" dirty="0" smtClean="0">
                          <a:solidFill>
                            <a:schemeClr val="bg1">
                              <a:lumMod val="75000"/>
                            </a:schemeClr>
                          </a:solidFill>
                          <a:latin typeface="Source Han Sans SC"/>
                        </a:rPr>
                        <a:t>Cons</a:t>
                      </a:r>
                      <a:endParaRPr lang="en-US" noProof="0" dirty="0">
                        <a:solidFill>
                          <a:schemeClr val="bg1">
                            <a:lumMod val="75000"/>
                          </a:schemeClr>
                        </a:solidFill>
                        <a:latin typeface="Source Han Sans SC"/>
                      </a:endParaRP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tcPr>
                </a:tc>
                <a:tc gridSpan="3">
                  <a:txBody>
                    <a:bodyPr/>
                    <a:lstStyle/>
                    <a:p>
                      <a:pPr algn="ctr"/>
                      <a:r>
                        <a:rPr lang="en-US" b="1" noProof="0" dirty="0">
                          <a:solidFill>
                            <a:schemeClr val="tx1"/>
                          </a:solidFill>
                          <a:latin typeface="Source Han Sans SC"/>
                        </a:rPr>
                        <a:t>Composition</a:t>
                      </a:r>
                      <a:r>
                        <a:rPr lang="en-US" b="1" baseline="0" noProof="0" dirty="0">
                          <a:solidFill>
                            <a:schemeClr val="tx1"/>
                          </a:solidFill>
                          <a:latin typeface="Source Han Sans SC"/>
                        </a:rPr>
                        <a:t> (s</a:t>
                      </a:r>
                      <a:r>
                        <a:rPr lang="en-US" b="1" noProof="0" dirty="0">
                          <a:solidFill>
                            <a:schemeClr val="tx1"/>
                          </a:solidFill>
                          <a:latin typeface="Source Han Sans SC"/>
                        </a:rPr>
                        <a:t>tructural</a:t>
                      </a:r>
                      <a:r>
                        <a:rPr lang="en-US" b="1" baseline="0" noProof="0" dirty="0">
                          <a:solidFill>
                            <a:schemeClr val="tx1"/>
                          </a:solidFill>
                          <a:latin typeface="Source Han Sans SC"/>
                        </a:rPr>
                        <a:t> and spatial) relations</a:t>
                      </a:r>
                      <a:endParaRPr lang="en-US" b="1" noProof="0" dirty="0">
                        <a:solidFill>
                          <a:schemeClr val="tx1"/>
                        </a:solidFill>
                        <a:latin typeface="Source Han Sans SC"/>
                      </a:endParaRP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solidFill>
                      <a:srgbClr val="FF0000">
                        <a:alpha val="7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88463707"/>
                  </a:ext>
                </a:extLst>
              </a:tr>
            </a:tbl>
          </a:graphicData>
        </a:graphic>
      </p:graphicFrame>
      <p:sp>
        <p:nvSpPr>
          <p:cNvPr id="120" name="Rectangle 119"/>
          <p:cNvSpPr/>
          <p:nvPr/>
        </p:nvSpPr>
        <p:spPr>
          <a:xfrm>
            <a:off x="746204" y="5977685"/>
            <a:ext cx="10310809" cy="386800"/>
          </a:xfrm>
          <a:prstGeom prst="rect">
            <a:avLst/>
          </a:prstGeom>
          <a:solidFill>
            <a:schemeClr val="accent6">
              <a:lumMod val="60000"/>
              <a:lumOff val="40000"/>
              <a:alpha val="40000"/>
            </a:schemeClr>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Source Han Sans SC"/>
              <a:cs typeface="Times New Roman" panose="02020603050405020304" pitchFamily="18" charset="0"/>
            </a:endParaRPr>
          </a:p>
        </p:txBody>
      </p:sp>
      <p:sp>
        <p:nvSpPr>
          <p:cNvPr id="123" name="Rectangle 122"/>
          <p:cNvSpPr/>
          <p:nvPr/>
        </p:nvSpPr>
        <p:spPr>
          <a:xfrm>
            <a:off x="746203" y="4674294"/>
            <a:ext cx="10310809" cy="382119"/>
          </a:xfrm>
          <a:prstGeom prst="rect">
            <a:avLst/>
          </a:prstGeom>
          <a:solidFill>
            <a:schemeClr val="accent6">
              <a:lumMod val="60000"/>
              <a:lumOff val="40000"/>
              <a:alpha val="40000"/>
            </a:schemeClr>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Source Han Sans SC"/>
              <a:cs typeface="Times New Roman" panose="02020603050405020304" pitchFamily="18" charset="0"/>
            </a:endParaRPr>
          </a:p>
        </p:txBody>
      </p:sp>
      <p:sp>
        <p:nvSpPr>
          <p:cNvPr id="124" name="ZoneTexte 123"/>
          <p:cNvSpPr txBox="1"/>
          <p:nvPr/>
        </p:nvSpPr>
        <p:spPr>
          <a:xfrm>
            <a:off x="2210441" y="941034"/>
            <a:ext cx="1071127" cy="400110"/>
          </a:xfrm>
          <a:prstGeom prst="rect">
            <a:avLst/>
          </a:prstGeom>
          <a:noFill/>
        </p:spPr>
        <p:txBody>
          <a:bodyPr wrap="square" rtlCol="0">
            <a:spAutoFit/>
          </a:bodyPr>
          <a:lstStyle/>
          <a:p>
            <a:pPr algn="ctr"/>
            <a:r>
              <a:rPr lang="en-US" sz="2000" dirty="0" smtClean="0">
                <a:solidFill>
                  <a:schemeClr val="bg2">
                    <a:lumMod val="50000"/>
                  </a:schemeClr>
                </a:solidFill>
                <a:latin typeface="Source Han Sans SC"/>
                <a:cs typeface="Times New Roman" panose="02020603050405020304" pitchFamily="18" charset="0"/>
              </a:rPr>
              <a:t>Varzi</a:t>
            </a:r>
            <a:endParaRPr lang="en-US" sz="2000" dirty="0">
              <a:solidFill>
                <a:schemeClr val="bg2">
                  <a:lumMod val="50000"/>
                </a:schemeClr>
              </a:solidFill>
              <a:latin typeface="Source Han Sans SC"/>
              <a:cs typeface="Times New Roman" panose="02020603050405020304" pitchFamily="18" charset="0"/>
            </a:endParaRPr>
          </a:p>
        </p:txBody>
      </p:sp>
      <p:sp>
        <p:nvSpPr>
          <p:cNvPr id="125" name="ZoneTexte 124"/>
          <p:cNvSpPr txBox="1"/>
          <p:nvPr/>
        </p:nvSpPr>
        <p:spPr>
          <a:xfrm>
            <a:off x="5194935" y="941653"/>
            <a:ext cx="1071127" cy="400110"/>
          </a:xfrm>
          <a:prstGeom prst="rect">
            <a:avLst/>
          </a:prstGeom>
          <a:noFill/>
        </p:spPr>
        <p:txBody>
          <a:bodyPr wrap="square" rtlCol="0">
            <a:spAutoFit/>
          </a:bodyPr>
          <a:lstStyle/>
          <a:p>
            <a:pPr algn="ctr"/>
            <a:r>
              <a:rPr lang="fr-FR" sz="2000" dirty="0" smtClean="0">
                <a:solidFill>
                  <a:schemeClr val="bg2">
                    <a:lumMod val="50000"/>
                  </a:schemeClr>
                </a:solidFill>
                <a:latin typeface="Source Han Sans SC"/>
                <a:cs typeface="Times New Roman" panose="02020603050405020304" pitchFamily="18" charset="0"/>
              </a:rPr>
              <a:t>CEM</a:t>
            </a:r>
            <a:endParaRPr lang="en-US" sz="2000" dirty="0">
              <a:solidFill>
                <a:schemeClr val="bg2">
                  <a:lumMod val="50000"/>
                </a:schemeClr>
              </a:solidFill>
              <a:latin typeface="Source Han Sans SC"/>
              <a:cs typeface="Times New Roman" panose="02020603050405020304" pitchFamily="18" charset="0"/>
            </a:endParaRPr>
          </a:p>
        </p:txBody>
      </p:sp>
      <p:sp>
        <p:nvSpPr>
          <p:cNvPr id="126" name="ZoneTexte 125"/>
          <p:cNvSpPr txBox="1"/>
          <p:nvPr/>
        </p:nvSpPr>
        <p:spPr>
          <a:xfrm>
            <a:off x="3690622" y="941034"/>
            <a:ext cx="1071127" cy="400110"/>
          </a:xfrm>
          <a:prstGeom prst="rect">
            <a:avLst/>
          </a:prstGeom>
          <a:noFill/>
        </p:spPr>
        <p:txBody>
          <a:bodyPr wrap="square" rtlCol="0">
            <a:spAutoFit/>
          </a:bodyPr>
          <a:lstStyle/>
          <a:p>
            <a:pPr algn="ctr"/>
            <a:r>
              <a:rPr lang="fr-FR" sz="2000" dirty="0" smtClean="0">
                <a:solidFill>
                  <a:schemeClr val="bg2">
                    <a:lumMod val="50000"/>
                  </a:schemeClr>
                </a:solidFill>
                <a:latin typeface="Source Han Sans SC"/>
                <a:cs typeface="Times New Roman" panose="02020603050405020304" pitchFamily="18" charset="0"/>
              </a:rPr>
              <a:t>T</a:t>
            </a:r>
            <a:endParaRPr lang="en-US" sz="2000" dirty="0">
              <a:solidFill>
                <a:schemeClr val="bg2">
                  <a:lumMod val="50000"/>
                </a:schemeClr>
              </a:solidFill>
              <a:latin typeface="Source Han Sans SC"/>
              <a:cs typeface="Times New Roman" panose="02020603050405020304" pitchFamily="18" charset="0"/>
            </a:endParaRPr>
          </a:p>
        </p:txBody>
      </p:sp>
      <p:sp>
        <p:nvSpPr>
          <p:cNvPr id="128" name="椭圆 32"/>
          <p:cNvSpPr/>
          <p:nvPr/>
        </p:nvSpPr>
        <p:spPr>
          <a:xfrm>
            <a:off x="705201" y="3973303"/>
            <a:ext cx="457200" cy="45720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a:t>
            </a:r>
            <a:endParaRPr lang="en-US" altLang="zh-CN" b="1" dirty="0">
              <a:latin typeface="Source Han Sans SC"/>
            </a:endParaRPr>
          </a:p>
        </p:txBody>
      </p:sp>
      <p:sp>
        <p:nvSpPr>
          <p:cNvPr id="129" name="椭圆 32"/>
          <p:cNvSpPr/>
          <p:nvPr/>
        </p:nvSpPr>
        <p:spPr>
          <a:xfrm>
            <a:off x="705201" y="5345778"/>
            <a:ext cx="457200" cy="457200"/>
          </a:xfrm>
          <a:prstGeom prst="ellipse">
            <a:avLst/>
          </a:prstGeom>
          <a:solidFill>
            <a:srgbClr val="A64C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fr-FR" altLang="zh-CN" b="1" dirty="0" smtClean="0">
                <a:latin typeface="Source Han Sans SC"/>
              </a:rPr>
              <a:t>II</a:t>
            </a:r>
            <a:endParaRPr lang="en-US" altLang="zh-CN" b="1" dirty="0">
              <a:latin typeface="Source Han Sans SC"/>
            </a:endParaRPr>
          </a:p>
        </p:txBody>
      </p:sp>
    </p:spTree>
    <p:extLst>
      <p:ext uri="{BB962C8B-B14F-4D97-AF65-F5344CB8AC3E}">
        <p14:creationId xmlns:p14="http://schemas.microsoft.com/office/powerpoint/2010/main" val="8779241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35</a:t>
            </a:fld>
            <a:endParaRPr lang="en-US" dirty="0">
              <a:latin typeface="Source Han Sans SC"/>
              <a:cs typeface="Times New Roman" panose="02020603050405020304" pitchFamily="18" charset="0"/>
            </a:endParaRPr>
          </a:p>
        </p:txBody>
      </p:sp>
      <p:sp>
        <p:nvSpPr>
          <p:cNvPr id="9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99"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00"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01"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a:pPr>
            <a:r>
              <a:rPr lang="en-US" sz="2200" b="1" dirty="0">
                <a:solidFill>
                  <a:srgbClr val="002C58"/>
                </a:solidFill>
                <a:latin typeface="Source Han Sans SC"/>
              </a:rPr>
              <a:t>The FORT reference ontology (FOL)</a:t>
            </a:r>
          </a:p>
        </p:txBody>
      </p:sp>
      <p:cxnSp>
        <p:nvCxnSpPr>
          <p:cNvPr id="102"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0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0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73" name="Rectangle à coins arrondis 72"/>
          <p:cNvSpPr/>
          <p:nvPr/>
        </p:nvSpPr>
        <p:spPr>
          <a:xfrm>
            <a:off x="705201" y="4547882"/>
            <a:ext cx="11029340" cy="997415"/>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A64C0E"/>
                </a:solidFill>
                <a:latin typeface="Source Han Sans SC"/>
              </a:rPr>
              <a:t>Contribution 1</a:t>
            </a:r>
            <a:r>
              <a:rPr lang="en-US" sz="2000" dirty="0" smtClean="0">
                <a:solidFill>
                  <a:schemeClr val="tx1"/>
                </a:solidFill>
                <a:latin typeface="Source Han Sans SC"/>
              </a:rPr>
              <a:t>: </a:t>
            </a:r>
          </a:p>
          <a:p>
            <a:pPr algn="ctr"/>
            <a:r>
              <a:rPr lang="en-US" sz="2000" dirty="0">
                <a:solidFill>
                  <a:schemeClr val="tx1"/>
                </a:solidFill>
                <a:latin typeface="Source Han Sans SC"/>
              </a:rPr>
              <a:t>W</a:t>
            </a:r>
            <a:r>
              <a:rPr lang="en-US" sz="2000" dirty="0" smtClean="0">
                <a:solidFill>
                  <a:schemeClr val="tx1"/>
                </a:solidFill>
                <a:latin typeface="Source Han Sans SC"/>
              </a:rPr>
              <a:t>e have specified and formalized </a:t>
            </a:r>
            <a:r>
              <a:rPr lang="en-US" sz="2000" dirty="0">
                <a:solidFill>
                  <a:schemeClr val="tx1"/>
                </a:solidFill>
                <a:latin typeface="Source Han Sans SC"/>
              </a:rPr>
              <a:t>a </a:t>
            </a:r>
            <a:r>
              <a:rPr lang="en-US" sz="2000" b="1" dirty="0" smtClean="0">
                <a:solidFill>
                  <a:schemeClr val="tx1"/>
                </a:solidFill>
                <a:latin typeface="Source Han Sans SC"/>
              </a:rPr>
              <a:t>unified</a:t>
            </a:r>
            <a:r>
              <a:rPr lang="en-US" sz="2000" dirty="0" smtClean="0">
                <a:solidFill>
                  <a:schemeClr val="tx1"/>
                </a:solidFill>
                <a:latin typeface="Source Han Sans SC"/>
              </a:rPr>
              <a:t> language of minimal set of foundational ontological relations </a:t>
            </a:r>
            <a:r>
              <a:rPr lang="en-US" sz="2000" b="1" dirty="0" smtClean="0">
                <a:solidFill>
                  <a:schemeClr val="tx1"/>
                </a:solidFill>
                <a:latin typeface="Source Han Sans SC"/>
              </a:rPr>
              <a:t>(structural and spatial), </a:t>
            </a:r>
            <a:r>
              <a:rPr lang="en-US" sz="2000" dirty="0" smtClean="0">
                <a:solidFill>
                  <a:schemeClr val="tx1"/>
                </a:solidFill>
                <a:latin typeface="Source Han Sans SC"/>
              </a:rPr>
              <a:t>namely </a:t>
            </a:r>
            <a:r>
              <a:rPr lang="en-US" sz="2000" b="1" dirty="0" smtClean="0">
                <a:solidFill>
                  <a:schemeClr val="tx1"/>
                </a:solidFill>
                <a:latin typeface="Source Han Sans SC"/>
              </a:rPr>
              <a:t>FORT</a:t>
            </a:r>
            <a:r>
              <a:rPr lang="en-US" sz="2000" dirty="0" smtClean="0">
                <a:solidFill>
                  <a:schemeClr val="tx1"/>
                </a:solidFill>
                <a:latin typeface="Source Han Sans SC"/>
              </a:rPr>
              <a:t> </a:t>
            </a:r>
            <a:r>
              <a:rPr lang="en-US" sz="2000" dirty="0">
                <a:solidFill>
                  <a:srgbClr val="0000FF"/>
                </a:solidFill>
                <a:latin typeface="Source Han Sans SC"/>
              </a:rPr>
              <a:t>[F. </a:t>
            </a:r>
            <a:r>
              <a:rPr lang="en-US" sz="2000" dirty="0" smtClean="0">
                <a:solidFill>
                  <a:srgbClr val="0000FF"/>
                </a:solidFill>
                <a:latin typeface="Source Han Sans SC"/>
              </a:rPr>
              <a:t>Danash et al., 2022].</a:t>
            </a:r>
            <a:endParaRPr lang="en-US" sz="2000" dirty="0" smtClean="0">
              <a:solidFill>
                <a:srgbClr val="0000FF"/>
              </a:solidFill>
              <a:latin typeface="Source Han Sans SC"/>
              <a:cs typeface="Times New Roman" panose="02020603050405020304" pitchFamily="18" charset="0"/>
            </a:endParaRPr>
          </a:p>
        </p:txBody>
      </p:sp>
      <p:sp>
        <p:nvSpPr>
          <p:cNvPr id="178" name="ZoneTexte 177"/>
          <p:cNvSpPr txBox="1"/>
          <p:nvPr/>
        </p:nvSpPr>
        <p:spPr>
          <a:xfrm>
            <a:off x="4746062" y="2942708"/>
            <a:ext cx="569387" cy="400110"/>
          </a:xfrm>
          <a:prstGeom prst="rect">
            <a:avLst/>
          </a:prstGeom>
          <a:noFill/>
        </p:spPr>
        <p:txBody>
          <a:bodyPr wrap="none" rtlCol="0">
            <a:spAutoFit/>
          </a:bodyPr>
          <a:lstStyle/>
          <a:p>
            <a:pPr algn="ctr"/>
            <a:r>
              <a:rPr lang="en-US" sz="2000" dirty="0" smtClean="0">
                <a:solidFill>
                  <a:schemeClr val="bg2">
                    <a:lumMod val="50000"/>
                  </a:schemeClr>
                </a:solidFill>
                <a:latin typeface="Source Han Sans SC"/>
                <a:cs typeface="Times New Roman" panose="02020603050405020304" pitchFamily="18" charset="0"/>
              </a:rPr>
              <a:t>MT</a:t>
            </a:r>
            <a:endParaRPr lang="en-US" sz="2000" dirty="0">
              <a:solidFill>
                <a:schemeClr val="bg2">
                  <a:lumMod val="50000"/>
                </a:schemeClr>
              </a:solidFill>
              <a:latin typeface="Source Han Sans SC"/>
              <a:cs typeface="Times New Roman" panose="02020603050405020304" pitchFamily="18" charset="0"/>
            </a:endParaRPr>
          </a:p>
        </p:txBody>
      </p:sp>
      <p:sp>
        <p:nvSpPr>
          <p:cNvPr id="179" name="Ellipse 178"/>
          <p:cNvSpPr/>
          <p:nvPr/>
        </p:nvSpPr>
        <p:spPr>
          <a:xfrm>
            <a:off x="4978368" y="2841981"/>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cxnSp>
        <p:nvCxnSpPr>
          <p:cNvPr id="180" name="Connecteur droit 179"/>
          <p:cNvCxnSpPr>
            <a:stCxn id="227" idx="5"/>
            <a:endCxn id="179" idx="1"/>
          </p:cNvCxnSpPr>
          <p:nvPr/>
        </p:nvCxnSpPr>
        <p:spPr>
          <a:xfrm>
            <a:off x="4262191" y="2249031"/>
            <a:ext cx="731521" cy="606899"/>
          </a:xfrm>
          <a:prstGeom prst="line">
            <a:avLst/>
          </a:prstGeom>
        </p:spPr>
        <p:style>
          <a:lnRef idx="1">
            <a:schemeClr val="dk1"/>
          </a:lnRef>
          <a:fillRef idx="0">
            <a:schemeClr val="dk1"/>
          </a:fillRef>
          <a:effectRef idx="0">
            <a:schemeClr val="dk1"/>
          </a:effectRef>
          <a:fontRef idx="minor">
            <a:schemeClr val="tx1"/>
          </a:fontRef>
        </p:style>
      </p:cxnSp>
      <p:cxnSp>
        <p:nvCxnSpPr>
          <p:cNvPr id="181" name="Connecteur droit 180"/>
          <p:cNvCxnSpPr>
            <a:stCxn id="219" idx="3"/>
            <a:endCxn id="179" idx="7"/>
          </p:cNvCxnSpPr>
          <p:nvPr/>
        </p:nvCxnSpPr>
        <p:spPr>
          <a:xfrm flipH="1">
            <a:off x="5067799" y="2250817"/>
            <a:ext cx="628062" cy="605113"/>
          </a:xfrm>
          <a:prstGeom prst="line">
            <a:avLst/>
          </a:prstGeom>
        </p:spPr>
        <p:style>
          <a:lnRef idx="1">
            <a:schemeClr val="dk1"/>
          </a:lnRef>
          <a:fillRef idx="0">
            <a:schemeClr val="dk1"/>
          </a:fillRef>
          <a:effectRef idx="0">
            <a:schemeClr val="dk1"/>
          </a:effectRef>
          <a:fontRef idx="minor">
            <a:schemeClr val="tx1"/>
          </a:fontRef>
        </p:style>
      </p:cxnSp>
      <p:cxnSp>
        <p:nvCxnSpPr>
          <p:cNvPr id="182" name="Connecteur droit 181"/>
          <p:cNvCxnSpPr>
            <a:stCxn id="219" idx="5"/>
            <a:endCxn id="192" idx="1"/>
          </p:cNvCxnSpPr>
          <p:nvPr/>
        </p:nvCxnSpPr>
        <p:spPr>
          <a:xfrm>
            <a:off x="5769948" y="2250817"/>
            <a:ext cx="628062" cy="599398"/>
          </a:xfrm>
          <a:prstGeom prst="line">
            <a:avLst/>
          </a:prstGeom>
        </p:spPr>
        <p:style>
          <a:lnRef idx="1">
            <a:schemeClr val="dk1"/>
          </a:lnRef>
          <a:fillRef idx="0">
            <a:schemeClr val="dk1"/>
          </a:fillRef>
          <a:effectRef idx="0">
            <a:schemeClr val="dk1"/>
          </a:effectRef>
          <a:fontRef idx="minor">
            <a:schemeClr val="tx1"/>
          </a:fontRef>
        </p:style>
      </p:cxnSp>
      <p:cxnSp>
        <p:nvCxnSpPr>
          <p:cNvPr id="183" name="Connecteur droit 182"/>
          <p:cNvCxnSpPr>
            <a:stCxn id="199" idx="3"/>
            <a:endCxn id="192" idx="7"/>
          </p:cNvCxnSpPr>
          <p:nvPr/>
        </p:nvCxnSpPr>
        <p:spPr>
          <a:xfrm flipH="1">
            <a:off x="6472097" y="2249031"/>
            <a:ext cx="788428" cy="601184"/>
          </a:xfrm>
          <a:prstGeom prst="line">
            <a:avLst/>
          </a:prstGeom>
        </p:spPr>
        <p:style>
          <a:lnRef idx="1">
            <a:schemeClr val="dk1"/>
          </a:lnRef>
          <a:fillRef idx="0">
            <a:schemeClr val="dk1"/>
          </a:fillRef>
          <a:effectRef idx="0">
            <a:schemeClr val="dk1"/>
          </a:effectRef>
          <a:fontRef idx="minor">
            <a:schemeClr val="tx1"/>
          </a:fontRef>
        </p:style>
      </p:cxnSp>
      <p:cxnSp>
        <p:nvCxnSpPr>
          <p:cNvPr id="184" name="Connecteur droit 183"/>
          <p:cNvCxnSpPr>
            <a:stCxn id="199" idx="5"/>
            <a:endCxn id="188" idx="1"/>
          </p:cNvCxnSpPr>
          <p:nvPr/>
        </p:nvCxnSpPr>
        <p:spPr>
          <a:xfrm>
            <a:off x="7334612" y="2249031"/>
            <a:ext cx="790111" cy="606899"/>
          </a:xfrm>
          <a:prstGeom prst="line">
            <a:avLst/>
          </a:prstGeom>
        </p:spPr>
        <p:style>
          <a:lnRef idx="1">
            <a:schemeClr val="dk1"/>
          </a:lnRef>
          <a:fillRef idx="0">
            <a:schemeClr val="dk1"/>
          </a:fillRef>
          <a:effectRef idx="0">
            <a:schemeClr val="dk1"/>
          </a:effectRef>
          <a:fontRef idx="minor">
            <a:schemeClr val="tx1"/>
          </a:fontRef>
        </p:style>
      </p:cxnSp>
      <p:cxnSp>
        <p:nvCxnSpPr>
          <p:cNvPr id="185" name="Connecteur droit 184"/>
          <p:cNvCxnSpPr>
            <a:stCxn id="215" idx="3"/>
            <a:endCxn id="188" idx="7"/>
          </p:cNvCxnSpPr>
          <p:nvPr/>
        </p:nvCxnSpPr>
        <p:spPr>
          <a:xfrm flipH="1">
            <a:off x="8198810" y="2249031"/>
            <a:ext cx="770232" cy="606899"/>
          </a:xfrm>
          <a:prstGeom prst="line">
            <a:avLst/>
          </a:prstGeom>
        </p:spPr>
        <p:style>
          <a:lnRef idx="1">
            <a:schemeClr val="dk1"/>
          </a:lnRef>
          <a:fillRef idx="0">
            <a:schemeClr val="dk1"/>
          </a:fillRef>
          <a:effectRef idx="0">
            <a:schemeClr val="dk1"/>
          </a:effectRef>
          <a:fontRef idx="minor">
            <a:schemeClr val="tx1"/>
          </a:fontRef>
        </p:style>
      </p:cxnSp>
      <p:cxnSp>
        <p:nvCxnSpPr>
          <p:cNvPr id="186" name="Connecteur en angle 185"/>
          <p:cNvCxnSpPr>
            <a:stCxn id="190" idx="3"/>
            <a:endCxn id="215" idx="4"/>
          </p:cNvCxnSpPr>
          <p:nvPr/>
        </p:nvCxnSpPr>
        <p:spPr>
          <a:xfrm flipV="1">
            <a:off x="8539434" y="2262980"/>
            <a:ext cx="466652" cy="1108502"/>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87" name="Groupe 186"/>
          <p:cNvGrpSpPr/>
          <p:nvPr/>
        </p:nvGrpSpPr>
        <p:grpSpPr>
          <a:xfrm>
            <a:off x="7784099" y="2841981"/>
            <a:ext cx="755335" cy="729556"/>
            <a:chOff x="7784099" y="3819513"/>
            <a:chExt cx="755335" cy="729556"/>
          </a:xfrm>
        </p:grpSpPr>
        <p:sp>
          <p:nvSpPr>
            <p:cNvPr id="188" name="Ellipse 187"/>
            <p:cNvSpPr/>
            <p:nvPr/>
          </p:nvSpPr>
          <p:spPr>
            <a:xfrm>
              <a:off x="8109379" y="3819513"/>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189" name="ZoneTexte 188"/>
            <p:cNvSpPr txBox="1"/>
            <p:nvPr/>
          </p:nvSpPr>
          <p:spPr>
            <a:xfrm>
              <a:off x="7797724" y="3920240"/>
              <a:ext cx="728084"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SCD</a:t>
              </a:r>
            </a:p>
          </p:txBody>
        </p:sp>
        <p:sp>
          <p:nvSpPr>
            <p:cNvPr id="190" name="ZoneTexte 189"/>
            <p:cNvSpPr txBox="1"/>
            <p:nvPr/>
          </p:nvSpPr>
          <p:spPr>
            <a:xfrm>
              <a:off x="7784099" y="4148959"/>
              <a:ext cx="755335" cy="400110"/>
            </a:xfrm>
            <a:prstGeom prst="rect">
              <a:avLst/>
            </a:prstGeom>
            <a:noFill/>
          </p:spPr>
          <p:txBody>
            <a:bodyPr wrap="none" rtlCol="0">
              <a:spAutoFit/>
            </a:bodyPr>
            <a:lstStyle/>
            <a:p>
              <a:pPr algn="ctr"/>
              <a:r>
                <a:rPr lang="en-US" sz="2000" dirty="0">
                  <a:latin typeface="Source Han Sans SC"/>
                  <a:cs typeface="Times New Roman" panose="02020603050405020304" pitchFamily="18" charset="0"/>
                </a:rPr>
                <a:t>G</a:t>
              </a:r>
              <a:r>
                <a:rPr lang="en-US" sz="2000" dirty="0" smtClean="0">
                  <a:latin typeface="Source Han Sans SC"/>
                  <a:cs typeface="Times New Roman" panose="02020603050405020304" pitchFamily="18" charset="0"/>
                </a:rPr>
                <a:t>CD</a:t>
              </a:r>
            </a:p>
          </p:txBody>
        </p:sp>
      </p:grpSp>
      <p:grpSp>
        <p:nvGrpSpPr>
          <p:cNvPr id="191" name="Groupe 190"/>
          <p:cNvGrpSpPr/>
          <p:nvPr/>
        </p:nvGrpSpPr>
        <p:grpSpPr>
          <a:xfrm>
            <a:off x="5908111" y="2836266"/>
            <a:ext cx="1061509" cy="783711"/>
            <a:chOff x="5908111" y="3813798"/>
            <a:chExt cx="1061509" cy="783711"/>
          </a:xfrm>
        </p:grpSpPr>
        <p:sp>
          <p:nvSpPr>
            <p:cNvPr id="192" name="Ellipse 191"/>
            <p:cNvSpPr/>
            <p:nvPr/>
          </p:nvSpPr>
          <p:spPr>
            <a:xfrm>
              <a:off x="6382666" y="381379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193" name="ZoneTexte 192"/>
            <p:cNvSpPr txBox="1"/>
            <p:nvPr/>
          </p:nvSpPr>
          <p:spPr>
            <a:xfrm>
              <a:off x="5908111" y="3920240"/>
              <a:ext cx="1061509"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P+GED</a:t>
              </a:r>
            </a:p>
          </p:txBody>
        </p:sp>
        <p:sp>
          <p:nvSpPr>
            <p:cNvPr id="194" name="Rectangle 193"/>
            <p:cNvSpPr/>
            <p:nvPr/>
          </p:nvSpPr>
          <p:spPr>
            <a:xfrm>
              <a:off x="5917924" y="4197399"/>
              <a:ext cx="1034259" cy="400110"/>
            </a:xfrm>
            <a:prstGeom prst="rect">
              <a:avLst/>
            </a:prstGeom>
          </p:spPr>
          <p:txBody>
            <a:bodyPr wrap="none">
              <a:spAutoFit/>
            </a:bodyPr>
            <a:lstStyle/>
            <a:p>
              <a:pPr algn="ctr"/>
              <a:r>
                <a:rPr lang="fr-FR" sz="2000" dirty="0" smtClean="0">
                  <a:latin typeface="Source Han Sans SC"/>
                  <a:cs typeface="Times New Roman" panose="02020603050405020304" pitchFamily="18" charset="0"/>
                </a:rPr>
                <a:t>P+SED</a:t>
              </a:r>
              <a:endParaRPr lang="en-US" sz="2000" dirty="0">
                <a:latin typeface="Source Han Sans SC"/>
                <a:cs typeface="Times New Roman" panose="02020603050405020304" pitchFamily="18" charset="0"/>
              </a:endParaRPr>
            </a:p>
          </p:txBody>
        </p:sp>
      </p:grpSp>
      <p:cxnSp>
        <p:nvCxnSpPr>
          <p:cNvPr id="195" name="Connecteur en angle 194"/>
          <p:cNvCxnSpPr>
            <a:stCxn id="194" idx="3"/>
            <a:endCxn id="215" idx="2"/>
          </p:cNvCxnSpPr>
          <p:nvPr/>
        </p:nvCxnSpPr>
        <p:spPr>
          <a:xfrm flipV="1">
            <a:off x="6952183" y="2215355"/>
            <a:ext cx="2001515" cy="1204567"/>
          </a:xfrm>
          <a:prstGeom prst="bentConnector3">
            <a:avLst>
              <a:gd name="adj1" fmla="val 3667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6" name="Connecteur en angle 195"/>
          <p:cNvCxnSpPr>
            <a:stCxn id="219" idx="5"/>
            <a:endCxn id="223" idx="4"/>
          </p:cNvCxnSpPr>
          <p:nvPr/>
        </p:nvCxnSpPr>
        <p:spPr>
          <a:xfrm rot="16200000" flipH="1">
            <a:off x="8351944" y="-331180"/>
            <a:ext cx="12163" cy="5176155"/>
          </a:xfrm>
          <a:prstGeom prst="bentConnector3">
            <a:avLst>
              <a:gd name="adj1" fmla="val 11034646"/>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7" name="Groupe 196"/>
          <p:cNvGrpSpPr/>
          <p:nvPr/>
        </p:nvGrpSpPr>
        <p:grpSpPr>
          <a:xfrm>
            <a:off x="6477473" y="1243985"/>
            <a:ext cx="1640193" cy="1018995"/>
            <a:chOff x="6477473" y="2221517"/>
            <a:chExt cx="1640193" cy="1018995"/>
          </a:xfrm>
        </p:grpSpPr>
        <p:sp>
          <p:nvSpPr>
            <p:cNvPr id="198" name="ZoneTexte 197"/>
            <p:cNvSpPr txBox="1"/>
            <p:nvPr/>
          </p:nvSpPr>
          <p:spPr>
            <a:xfrm>
              <a:off x="6477473" y="2221517"/>
              <a:ext cx="164019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Dependence</a:t>
              </a:r>
              <a:endParaRPr lang="en-US" sz="2000" dirty="0">
                <a:latin typeface="Source Han Sans SC"/>
                <a:cs typeface="Times New Roman" panose="02020603050405020304" pitchFamily="18" charset="0"/>
              </a:endParaRPr>
            </a:p>
          </p:txBody>
        </p:sp>
        <p:sp>
          <p:nvSpPr>
            <p:cNvPr id="199" name="Ellipse 198"/>
            <p:cNvSpPr/>
            <p:nvPr/>
          </p:nvSpPr>
          <p:spPr>
            <a:xfrm>
              <a:off x="7245181"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200" name="ZoneTexte 199"/>
            <p:cNvSpPr txBox="1"/>
            <p:nvPr/>
          </p:nvSpPr>
          <p:spPr>
            <a:xfrm>
              <a:off x="6649379" y="2481387"/>
              <a:ext cx="1197764" cy="646331"/>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SED(</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p>
            <a:p>
              <a:pPr algn="ctr"/>
              <a:r>
                <a:rPr lang="fr-FR" dirty="0" smtClean="0">
                  <a:solidFill>
                    <a:srgbClr val="0000FF"/>
                  </a:solidFill>
                  <a:latin typeface="Consolas" panose="020B0609020204030204" pitchFamily="49" charset="0"/>
                  <a:cs typeface="Times New Roman" panose="02020603050405020304" pitchFamily="18" charset="0"/>
                </a:rPr>
                <a:t>GED(</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sp>
        <p:nvSpPr>
          <p:cNvPr id="201" name="ZoneTexte 200"/>
          <p:cNvSpPr txBox="1"/>
          <p:nvPr/>
        </p:nvSpPr>
        <p:spPr>
          <a:xfrm>
            <a:off x="9669396" y="2942708"/>
            <a:ext cx="768160"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Unity</a:t>
            </a:r>
            <a:endParaRPr lang="en-US" sz="2000" dirty="0">
              <a:latin typeface="Source Han Sans SC"/>
              <a:cs typeface="Times New Roman" panose="02020603050405020304" pitchFamily="18" charset="0"/>
            </a:endParaRPr>
          </a:p>
        </p:txBody>
      </p:sp>
      <p:cxnSp>
        <p:nvCxnSpPr>
          <p:cNvPr id="202" name="Connecteur en angle 201"/>
          <p:cNvCxnSpPr>
            <a:stCxn id="206" idx="0"/>
            <a:endCxn id="223" idx="2"/>
          </p:cNvCxnSpPr>
          <p:nvPr/>
        </p:nvCxnSpPr>
        <p:spPr>
          <a:xfrm rot="5400000" flipH="1" flipV="1">
            <a:off x="10161757" y="2104308"/>
            <a:ext cx="620911" cy="843006"/>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3" name="Connecteur en angle 202"/>
          <p:cNvCxnSpPr>
            <a:stCxn id="219" idx="2"/>
            <a:endCxn id="231" idx="4"/>
          </p:cNvCxnSpPr>
          <p:nvPr/>
        </p:nvCxnSpPr>
        <p:spPr>
          <a:xfrm rot="10800000" flipV="1">
            <a:off x="2749915" y="2217141"/>
            <a:ext cx="2930602" cy="47744"/>
          </a:xfrm>
          <a:prstGeom prst="bentConnector4">
            <a:avLst>
              <a:gd name="adj1" fmla="val 41046"/>
              <a:gd name="adj2" fmla="val 1121448"/>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4" name="Connecteur en angle 203"/>
          <p:cNvCxnSpPr>
            <a:stCxn id="231" idx="2"/>
            <a:endCxn id="211" idx="6"/>
          </p:cNvCxnSpPr>
          <p:nvPr/>
        </p:nvCxnSpPr>
        <p:spPr>
          <a:xfrm rot="10800000">
            <a:off x="1161571" y="2217142"/>
            <a:ext cx="1535957" cy="11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5" name="Connecteur en angle 204"/>
          <p:cNvCxnSpPr>
            <a:stCxn id="219" idx="3"/>
            <a:endCxn id="211" idx="3"/>
          </p:cNvCxnSpPr>
          <p:nvPr/>
        </p:nvCxnSpPr>
        <p:spPr>
          <a:xfrm rot="5400000">
            <a:off x="3384000" y="-61044"/>
            <a:ext cx="12700" cy="4623722"/>
          </a:xfrm>
          <a:prstGeom prst="bentConnector3">
            <a:avLst>
              <a:gd name="adj1" fmla="val 1054983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Ellipse 205"/>
          <p:cNvSpPr/>
          <p:nvPr/>
        </p:nvSpPr>
        <p:spPr>
          <a:xfrm>
            <a:off x="9998321" y="2836266"/>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cxnSp>
        <p:nvCxnSpPr>
          <p:cNvPr id="207" name="Connecteur en angle 206"/>
          <p:cNvCxnSpPr>
            <a:stCxn id="227" idx="2"/>
            <a:endCxn id="231" idx="6"/>
          </p:cNvCxnSpPr>
          <p:nvPr/>
        </p:nvCxnSpPr>
        <p:spPr>
          <a:xfrm rot="10800000" flipV="1">
            <a:off x="2802302" y="2215354"/>
            <a:ext cx="1370458" cy="1905"/>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8" name="Connecteur en angle 207"/>
          <p:cNvCxnSpPr>
            <a:stCxn id="179" idx="2"/>
            <a:endCxn id="211" idx="5"/>
          </p:cNvCxnSpPr>
          <p:nvPr/>
        </p:nvCxnSpPr>
        <p:spPr>
          <a:xfrm rot="10800000">
            <a:off x="1146226" y="2250818"/>
            <a:ext cx="3832142" cy="638789"/>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9" name="Groupe 208"/>
          <p:cNvGrpSpPr/>
          <p:nvPr/>
        </p:nvGrpSpPr>
        <p:grpSpPr>
          <a:xfrm>
            <a:off x="168862" y="1241808"/>
            <a:ext cx="1880643" cy="1022958"/>
            <a:chOff x="168862" y="2219340"/>
            <a:chExt cx="1880643" cy="1022958"/>
          </a:xfrm>
        </p:grpSpPr>
        <p:sp>
          <p:nvSpPr>
            <p:cNvPr id="210" name="ZoneTexte 209"/>
            <p:cNvSpPr txBox="1"/>
            <p:nvPr/>
          </p:nvSpPr>
          <p:spPr>
            <a:xfrm>
              <a:off x="168862" y="2219340"/>
              <a:ext cx="188064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Entity-Location</a:t>
              </a:r>
              <a:endParaRPr lang="en-US" sz="2000" dirty="0">
                <a:latin typeface="Source Han Sans SC"/>
                <a:cs typeface="Times New Roman" panose="02020603050405020304" pitchFamily="18" charset="0"/>
              </a:endParaRPr>
            </a:p>
          </p:txBody>
        </p:sp>
        <p:sp>
          <p:nvSpPr>
            <p:cNvPr id="211" name="Ellipse 210"/>
            <p:cNvSpPr/>
            <p:nvPr/>
          </p:nvSpPr>
          <p:spPr>
            <a:xfrm>
              <a:off x="1056795" y="314704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212" name="ZoneTexte 211"/>
            <p:cNvSpPr txBox="1"/>
            <p:nvPr/>
          </p:nvSpPr>
          <p:spPr>
            <a:xfrm>
              <a:off x="578982" y="2718642"/>
              <a:ext cx="1071127"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EL(</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213" name="Groupe 212"/>
          <p:cNvGrpSpPr/>
          <p:nvPr/>
        </p:nvGrpSpPr>
        <p:grpSpPr>
          <a:xfrm>
            <a:off x="7993252" y="1243985"/>
            <a:ext cx="2210863" cy="1018995"/>
            <a:chOff x="7993252" y="2221517"/>
            <a:chExt cx="2210863" cy="1018995"/>
          </a:xfrm>
        </p:grpSpPr>
        <p:sp>
          <p:nvSpPr>
            <p:cNvPr id="214" name="ZoneTexte 213"/>
            <p:cNvSpPr txBox="1"/>
            <p:nvPr/>
          </p:nvSpPr>
          <p:spPr>
            <a:xfrm>
              <a:off x="8329084" y="2221517"/>
              <a:ext cx="1539204"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Constitution</a:t>
              </a:r>
              <a:endParaRPr lang="en-US" sz="2000" dirty="0">
                <a:latin typeface="Source Han Sans SC"/>
                <a:cs typeface="Times New Roman" panose="02020603050405020304" pitchFamily="18" charset="0"/>
              </a:endParaRPr>
            </a:p>
          </p:txBody>
        </p:sp>
        <p:sp>
          <p:nvSpPr>
            <p:cNvPr id="215" name="Ellipse 214"/>
            <p:cNvSpPr/>
            <p:nvPr/>
          </p:nvSpPr>
          <p:spPr>
            <a:xfrm>
              <a:off x="8953698"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216" name="ZoneTexte 215"/>
            <p:cNvSpPr txBox="1"/>
            <p:nvPr/>
          </p:nvSpPr>
          <p:spPr>
            <a:xfrm>
              <a:off x="7993252" y="2731602"/>
              <a:ext cx="2210863" cy="369332"/>
            </a:xfrm>
            <a:prstGeom prst="rect">
              <a:avLst/>
            </a:prstGeom>
            <a:noFill/>
          </p:spPr>
          <p:txBody>
            <a:bodyPr wrap="none" rtlCol="0">
              <a:spAutoFit/>
            </a:bodyPr>
            <a:lstStyle/>
            <a:p>
              <a:pPr algn="ctr"/>
              <a:r>
                <a:rPr lang="fr-FR" dirty="0" err="1">
                  <a:solidFill>
                    <a:srgbClr val="0000FF"/>
                  </a:solidFill>
                  <a:latin typeface="Consolas" panose="020B0609020204030204" pitchFamily="49" charset="0"/>
                  <a:cs typeface="Times New Roman" panose="02020603050405020304" pitchFamily="18" charset="0"/>
                </a:rPr>
                <a:t>C</a:t>
              </a:r>
              <a:r>
                <a:rPr lang="fr-FR" dirty="0" err="1" smtClean="0">
                  <a:solidFill>
                    <a:srgbClr val="0000FF"/>
                  </a:solidFill>
                  <a:latin typeface="Consolas" panose="020B0609020204030204" pitchFamily="49" charset="0"/>
                  <a:cs typeface="Times New Roman" panose="02020603050405020304" pitchFamily="18" charset="0"/>
                </a:rPr>
                <a:t>onstitutes</a:t>
              </a:r>
              <a:r>
                <a:rPr lang="fr-FR" dirty="0" smtClean="0">
                  <a:solidFill>
                    <a:srgbClr val="0000FF"/>
                  </a:solidFill>
                  <a:latin typeface="Consolas" panose="020B0609020204030204" pitchFamily="49" charset="0"/>
                  <a:cs typeface="Times New Roman" panose="02020603050405020304" pitchFamily="18" charset="0"/>
                </a:rPr>
                <a:t>(</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217" name="Groupe 216"/>
          <p:cNvGrpSpPr/>
          <p:nvPr/>
        </p:nvGrpSpPr>
        <p:grpSpPr>
          <a:xfrm>
            <a:off x="5120398" y="1243985"/>
            <a:ext cx="1225015" cy="1020781"/>
            <a:chOff x="5120398" y="2221517"/>
            <a:chExt cx="1225015" cy="1020781"/>
          </a:xfrm>
        </p:grpSpPr>
        <p:sp>
          <p:nvSpPr>
            <p:cNvPr id="218" name="ZoneTexte 217"/>
            <p:cNvSpPr txBox="1"/>
            <p:nvPr/>
          </p:nvSpPr>
          <p:spPr>
            <a:xfrm>
              <a:off x="5120398" y="2221517"/>
              <a:ext cx="1225015"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Parthood</a:t>
              </a:r>
              <a:endParaRPr lang="en-US" sz="2000" dirty="0">
                <a:latin typeface="Source Han Sans SC"/>
                <a:cs typeface="Times New Roman" panose="02020603050405020304" pitchFamily="18" charset="0"/>
              </a:endParaRPr>
            </a:p>
          </p:txBody>
        </p:sp>
        <p:sp>
          <p:nvSpPr>
            <p:cNvPr id="219" name="Ellipse 218"/>
            <p:cNvSpPr/>
            <p:nvPr/>
          </p:nvSpPr>
          <p:spPr>
            <a:xfrm>
              <a:off x="5680517" y="3147048"/>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220" name="ZoneTexte 219"/>
            <p:cNvSpPr txBox="1"/>
            <p:nvPr/>
          </p:nvSpPr>
          <p:spPr>
            <a:xfrm>
              <a:off x="5258254" y="2727165"/>
              <a:ext cx="944490"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P(</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221" name="Groupe 220"/>
          <p:cNvGrpSpPr/>
          <p:nvPr/>
        </p:nvGrpSpPr>
        <p:grpSpPr>
          <a:xfrm>
            <a:off x="10152073" y="1243985"/>
            <a:ext cx="1942839" cy="1018995"/>
            <a:chOff x="10152073" y="2221517"/>
            <a:chExt cx="1942839" cy="1018995"/>
          </a:xfrm>
        </p:grpSpPr>
        <p:sp>
          <p:nvSpPr>
            <p:cNvPr id="222" name="ZoneTexte 221"/>
            <p:cNvSpPr txBox="1"/>
            <p:nvPr/>
          </p:nvSpPr>
          <p:spPr>
            <a:xfrm>
              <a:off x="10152073" y="2221517"/>
              <a:ext cx="1595309"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Membership</a:t>
              </a:r>
              <a:endParaRPr lang="en-US" sz="2000" dirty="0">
                <a:latin typeface="Source Han Sans SC"/>
                <a:cs typeface="Times New Roman" panose="02020603050405020304" pitchFamily="18" charset="0"/>
              </a:endParaRPr>
            </a:p>
          </p:txBody>
        </p:sp>
        <p:sp>
          <p:nvSpPr>
            <p:cNvPr id="223" name="Ellipse 222"/>
            <p:cNvSpPr/>
            <p:nvPr/>
          </p:nvSpPr>
          <p:spPr>
            <a:xfrm>
              <a:off x="10893715"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224" name="ZoneTexte 223"/>
            <p:cNvSpPr txBox="1"/>
            <p:nvPr/>
          </p:nvSpPr>
          <p:spPr>
            <a:xfrm>
              <a:off x="10263962" y="2747959"/>
              <a:ext cx="1830950" cy="369332"/>
            </a:xfrm>
            <a:prstGeom prst="rect">
              <a:avLst/>
            </a:prstGeom>
            <a:noFill/>
          </p:spPr>
          <p:txBody>
            <a:bodyPr wrap="none" rtlCol="0">
              <a:spAutoFit/>
            </a:bodyPr>
            <a:lstStyle/>
            <a:p>
              <a:pPr algn="ctr"/>
              <a:r>
                <a:rPr lang="fr-FR" dirty="0" err="1">
                  <a:solidFill>
                    <a:srgbClr val="0000FF"/>
                  </a:solidFill>
                  <a:latin typeface="Consolas" panose="020B0609020204030204" pitchFamily="49" charset="0"/>
                  <a:cs typeface="Times New Roman" panose="02020603050405020304" pitchFamily="18" charset="0"/>
                </a:rPr>
                <a:t>M</a:t>
              </a:r>
              <a:r>
                <a:rPr lang="fr-FR" dirty="0" err="1" smtClean="0">
                  <a:solidFill>
                    <a:srgbClr val="0000FF"/>
                  </a:solidFill>
                  <a:latin typeface="Consolas" panose="020B0609020204030204" pitchFamily="49" charset="0"/>
                  <a:cs typeface="Times New Roman" panose="02020603050405020304" pitchFamily="18" charset="0"/>
                </a:rPr>
                <a:t>emberOf</a:t>
              </a:r>
              <a:r>
                <a:rPr lang="fr-FR" dirty="0" smtClean="0">
                  <a:solidFill>
                    <a:srgbClr val="0000FF"/>
                  </a:solidFill>
                  <a:latin typeface="Consolas" panose="020B0609020204030204" pitchFamily="49" charset="0"/>
                  <a:cs typeface="Times New Roman" panose="02020603050405020304" pitchFamily="18" charset="0"/>
                </a:rPr>
                <a:t>(</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225" name="Groupe 224"/>
          <p:cNvGrpSpPr/>
          <p:nvPr/>
        </p:nvGrpSpPr>
        <p:grpSpPr>
          <a:xfrm>
            <a:off x="3483600" y="1243985"/>
            <a:ext cx="1483098" cy="1018995"/>
            <a:chOff x="3483600" y="2221517"/>
            <a:chExt cx="1483098" cy="1018995"/>
          </a:xfrm>
        </p:grpSpPr>
        <p:sp>
          <p:nvSpPr>
            <p:cNvPr id="226" name="ZoneTexte 225"/>
            <p:cNvSpPr txBox="1"/>
            <p:nvPr/>
          </p:nvSpPr>
          <p:spPr>
            <a:xfrm>
              <a:off x="3483600" y="2221517"/>
              <a:ext cx="1483098"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Connection</a:t>
              </a:r>
              <a:endParaRPr lang="en-US" sz="2000" dirty="0">
                <a:latin typeface="Source Han Sans SC"/>
                <a:cs typeface="Times New Roman" panose="02020603050405020304" pitchFamily="18" charset="0"/>
              </a:endParaRPr>
            </a:p>
          </p:txBody>
        </p:sp>
        <p:sp>
          <p:nvSpPr>
            <p:cNvPr id="227" name="Ellipse 226"/>
            <p:cNvSpPr/>
            <p:nvPr/>
          </p:nvSpPr>
          <p:spPr>
            <a:xfrm>
              <a:off x="4172760" y="3145262"/>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228" name="ZoneTexte 227"/>
            <p:cNvSpPr txBox="1"/>
            <p:nvPr/>
          </p:nvSpPr>
          <p:spPr>
            <a:xfrm>
              <a:off x="3752903" y="2727165"/>
              <a:ext cx="944490" cy="369332"/>
            </a:xfrm>
            <a:prstGeom prst="rect">
              <a:avLst/>
            </a:prstGeom>
            <a:noFill/>
          </p:spPr>
          <p:txBody>
            <a:bodyPr wrap="none" rtlCol="0">
              <a:spAutoFit/>
            </a:bodyPr>
            <a:lstStyle/>
            <a:p>
              <a:pPr algn="ctr"/>
              <a:r>
                <a:rPr lang="en-US" dirty="0" smtClean="0">
                  <a:solidFill>
                    <a:srgbClr val="0000FF"/>
                  </a:solidFill>
                  <a:latin typeface="Consolas" panose="020B0609020204030204" pitchFamily="49" charset="0"/>
                  <a:cs typeface="Times New Roman" panose="02020603050405020304" pitchFamily="18" charset="0"/>
                </a:rPr>
                <a:t>C</a:t>
              </a:r>
              <a:r>
                <a:rPr lang="fr-FR" dirty="0" smtClean="0">
                  <a:solidFill>
                    <a:srgbClr val="0000FF"/>
                  </a:solidFill>
                  <a:latin typeface="Consolas" panose="020B0609020204030204" pitchFamily="49" charset="0"/>
                  <a:cs typeface="Times New Roman" panose="02020603050405020304" pitchFamily="18" charset="0"/>
                </a:rPr>
                <a:t>(</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grpSp>
        <p:nvGrpSpPr>
          <p:cNvPr id="229" name="Groupe 228"/>
          <p:cNvGrpSpPr/>
          <p:nvPr/>
        </p:nvGrpSpPr>
        <p:grpSpPr>
          <a:xfrm>
            <a:off x="2173746" y="1243985"/>
            <a:ext cx="1154483" cy="1020900"/>
            <a:chOff x="2173746" y="2221517"/>
            <a:chExt cx="1154483" cy="1020900"/>
          </a:xfrm>
        </p:grpSpPr>
        <p:sp>
          <p:nvSpPr>
            <p:cNvPr id="230" name="ZoneTexte 229"/>
            <p:cNvSpPr txBox="1"/>
            <p:nvPr/>
          </p:nvSpPr>
          <p:spPr>
            <a:xfrm>
              <a:off x="2173746" y="2221517"/>
              <a:ext cx="1154483" cy="400110"/>
            </a:xfrm>
            <a:prstGeom prst="rect">
              <a:avLst/>
            </a:prstGeom>
            <a:noFill/>
          </p:spPr>
          <p:txBody>
            <a:bodyPr wrap="none" rtlCol="0">
              <a:spAutoFit/>
            </a:bodyPr>
            <a:lstStyle/>
            <a:p>
              <a:pPr algn="ctr"/>
              <a:r>
                <a:rPr lang="en-US" sz="2000" dirty="0" smtClean="0">
                  <a:latin typeface="Source Han Sans SC"/>
                  <a:cs typeface="Times New Roman" panose="02020603050405020304" pitchFamily="18" charset="0"/>
                </a:rPr>
                <a:t>Location</a:t>
              </a:r>
              <a:endParaRPr lang="en-US" sz="2000" dirty="0">
                <a:latin typeface="Source Han Sans SC"/>
                <a:cs typeface="Times New Roman" panose="02020603050405020304" pitchFamily="18" charset="0"/>
              </a:endParaRPr>
            </a:p>
          </p:txBody>
        </p:sp>
        <p:sp>
          <p:nvSpPr>
            <p:cNvPr id="231" name="Ellipse 230"/>
            <p:cNvSpPr/>
            <p:nvPr/>
          </p:nvSpPr>
          <p:spPr>
            <a:xfrm>
              <a:off x="2697527" y="3147167"/>
              <a:ext cx="104775" cy="95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latin typeface="Source Han Sans SC"/>
                <a:cs typeface="Times New Roman" panose="02020603050405020304" pitchFamily="18" charset="0"/>
              </a:endParaRPr>
            </a:p>
          </p:txBody>
        </p:sp>
        <p:sp>
          <p:nvSpPr>
            <p:cNvPr id="232" name="ZoneTexte 231"/>
            <p:cNvSpPr txBox="1"/>
            <p:nvPr/>
          </p:nvSpPr>
          <p:spPr>
            <a:xfrm>
              <a:off x="2273760" y="2724104"/>
              <a:ext cx="944490" cy="369332"/>
            </a:xfrm>
            <a:prstGeom prst="rect">
              <a:avLst/>
            </a:prstGeom>
            <a:noFill/>
          </p:spPr>
          <p:txBody>
            <a:bodyPr wrap="none" rtlCol="0">
              <a:spAutoFit/>
            </a:bodyPr>
            <a:lstStyle/>
            <a:p>
              <a:pPr algn="ctr"/>
              <a:r>
                <a:rPr lang="fr-FR" dirty="0" smtClean="0">
                  <a:solidFill>
                    <a:srgbClr val="0000FF"/>
                  </a:solidFill>
                  <a:latin typeface="Consolas" panose="020B0609020204030204" pitchFamily="49" charset="0"/>
                  <a:cs typeface="Times New Roman" panose="02020603050405020304" pitchFamily="18" charset="0"/>
                </a:rPr>
                <a:t>L(</a:t>
              </a:r>
              <a:r>
                <a:rPr lang="fr-FR" dirty="0" err="1" smtClean="0">
                  <a:solidFill>
                    <a:srgbClr val="0000FF"/>
                  </a:solidFill>
                  <a:latin typeface="Consolas" panose="020B0609020204030204" pitchFamily="49" charset="0"/>
                  <a:cs typeface="Times New Roman" panose="02020603050405020304" pitchFamily="18" charset="0"/>
                </a:rPr>
                <a:t>x,y</a:t>
              </a:r>
              <a:r>
                <a:rPr lang="fr-FR" dirty="0" smtClean="0">
                  <a:solidFill>
                    <a:srgbClr val="0000FF"/>
                  </a:solidFill>
                  <a:latin typeface="Consolas" panose="020B0609020204030204" pitchFamily="49" charset="0"/>
                  <a:cs typeface="Times New Roman" panose="02020603050405020304" pitchFamily="18" charset="0"/>
                </a:rPr>
                <a:t>)</a:t>
              </a:r>
              <a:endParaRPr lang="en-US" dirty="0">
                <a:solidFill>
                  <a:srgbClr val="0000FF"/>
                </a:solidFill>
                <a:latin typeface="Consolas" panose="020B0609020204030204" pitchFamily="49" charset="0"/>
                <a:cs typeface="Times New Roman" panose="02020603050405020304" pitchFamily="18" charset="0"/>
              </a:endParaRPr>
            </a:p>
          </p:txBody>
        </p:sp>
      </p:grpSp>
      <p:sp>
        <p:nvSpPr>
          <p:cNvPr id="233" name="ZoneTexte 232"/>
          <p:cNvSpPr txBox="1"/>
          <p:nvPr/>
        </p:nvSpPr>
        <p:spPr>
          <a:xfrm>
            <a:off x="2210441" y="941034"/>
            <a:ext cx="1071127" cy="400110"/>
          </a:xfrm>
          <a:prstGeom prst="rect">
            <a:avLst/>
          </a:prstGeom>
          <a:noFill/>
        </p:spPr>
        <p:txBody>
          <a:bodyPr wrap="square" rtlCol="0">
            <a:spAutoFit/>
          </a:bodyPr>
          <a:lstStyle/>
          <a:p>
            <a:pPr algn="ctr"/>
            <a:r>
              <a:rPr lang="en-US" sz="2000" dirty="0" smtClean="0">
                <a:solidFill>
                  <a:schemeClr val="bg2">
                    <a:lumMod val="50000"/>
                  </a:schemeClr>
                </a:solidFill>
                <a:latin typeface="Source Han Sans SC"/>
                <a:cs typeface="Times New Roman" panose="02020603050405020304" pitchFamily="18" charset="0"/>
              </a:rPr>
              <a:t>Varzi</a:t>
            </a:r>
            <a:endParaRPr lang="en-US" sz="2000" dirty="0">
              <a:solidFill>
                <a:schemeClr val="bg2">
                  <a:lumMod val="50000"/>
                </a:schemeClr>
              </a:solidFill>
              <a:latin typeface="Source Han Sans SC"/>
              <a:cs typeface="Times New Roman" panose="02020603050405020304" pitchFamily="18" charset="0"/>
            </a:endParaRPr>
          </a:p>
        </p:txBody>
      </p:sp>
      <p:sp>
        <p:nvSpPr>
          <p:cNvPr id="234" name="ZoneTexte 233"/>
          <p:cNvSpPr txBox="1"/>
          <p:nvPr/>
        </p:nvSpPr>
        <p:spPr>
          <a:xfrm>
            <a:off x="5194935" y="941653"/>
            <a:ext cx="1071127" cy="400110"/>
          </a:xfrm>
          <a:prstGeom prst="rect">
            <a:avLst/>
          </a:prstGeom>
          <a:noFill/>
        </p:spPr>
        <p:txBody>
          <a:bodyPr wrap="square" rtlCol="0">
            <a:spAutoFit/>
          </a:bodyPr>
          <a:lstStyle/>
          <a:p>
            <a:pPr algn="ctr"/>
            <a:r>
              <a:rPr lang="fr-FR" sz="2000" dirty="0" smtClean="0">
                <a:solidFill>
                  <a:schemeClr val="bg2">
                    <a:lumMod val="50000"/>
                  </a:schemeClr>
                </a:solidFill>
                <a:latin typeface="Source Han Sans SC"/>
                <a:cs typeface="Times New Roman" panose="02020603050405020304" pitchFamily="18" charset="0"/>
              </a:rPr>
              <a:t>CEM</a:t>
            </a:r>
            <a:endParaRPr lang="en-US" sz="2000" dirty="0">
              <a:solidFill>
                <a:schemeClr val="bg2">
                  <a:lumMod val="50000"/>
                </a:schemeClr>
              </a:solidFill>
              <a:latin typeface="Source Han Sans SC"/>
              <a:cs typeface="Times New Roman" panose="02020603050405020304" pitchFamily="18" charset="0"/>
            </a:endParaRPr>
          </a:p>
        </p:txBody>
      </p:sp>
      <p:sp>
        <p:nvSpPr>
          <p:cNvPr id="235" name="ZoneTexte 234"/>
          <p:cNvSpPr txBox="1"/>
          <p:nvPr/>
        </p:nvSpPr>
        <p:spPr>
          <a:xfrm>
            <a:off x="3690622" y="941034"/>
            <a:ext cx="1071127" cy="400110"/>
          </a:xfrm>
          <a:prstGeom prst="rect">
            <a:avLst/>
          </a:prstGeom>
          <a:noFill/>
        </p:spPr>
        <p:txBody>
          <a:bodyPr wrap="square" rtlCol="0">
            <a:spAutoFit/>
          </a:bodyPr>
          <a:lstStyle/>
          <a:p>
            <a:pPr algn="ctr"/>
            <a:r>
              <a:rPr lang="fr-FR" sz="2000" dirty="0" smtClean="0">
                <a:solidFill>
                  <a:schemeClr val="bg2">
                    <a:lumMod val="50000"/>
                  </a:schemeClr>
                </a:solidFill>
                <a:latin typeface="Source Han Sans SC"/>
                <a:cs typeface="Times New Roman" panose="02020603050405020304" pitchFamily="18" charset="0"/>
              </a:rPr>
              <a:t>T</a:t>
            </a:r>
            <a:endParaRPr lang="en-US" sz="2000" dirty="0">
              <a:solidFill>
                <a:schemeClr val="bg2">
                  <a:lumMod val="50000"/>
                </a:schemeClr>
              </a:solidFill>
              <a:latin typeface="Source Han Sans SC"/>
              <a:cs typeface="Times New Roman" panose="02020603050405020304" pitchFamily="18" charset="0"/>
            </a:endParaRPr>
          </a:p>
        </p:txBody>
      </p:sp>
      <p:sp>
        <p:nvSpPr>
          <p:cNvPr id="70" name="Rectangle 69"/>
          <p:cNvSpPr/>
          <p:nvPr/>
        </p:nvSpPr>
        <p:spPr>
          <a:xfrm>
            <a:off x="780733" y="5882773"/>
            <a:ext cx="10878275" cy="461665"/>
          </a:xfrm>
          <a:prstGeom prst="rect">
            <a:avLst/>
          </a:prstGeom>
        </p:spPr>
        <p:txBody>
          <a:bodyPr wrap="square">
            <a:spAutoFit/>
          </a:bodyPr>
          <a:lstStyle/>
          <a:p>
            <a:pPr algn="just" fontAlgn="base"/>
            <a:r>
              <a:rPr lang="en-US" sz="1200" dirty="0">
                <a:latin typeface="Source Han Sans SC"/>
              </a:rPr>
              <a:t>F. Danash, D. </a:t>
            </a:r>
            <a:r>
              <a:rPr lang="en-US" sz="1200" dirty="0" err="1">
                <a:latin typeface="Source Han Sans SC"/>
              </a:rPr>
              <a:t>Ziebelin</a:t>
            </a:r>
            <a:r>
              <a:rPr lang="en-US" sz="1200" dirty="0">
                <a:latin typeface="Source Han Sans SC"/>
              </a:rPr>
              <a:t>, </a:t>
            </a:r>
            <a:r>
              <a:rPr lang="en-US" sz="1200" b="1" dirty="0">
                <a:latin typeface="Source Han Sans SC"/>
              </a:rPr>
              <a:t>FORT: a minimal Foundational Ontological Relations </a:t>
            </a:r>
            <a:r>
              <a:rPr lang="en-US" sz="1200" b="1" dirty="0" smtClean="0">
                <a:latin typeface="Source Han Sans SC"/>
              </a:rPr>
              <a:t>Theory for </a:t>
            </a:r>
            <a:r>
              <a:rPr lang="en-US" sz="1200" b="1" dirty="0">
                <a:latin typeface="Source Han Sans SC"/>
              </a:rPr>
              <a:t>Conceptual Modeling Tasks.</a:t>
            </a:r>
            <a:r>
              <a:rPr lang="en-US" sz="1200" dirty="0">
                <a:latin typeface="Source Han Sans SC"/>
              </a:rPr>
              <a:t> In: The 41st International Conference on </a:t>
            </a:r>
            <a:r>
              <a:rPr lang="en-US" sz="1200" dirty="0" smtClean="0">
                <a:latin typeface="Source Han Sans SC"/>
              </a:rPr>
              <a:t>Conceptual Modeling </a:t>
            </a:r>
            <a:r>
              <a:rPr lang="en-US" sz="1200" dirty="0">
                <a:latin typeface="Source Han Sans SC"/>
              </a:rPr>
              <a:t>(</a:t>
            </a:r>
            <a:r>
              <a:rPr lang="en-US" sz="1200" dirty="0">
                <a:latin typeface="Source Han Sans SC"/>
                <a:hlinkClick r:id="rId3"/>
              </a:rPr>
              <a:t>ER2022</a:t>
            </a:r>
            <a:r>
              <a:rPr lang="en-US" sz="1200" dirty="0">
                <a:latin typeface="Source Han Sans SC"/>
              </a:rPr>
              <a:t>), Forum track, 2022. </a:t>
            </a:r>
            <a:r>
              <a:rPr lang="en-US" sz="1200" dirty="0">
                <a:latin typeface="Source Han Sans SC"/>
                <a:hlinkClick r:id="rId4"/>
              </a:rPr>
              <a:t>Conference paper</a:t>
            </a:r>
            <a:r>
              <a:rPr lang="en-US" sz="1200" dirty="0" smtClean="0">
                <a:latin typeface="Source Han Sans SC"/>
              </a:rPr>
              <a:t>.</a:t>
            </a:r>
            <a:endParaRPr lang="en-US" sz="1200" dirty="0">
              <a:latin typeface="Source Han Sans SC"/>
            </a:endParaRPr>
          </a:p>
        </p:txBody>
      </p:sp>
    </p:spTree>
    <p:extLst>
      <p:ext uri="{BB962C8B-B14F-4D97-AF65-F5344CB8AC3E}">
        <p14:creationId xmlns:p14="http://schemas.microsoft.com/office/powerpoint/2010/main" val="41107574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36</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19957"/>
            <a:ext cx="11231789" cy="5436393"/>
          </a:xfrm>
        </p:spPr>
        <p:txBody>
          <a:bodyPr>
            <a:normAutofit/>
          </a:bodyPr>
          <a:lstStyle/>
          <a:p>
            <a:pPr marL="0" indent="0">
              <a:buNone/>
            </a:pPr>
            <a:r>
              <a:rPr lang="en-US" sz="2000" b="1" dirty="0" smtClean="0">
                <a:latin typeface="Source Han Sans SC"/>
              </a:rPr>
              <a:t>Methodology step 2:</a:t>
            </a:r>
          </a:p>
          <a:p>
            <a:pPr marL="0" indent="0">
              <a:buNone/>
            </a:pPr>
            <a:r>
              <a:rPr lang="en-US" sz="1800" dirty="0">
                <a:latin typeface="Source Han Sans SC"/>
              </a:rPr>
              <a:t>analyze the relations of FORT in the presence of other foundational theories that encompass foundational relations as a relation-based alignment, and validate FORT as a theory by serializing FORT in another formal language that validates the existence of models using consistency checks : </a:t>
            </a:r>
            <a:r>
              <a:rPr lang="en-US" sz="1800" dirty="0">
                <a:solidFill>
                  <a:srgbClr val="A64C0E"/>
                </a:solidFill>
                <a:latin typeface="Source Han Sans SC"/>
              </a:rPr>
              <a:t>a Common Logic (CLIF) serialization of the FORT reference </a:t>
            </a:r>
            <a:r>
              <a:rPr lang="en-US" sz="1800" dirty="0" smtClean="0">
                <a:solidFill>
                  <a:srgbClr val="A64C0E"/>
                </a:solidFill>
                <a:latin typeface="Source Han Sans SC"/>
              </a:rPr>
              <a:t>ontology.</a:t>
            </a:r>
            <a:endParaRPr lang="fr-FR" sz="1800" b="1" dirty="0" smtClean="0">
              <a:solidFill>
                <a:srgbClr val="A64C0E"/>
              </a:solidFill>
              <a:latin typeface="Source Han Sans SC"/>
            </a:endParaRPr>
          </a:p>
        </p:txBody>
      </p:sp>
      <p:sp>
        <p:nvSpPr>
          <p:cNvPr id="19" name="Rectangle à coins arrondis 18"/>
          <p:cNvSpPr/>
          <p:nvPr/>
        </p:nvSpPr>
        <p:spPr bwMode="auto">
          <a:xfrm>
            <a:off x="1608086" y="3405308"/>
            <a:ext cx="8041032" cy="925533"/>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mj-lt"/>
            </a:endParaRPr>
          </a:p>
        </p:txBody>
      </p:sp>
      <p:sp>
        <p:nvSpPr>
          <p:cNvPr id="20" name="Dodécagone 19"/>
          <p:cNvSpPr/>
          <p:nvPr/>
        </p:nvSpPr>
        <p:spPr>
          <a:xfrm>
            <a:off x="3389945" y="3645804"/>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21" name="ZoneTexte 20"/>
          <p:cNvSpPr txBox="1"/>
          <p:nvPr/>
        </p:nvSpPr>
        <p:spPr>
          <a:xfrm>
            <a:off x="3600705" y="3543533"/>
            <a:ext cx="2275572"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specify </a:t>
            </a:r>
            <a:r>
              <a:rPr lang="en-US" sz="2000" dirty="0">
                <a:latin typeface="Times New Roman" panose="02020603050405020304" pitchFamily="18" charset="0"/>
                <a:cs typeface="Times New Roman" panose="02020603050405020304" pitchFamily="18" charset="0"/>
              </a:rPr>
              <a:t>&amp; formalize</a:t>
            </a:r>
          </a:p>
        </p:txBody>
      </p:sp>
      <p:sp>
        <p:nvSpPr>
          <p:cNvPr id="22" name="ZoneTexte 21"/>
          <p:cNvSpPr txBox="1"/>
          <p:nvPr/>
        </p:nvSpPr>
        <p:spPr>
          <a:xfrm>
            <a:off x="4171724" y="3819423"/>
            <a:ext cx="743602"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FOL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1645014" y="3543533"/>
            <a:ext cx="1237312" cy="707886"/>
          </a:xfrm>
          <a:prstGeom prst="rect">
            <a:avLst/>
          </a:prstGeom>
        </p:spPr>
        <p:txBody>
          <a:bodyPr wrap="square">
            <a:spAutoFit/>
          </a:bodyPr>
          <a:lstStyle/>
          <a:p>
            <a:r>
              <a:rPr lang="en-US" sz="2000" dirty="0" smtClean="0">
                <a:solidFill>
                  <a:srgbClr val="2A3F50"/>
                </a:solidFill>
                <a:latin typeface="Times New Roman" panose="02020603050405020304" pitchFamily="18" charset="0"/>
                <a:cs typeface="Times New Roman" panose="02020603050405020304" pitchFamily="18" charset="0"/>
              </a:rPr>
              <a:t>Reference Ontology</a:t>
            </a:r>
            <a:endParaRPr lang="en-US" sz="2000" dirty="0">
              <a:solidFill>
                <a:srgbClr val="2A3F50"/>
              </a:solidFill>
            </a:endParaRPr>
          </a:p>
        </p:txBody>
      </p:sp>
      <p:sp>
        <p:nvSpPr>
          <p:cNvPr id="24" name="Rectangle 23"/>
          <p:cNvSpPr/>
          <p:nvPr/>
        </p:nvSpPr>
        <p:spPr>
          <a:xfrm>
            <a:off x="3127334" y="2613305"/>
            <a:ext cx="2677073" cy="36169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3055814" y="2628980"/>
            <a:ext cx="2791150" cy="400110"/>
          </a:xfrm>
          <a:prstGeom prst="rect">
            <a:avLst/>
          </a:prstGeom>
        </p:spPr>
        <p:txBody>
          <a:bodyPr wrap="none">
            <a:spAutoFit/>
          </a:bodyPr>
          <a:lstStyle/>
          <a:p>
            <a:pPr algn="ctr"/>
            <a:r>
              <a:rPr lang="en-US" sz="2000" u="sng" dirty="0" smtClean="0">
                <a:latin typeface="Times New Roman" panose="02020603050405020304" pitchFamily="18" charset="0"/>
                <a:cs typeface="Times New Roman" panose="02020603050405020304" pitchFamily="18" charset="0"/>
              </a:rPr>
              <a:t>Theoretical formalization</a:t>
            </a:r>
            <a:endParaRPr lang="en-US" sz="2000" u="sng" dirty="0"/>
          </a:p>
        </p:txBody>
      </p:sp>
      <p:cxnSp>
        <p:nvCxnSpPr>
          <p:cNvPr id="26" name="Connecteur droit avec flèche 25"/>
          <p:cNvCxnSpPr/>
          <p:nvPr/>
        </p:nvCxnSpPr>
        <p:spPr>
          <a:xfrm flipV="1">
            <a:off x="5793488" y="3824170"/>
            <a:ext cx="1043850"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Dodécagone 26"/>
          <p:cNvSpPr/>
          <p:nvPr/>
        </p:nvSpPr>
        <p:spPr>
          <a:xfrm>
            <a:off x="7021386" y="3655453"/>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b="1" dirty="0">
                <a:latin typeface="Times New Roman" panose="02020603050405020304" pitchFamily="18" charset="0"/>
                <a:cs typeface="Times New Roman" panose="02020603050405020304" pitchFamily="18" charset="0"/>
              </a:rPr>
              <a:t>2</a:t>
            </a:r>
            <a:endParaRPr lang="en-US" sz="2000" b="1" dirty="0">
              <a:latin typeface="Times New Roman" panose="02020603050405020304" pitchFamily="18" charset="0"/>
              <a:cs typeface="Times New Roman" panose="02020603050405020304" pitchFamily="18" charset="0"/>
            </a:endParaRPr>
          </a:p>
        </p:txBody>
      </p:sp>
      <p:sp>
        <p:nvSpPr>
          <p:cNvPr id="28" name="ZoneTexte 27"/>
          <p:cNvSpPr txBox="1"/>
          <p:nvPr/>
        </p:nvSpPr>
        <p:spPr>
          <a:xfrm>
            <a:off x="7232145" y="3553182"/>
            <a:ext cx="226937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a:t>
            </a:r>
            <a:r>
              <a:rPr lang="en-US" sz="2000" b="1" dirty="0" smtClean="0">
                <a:latin typeface="Times New Roman" panose="02020603050405020304" pitchFamily="18" charset="0"/>
                <a:cs typeface="Times New Roman" panose="02020603050405020304" pitchFamily="18" charset="0"/>
              </a:rPr>
              <a:t>nalyze &amp; validate</a:t>
            </a:r>
            <a:endParaRPr lang="en-US" sz="2000" b="1" dirty="0">
              <a:latin typeface="Times New Roman" panose="02020603050405020304" pitchFamily="18" charset="0"/>
              <a:cs typeface="Times New Roman" panose="02020603050405020304" pitchFamily="18" charset="0"/>
            </a:endParaRPr>
          </a:p>
        </p:txBody>
      </p:sp>
      <p:sp>
        <p:nvSpPr>
          <p:cNvPr id="29" name="ZoneTexte 28"/>
          <p:cNvSpPr txBox="1"/>
          <p:nvPr/>
        </p:nvSpPr>
        <p:spPr>
          <a:xfrm>
            <a:off x="7840353" y="3821907"/>
            <a:ext cx="663405"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CL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30" name="Rectangle 29"/>
          <p:cNvSpPr/>
          <p:nvPr/>
        </p:nvSpPr>
        <p:spPr>
          <a:xfrm>
            <a:off x="6888138" y="2618052"/>
            <a:ext cx="2628141" cy="36169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045236" y="2633727"/>
            <a:ext cx="2279791" cy="400110"/>
          </a:xfrm>
          <a:prstGeom prst="rect">
            <a:avLst/>
          </a:prstGeom>
        </p:spPr>
        <p:txBody>
          <a:bodyPr wrap="none">
            <a:spAutoFit/>
          </a:bodyPr>
          <a:lstStyle/>
          <a:p>
            <a:pPr algn="ctr"/>
            <a:r>
              <a:rPr lang="en-US" sz="2000" u="sng" dirty="0" smtClean="0">
                <a:latin typeface="Times New Roman" panose="02020603050405020304" pitchFamily="18" charset="0"/>
                <a:cs typeface="Times New Roman" panose="02020603050405020304" pitchFamily="18" charset="0"/>
              </a:rPr>
              <a:t>Empirical validation</a:t>
            </a:r>
            <a:endParaRPr lang="en-US" sz="2000" u="sng" dirty="0"/>
          </a:p>
        </p:txBody>
      </p:sp>
      <p:sp>
        <p:nvSpPr>
          <p:cNvPr id="32"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33"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4"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36"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a:solidFill>
                  <a:srgbClr val="002C58"/>
                </a:solidFill>
                <a:latin typeface="Source Han Sans SC"/>
              </a:rPr>
              <a:t>The FORT reference ontology </a:t>
            </a:r>
            <a:r>
              <a:rPr lang="en-US" sz="2200" b="1" dirty="0" smtClean="0">
                <a:solidFill>
                  <a:srgbClr val="002C58"/>
                </a:solidFill>
                <a:latin typeface="Source Han Sans SC"/>
              </a:rPr>
              <a:t>(CL)</a:t>
            </a:r>
            <a:endParaRPr lang="en-US" sz="2200" b="1" dirty="0">
              <a:solidFill>
                <a:srgbClr val="002C58"/>
              </a:solidFill>
              <a:latin typeface="Source Han Sans SC"/>
            </a:endParaRPr>
          </a:p>
        </p:txBody>
      </p:sp>
      <p:cxnSp>
        <p:nvCxnSpPr>
          <p:cNvPr id="37"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8"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9633786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37</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19957"/>
            <a:ext cx="11231789" cy="5436393"/>
          </a:xfrm>
        </p:spPr>
        <p:txBody>
          <a:bodyPr>
            <a:normAutofit/>
          </a:bodyPr>
          <a:lstStyle/>
          <a:p>
            <a:pPr marL="457200" indent="-457200">
              <a:buFont typeface="+mj-lt"/>
              <a:buAutoNum type="arabicPeriod"/>
            </a:pPr>
            <a:r>
              <a:rPr lang="en-US" sz="2000" b="1" dirty="0" smtClean="0">
                <a:latin typeface="Source Han Sans SC"/>
              </a:rPr>
              <a:t>Analyzing FORT in view of other meta-ontologies:</a:t>
            </a:r>
          </a:p>
          <a:p>
            <a:pPr marL="0" indent="0">
              <a:buNone/>
            </a:pPr>
            <a:endParaRPr lang="fr-FR" sz="1800" b="1" dirty="0" smtClean="0">
              <a:solidFill>
                <a:srgbClr val="A64C0E"/>
              </a:solidFill>
              <a:latin typeface="Source Han Sans SC"/>
            </a:endParaRPr>
          </a:p>
        </p:txBody>
      </p:sp>
      <p:sp>
        <p:nvSpPr>
          <p:cNvPr id="32"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33"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4"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36"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a:solidFill>
                  <a:srgbClr val="002C58"/>
                </a:solidFill>
                <a:latin typeface="Source Han Sans SC"/>
              </a:rPr>
              <a:t>The FORT reference ontology </a:t>
            </a:r>
            <a:r>
              <a:rPr lang="en-US" sz="2200" b="1" dirty="0" smtClean="0">
                <a:solidFill>
                  <a:srgbClr val="002C58"/>
                </a:solidFill>
                <a:latin typeface="Source Han Sans SC"/>
              </a:rPr>
              <a:t>(CL)</a:t>
            </a:r>
            <a:endParaRPr lang="en-US" sz="2200" b="1" dirty="0">
              <a:solidFill>
                <a:srgbClr val="002C58"/>
              </a:solidFill>
              <a:latin typeface="Source Han Sans SC"/>
            </a:endParaRPr>
          </a:p>
        </p:txBody>
      </p:sp>
      <p:cxnSp>
        <p:nvCxnSpPr>
          <p:cNvPr id="37"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8"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graphicFrame>
        <p:nvGraphicFramePr>
          <p:cNvPr id="40" name="Diagramme 39"/>
          <p:cNvGraphicFramePr/>
          <p:nvPr>
            <p:extLst>
              <p:ext uri="{D42A27DB-BD31-4B8C-83A1-F6EECF244321}">
                <p14:modId xmlns:p14="http://schemas.microsoft.com/office/powerpoint/2010/main" val="1518717186"/>
              </p:ext>
            </p:extLst>
          </p:nvPr>
        </p:nvGraphicFramePr>
        <p:xfrm>
          <a:off x="4779196" y="1978921"/>
          <a:ext cx="5324029" cy="3271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1" name="Connecteur droit avec flèche 40"/>
          <p:cNvCxnSpPr/>
          <p:nvPr/>
        </p:nvCxnSpPr>
        <p:spPr>
          <a:xfrm flipV="1">
            <a:off x="8375501" y="2635622"/>
            <a:ext cx="1714500" cy="21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ZoneTexte 41"/>
          <p:cNvSpPr txBox="1"/>
          <p:nvPr/>
        </p:nvSpPr>
        <p:spPr>
          <a:xfrm>
            <a:off x="9835456" y="2190453"/>
            <a:ext cx="1057275" cy="430887"/>
          </a:xfrm>
          <a:prstGeom prst="rect">
            <a:avLst/>
          </a:prstGeom>
          <a:noFill/>
        </p:spPr>
        <p:txBody>
          <a:bodyPr wrap="square" rtlCol="0">
            <a:spAutoFit/>
          </a:bodyPr>
          <a:lstStyle/>
          <a:p>
            <a:r>
              <a:rPr lang="en-US" sz="1100" dirty="0" smtClean="0">
                <a:latin typeface="Source Han Sans SC"/>
                <a:cs typeface="Times New Roman" panose="02020603050405020304" pitchFamily="18" charset="0"/>
              </a:rPr>
              <a:t>Less specific</a:t>
            </a:r>
          </a:p>
          <a:p>
            <a:r>
              <a:rPr lang="en-US" sz="1100" dirty="0" smtClean="0">
                <a:latin typeface="Source Han Sans SC"/>
                <a:cs typeface="Times New Roman" panose="02020603050405020304" pitchFamily="18" charset="0"/>
              </a:rPr>
              <a:t>More generic</a:t>
            </a:r>
            <a:endParaRPr lang="en-US" sz="1100" dirty="0">
              <a:latin typeface="Source Han Sans SC"/>
              <a:cs typeface="Times New Roman" panose="02020603050405020304" pitchFamily="18" charset="0"/>
            </a:endParaRPr>
          </a:p>
        </p:txBody>
      </p:sp>
      <p:sp>
        <p:nvSpPr>
          <p:cNvPr id="43" name="ZoneTexte 42"/>
          <p:cNvSpPr txBox="1"/>
          <p:nvPr/>
        </p:nvSpPr>
        <p:spPr>
          <a:xfrm>
            <a:off x="7833639" y="4735885"/>
            <a:ext cx="1057275" cy="430887"/>
          </a:xfrm>
          <a:prstGeom prst="rect">
            <a:avLst/>
          </a:prstGeom>
          <a:noFill/>
        </p:spPr>
        <p:txBody>
          <a:bodyPr wrap="square" rtlCol="0">
            <a:spAutoFit/>
          </a:bodyPr>
          <a:lstStyle/>
          <a:p>
            <a:r>
              <a:rPr lang="en-US" sz="1100" dirty="0" smtClean="0">
                <a:latin typeface="Source Han Sans SC"/>
                <a:cs typeface="Times New Roman" panose="02020603050405020304" pitchFamily="18" charset="0"/>
              </a:rPr>
              <a:t>More specific</a:t>
            </a:r>
          </a:p>
          <a:p>
            <a:r>
              <a:rPr lang="en-US" sz="1100" dirty="0" smtClean="0">
                <a:latin typeface="Source Han Sans SC"/>
                <a:cs typeface="Times New Roman" panose="02020603050405020304" pitchFamily="18" charset="0"/>
              </a:rPr>
              <a:t>Less generic</a:t>
            </a:r>
            <a:endParaRPr lang="en-US" sz="1100" dirty="0">
              <a:latin typeface="Source Han Sans SC"/>
              <a:cs typeface="Times New Roman" panose="02020603050405020304" pitchFamily="18" charset="0"/>
            </a:endParaRPr>
          </a:p>
        </p:txBody>
      </p:sp>
      <p:sp>
        <p:nvSpPr>
          <p:cNvPr id="44" name="ZoneTexte 43"/>
          <p:cNvSpPr txBox="1"/>
          <p:nvPr/>
        </p:nvSpPr>
        <p:spPr>
          <a:xfrm>
            <a:off x="990783" y="1978921"/>
            <a:ext cx="3336277"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smtClean="0">
                <a:latin typeface="Source Han Sans SC"/>
                <a:cs typeface="Times New Roman" panose="02020603050405020304" pitchFamily="18" charset="0"/>
              </a:rPr>
              <a:t>FORT (a meta-ontology of some foundational ontological relations)</a:t>
            </a:r>
          </a:p>
          <a:p>
            <a:pPr marL="285750" indent="-285750" algn="just">
              <a:buFont typeface="Arial" panose="020B0604020202020204" pitchFamily="34" charset="0"/>
              <a:buChar char="•"/>
            </a:pPr>
            <a:r>
              <a:rPr lang="en-US" sz="1600" dirty="0" smtClean="0">
                <a:latin typeface="Source Han Sans SC"/>
                <a:cs typeface="Times New Roman" panose="02020603050405020304" pitchFamily="18" charset="0"/>
              </a:rPr>
              <a:t>Foundational ontologies (e.g. DOLCE, etc.)</a:t>
            </a:r>
          </a:p>
          <a:p>
            <a:pPr marL="285750" indent="-285750" algn="just">
              <a:buFont typeface="Arial" panose="020B0604020202020204" pitchFamily="34" charset="0"/>
              <a:buChar char="•"/>
            </a:pPr>
            <a:r>
              <a:rPr lang="en-US" sz="1600" dirty="0" smtClean="0">
                <a:latin typeface="Source Han Sans SC"/>
                <a:cs typeface="Times New Roman" panose="02020603050405020304" pitchFamily="18" charset="0"/>
              </a:rPr>
              <a:t>Top-level ontologies of relations (e.g. the RO)</a:t>
            </a:r>
            <a:endParaRPr lang="en-US" sz="1600" dirty="0">
              <a:latin typeface="Source Han Sans SC"/>
              <a:cs typeface="Times New Roman" panose="02020603050405020304" pitchFamily="18" charset="0"/>
            </a:endParaRPr>
          </a:p>
        </p:txBody>
      </p:sp>
      <p:sp>
        <p:nvSpPr>
          <p:cNvPr id="45" name="Accolade fermante 44"/>
          <p:cNvSpPr/>
          <p:nvPr/>
        </p:nvSpPr>
        <p:spPr>
          <a:xfrm>
            <a:off x="4016164" y="1942345"/>
            <a:ext cx="749808" cy="1852458"/>
          </a:xfrm>
          <a:prstGeom prst="rightBrace">
            <a:avLst>
              <a:gd name="adj1" fmla="val 8333"/>
              <a:gd name="adj2" fmla="val 266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Source Han Sans SC"/>
            </a:endParaRPr>
          </a:p>
        </p:txBody>
      </p:sp>
      <p:sp>
        <p:nvSpPr>
          <p:cNvPr id="46" name="Rectangle 45"/>
          <p:cNvSpPr/>
          <p:nvPr/>
        </p:nvSpPr>
        <p:spPr>
          <a:xfrm>
            <a:off x="5049965" y="1887077"/>
            <a:ext cx="4801796" cy="766839"/>
          </a:xfrm>
          <a:prstGeom prst="rect">
            <a:avLst/>
          </a:prstGeom>
          <a:noFill/>
          <a:ln w="15875">
            <a:solidFill>
              <a:srgbClr val="002C5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Source Han Sans SC"/>
            </a:endParaRPr>
          </a:p>
        </p:txBody>
      </p:sp>
      <p:sp>
        <p:nvSpPr>
          <p:cNvPr id="47" name="Rectangle 46"/>
          <p:cNvSpPr/>
          <p:nvPr/>
        </p:nvSpPr>
        <p:spPr>
          <a:xfrm>
            <a:off x="783009" y="2745760"/>
            <a:ext cx="3788991" cy="1049043"/>
          </a:xfrm>
          <a:prstGeom prst="rect">
            <a:avLst/>
          </a:prstGeom>
          <a:noFill/>
          <a:ln w="15875">
            <a:solidFill>
              <a:srgbClr val="002C5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Source Han Sans SC"/>
            </a:endParaRPr>
          </a:p>
        </p:txBody>
      </p:sp>
    </p:spTree>
    <p:extLst>
      <p:ext uri="{BB962C8B-B14F-4D97-AF65-F5344CB8AC3E}">
        <p14:creationId xmlns:p14="http://schemas.microsoft.com/office/powerpoint/2010/main" val="37129985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38</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19957"/>
            <a:ext cx="11231789" cy="5436393"/>
          </a:xfrm>
        </p:spPr>
        <p:txBody>
          <a:bodyPr>
            <a:normAutofit/>
          </a:bodyPr>
          <a:lstStyle/>
          <a:p>
            <a:pPr marL="457200" indent="-457200">
              <a:buFont typeface="+mj-lt"/>
              <a:buAutoNum type="arabicPeriod"/>
            </a:pPr>
            <a:r>
              <a:rPr lang="en-US" sz="2000" b="1" dirty="0" smtClean="0">
                <a:latin typeface="Source Han Sans SC"/>
              </a:rPr>
              <a:t>Analyzing FORT in view of other meta-ontologies:</a:t>
            </a:r>
          </a:p>
          <a:p>
            <a:pPr marL="0" indent="0">
              <a:buNone/>
            </a:pPr>
            <a:endParaRPr lang="fr-FR" sz="1800" b="1" dirty="0" smtClean="0">
              <a:solidFill>
                <a:srgbClr val="A64C0E"/>
              </a:solidFill>
              <a:latin typeface="Source Han Sans SC"/>
            </a:endParaRPr>
          </a:p>
        </p:txBody>
      </p:sp>
      <p:sp>
        <p:nvSpPr>
          <p:cNvPr id="32"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33"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4"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36"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a:solidFill>
                  <a:srgbClr val="002C58"/>
                </a:solidFill>
                <a:latin typeface="Source Han Sans SC"/>
              </a:rPr>
              <a:t>The FORT reference ontology </a:t>
            </a:r>
            <a:r>
              <a:rPr lang="en-US" sz="2200" b="1" dirty="0" smtClean="0">
                <a:solidFill>
                  <a:srgbClr val="002C58"/>
                </a:solidFill>
                <a:latin typeface="Source Han Sans SC"/>
              </a:rPr>
              <a:t>(CL)</a:t>
            </a:r>
            <a:endParaRPr lang="en-US" sz="2200" b="1" dirty="0">
              <a:solidFill>
                <a:srgbClr val="002C58"/>
              </a:solidFill>
              <a:latin typeface="Source Han Sans SC"/>
            </a:endParaRPr>
          </a:p>
        </p:txBody>
      </p:sp>
      <p:cxnSp>
        <p:nvCxnSpPr>
          <p:cNvPr id="37"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8"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8" name="Carré corné 17"/>
          <p:cNvSpPr/>
          <p:nvPr/>
        </p:nvSpPr>
        <p:spPr>
          <a:xfrm>
            <a:off x="1028457" y="19006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9" name="Carré corné 18"/>
          <p:cNvSpPr/>
          <p:nvPr/>
        </p:nvSpPr>
        <p:spPr>
          <a:xfrm>
            <a:off x="1180857" y="20530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0" name="Carré corné 19"/>
          <p:cNvSpPr/>
          <p:nvPr/>
        </p:nvSpPr>
        <p:spPr>
          <a:xfrm>
            <a:off x="1333257" y="22054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1" name="Carré corné 20"/>
          <p:cNvSpPr/>
          <p:nvPr/>
        </p:nvSpPr>
        <p:spPr>
          <a:xfrm>
            <a:off x="2945649" y="19006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 name="Carré corné 21"/>
          <p:cNvSpPr/>
          <p:nvPr/>
        </p:nvSpPr>
        <p:spPr>
          <a:xfrm>
            <a:off x="3098049" y="20530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3" name="Carré corné 22"/>
          <p:cNvSpPr/>
          <p:nvPr/>
        </p:nvSpPr>
        <p:spPr>
          <a:xfrm>
            <a:off x="3250449" y="22054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 name="Carré corné 23"/>
          <p:cNvSpPr/>
          <p:nvPr/>
        </p:nvSpPr>
        <p:spPr>
          <a:xfrm>
            <a:off x="4862841" y="19006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5" name="Carré corné 24"/>
          <p:cNvSpPr/>
          <p:nvPr/>
        </p:nvSpPr>
        <p:spPr>
          <a:xfrm>
            <a:off x="5015241" y="20530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6" name="Carré corné 25"/>
          <p:cNvSpPr/>
          <p:nvPr/>
        </p:nvSpPr>
        <p:spPr>
          <a:xfrm>
            <a:off x="5167641" y="22054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7" name="Carré corné 26"/>
          <p:cNvSpPr/>
          <p:nvPr/>
        </p:nvSpPr>
        <p:spPr>
          <a:xfrm>
            <a:off x="6627633" y="19006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8" name="Carré corné 27"/>
          <p:cNvSpPr/>
          <p:nvPr/>
        </p:nvSpPr>
        <p:spPr>
          <a:xfrm>
            <a:off x="6780033" y="20530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9" name="Carré corné 28"/>
          <p:cNvSpPr/>
          <p:nvPr/>
        </p:nvSpPr>
        <p:spPr>
          <a:xfrm>
            <a:off x="6932433" y="22054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0" name="Carré corné 29"/>
          <p:cNvSpPr/>
          <p:nvPr/>
        </p:nvSpPr>
        <p:spPr>
          <a:xfrm>
            <a:off x="8392425" y="19006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1" name="Carré corné 30"/>
          <p:cNvSpPr/>
          <p:nvPr/>
        </p:nvSpPr>
        <p:spPr>
          <a:xfrm>
            <a:off x="8544825" y="20530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6" name="Carré corné 45"/>
          <p:cNvSpPr/>
          <p:nvPr/>
        </p:nvSpPr>
        <p:spPr>
          <a:xfrm>
            <a:off x="8697225" y="2205485"/>
            <a:ext cx="447138" cy="6395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Rectangle 47"/>
          <p:cNvSpPr/>
          <p:nvPr/>
        </p:nvSpPr>
        <p:spPr>
          <a:xfrm>
            <a:off x="731254" y="4167845"/>
            <a:ext cx="8859775" cy="1237488"/>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à coins arrondis 48"/>
          <p:cNvSpPr/>
          <p:nvPr/>
        </p:nvSpPr>
        <p:spPr>
          <a:xfrm>
            <a:off x="9846024" y="2418972"/>
            <a:ext cx="1433286" cy="11703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tx1"/>
              </a:solidFill>
              <a:latin typeface="Source Han Sans SC"/>
              <a:cs typeface="Times New Roman" panose="02020603050405020304" pitchFamily="18" charset="0"/>
            </a:endParaRPr>
          </a:p>
        </p:txBody>
      </p:sp>
      <p:sp>
        <p:nvSpPr>
          <p:cNvPr id="50" name="Rectangle à coins arrondis 49"/>
          <p:cNvSpPr/>
          <p:nvPr/>
        </p:nvSpPr>
        <p:spPr>
          <a:xfrm>
            <a:off x="9591676" y="4149319"/>
            <a:ext cx="1511414" cy="11703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tx1"/>
              </a:solidFill>
              <a:latin typeface="Source Han Sans SC"/>
              <a:cs typeface="Times New Roman" panose="02020603050405020304" pitchFamily="18" charset="0"/>
            </a:endParaRPr>
          </a:p>
        </p:txBody>
      </p:sp>
      <p:cxnSp>
        <p:nvCxnSpPr>
          <p:cNvPr id="51" name="Connecteur droit 50"/>
          <p:cNvCxnSpPr/>
          <p:nvPr/>
        </p:nvCxnSpPr>
        <p:spPr>
          <a:xfrm>
            <a:off x="976697" y="2790149"/>
            <a:ext cx="361188"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H="1">
            <a:off x="1598023" y="2790149"/>
            <a:ext cx="295656"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a:off x="1598023"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1337885"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a:off x="1364127" y="3085257"/>
            <a:ext cx="242374" cy="923330"/>
          </a:xfrm>
          <a:prstGeom prst="rect">
            <a:avLst/>
          </a:prstGeom>
          <a:noFill/>
        </p:spPr>
        <p:txBody>
          <a:bodyPr wrap="none" rtlCol="0">
            <a:spAutoFit/>
          </a:bodyPr>
          <a:lstStyle/>
          <a:p>
            <a:r>
              <a:rPr lang="fr-FR" dirty="0" smtClean="0"/>
              <a:t>.</a:t>
            </a:r>
          </a:p>
          <a:p>
            <a:r>
              <a:rPr lang="fr-FR" dirty="0" smtClean="0"/>
              <a:t>.</a:t>
            </a:r>
          </a:p>
          <a:p>
            <a:r>
              <a:rPr lang="fr-FR" dirty="0"/>
              <a:t>.</a:t>
            </a:r>
            <a:endParaRPr lang="en-US" dirty="0"/>
          </a:p>
        </p:txBody>
      </p:sp>
      <p:cxnSp>
        <p:nvCxnSpPr>
          <p:cNvPr id="56" name="Connecteur droit 55"/>
          <p:cNvCxnSpPr/>
          <p:nvPr/>
        </p:nvCxnSpPr>
        <p:spPr>
          <a:xfrm>
            <a:off x="2888555" y="2790149"/>
            <a:ext cx="361188"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3509881" y="2790149"/>
            <a:ext cx="295656"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509881"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3249743"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3275985" y="3085257"/>
            <a:ext cx="242374" cy="923330"/>
          </a:xfrm>
          <a:prstGeom prst="rect">
            <a:avLst/>
          </a:prstGeom>
          <a:noFill/>
        </p:spPr>
        <p:txBody>
          <a:bodyPr wrap="none" rtlCol="0">
            <a:spAutoFit/>
          </a:bodyPr>
          <a:lstStyle/>
          <a:p>
            <a:r>
              <a:rPr lang="fr-FR" dirty="0" smtClean="0"/>
              <a:t>.</a:t>
            </a:r>
          </a:p>
          <a:p>
            <a:r>
              <a:rPr lang="fr-FR" dirty="0" smtClean="0"/>
              <a:t>.</a:t>
            </a:r>
          </a:p>
          <a:p>
            <a:r>
              <a:rPr lang="fr-FR" dirty="0"/>
              <a:t>.</a:t>
            </a:r>
            <a:endParaRPr lang="en-US" dirty="0"/>
          </a:p>
        </p:txBody>
      </p:sp>
      <p:cxnSp>
        <p:nvCxnSpPr>
          <p:cNvPr id="61" name="Connecteur droit 60"/>
          <p:cNvCxnSpPr/>
          <p:nvPr/>
        </p:nvCxnSpPr>
        <p:spPr>
          <a:xfrm>
            <a:off x="4801937" y="2790149"/>
            <a:ext cx="361188"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flipH="1">
            <a:off x="5423263" y="2790149"/>
            <a:ext cx="295656"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5423263"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5163125"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189367" y="3085257"/>
            <a:ext cx="242374" cy="923330"/>
          </a:xfrm>
          <a:prstGeom prst="rect">
            <a:avLst/>
          </a:prstGeom>
          <a:noFill/>
        </p:spPr>
        <p:txBody>
          <a:bodyPr wrap="none" rtlCol="0">
            <a:spAutoFit/>
          </a:bodyPr>
          <a:lstStyle/>
          <a:p>
            <a:r>
              <a:rPr lang="fr-FR" dirty="0" smtClean="0"/>
              <a:t>.</a:t>
            </a:r>
          </a:p>
          <a:p>
            <a:r>
              <a:rPr lang="fr-FR" dirty="0" smtClean="0"/>
              <a:t>.</a:t>
            </a:r>
          </a:p>
          <a:p>
            <a:r>
              <a:rPr lang="fr-FR" dirty="0"/>
              <a:t>.</a:t>
            </a:r>
            <a:endParaRPr lang="en-US" dirty="0"/>
          </a:p>
        </p:txBody>
      </p:sp>
      <p:cxnSp>
        <p:nvCxnSpPr>
          <p:cNvPr id="66" name="Connecteur droit 65"/>
          <p:cNvCxnSpPr/>
          <p:nvPr/>
        </p:nvCxnSpPr>
        <p:spPr>
          <a:xfrm>
            <a:off x="6566729" y="2790149"/>
            <a:ext cx="361188"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flipH="1">
            <a:off x="7188055" y="2790149"/>
            <a:ext cx="295656"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7188055"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6927917"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0" name="ZoneTexte 69"/>
          <p:cNvSpPr txBox="1"/>
          <p:nvPr/>
        </p:nvSpPr>
        <p:spPr>
          <a:xfrm>
            <a:off x="6954159" y="3085257"/>
            <a:ext cx="242374" cy="923330"/>
          </a:xfrm>
          <a:prstGeom prst="rect">
            <a:avLst/>
          </a:prstGeom>
          <a:noFill/>
        </p:spPr>
        <p:txBody>
          <a:bodyPr wrap="none" rtlCol="0">
            <a:spAutoFit/>
          </a:bodyPr>
          <a:lstStyle/>
          <a:p>
            <a:r>
              <a:rPr lang="fr-FR" dirty="0" smtClean="0"/>
              <a:t>.</a:t>
            </a:r>
          </a:p>
          <a:p>
            <a:r>
              <a:rPr lang="fr-FR" dirty="0" smtClean="0"/>
              <a:t>.</a:t>
            </a:r>
          </a:p>
          <a:p>
            <a:r>
              <a:rPr lang="fr-FR" dirty="0"/>
              <a:t>.</a:t>
            </a:r>
            <a:endParaRPr lang="en-US" dirty="0"/>
          </a:p>
        </p:txBody>
      </p:sp>
      <p:cxnSp>
        <p:nvCxnSpPr>
          <p:cNvPr id="71" name="Connecteur droit 70"/>
          <p:cNvCxnSpPr/>
          <p:nvPr/>
        </p:nvCxnSpPr>
        <p:spPr>
          <a:xfrm>
            <a:off x="8319582" y="2790149"/>
            <a:ext cx="361188"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p:cNvCxnSpPr/>
          <p:nvPr/>
        </p:nvCxnSpPr>
        <p:spPr>
          <a:xfrm flipH="1">
            <a:off x="8940908" y="2790149"/>
            <a:ext cx="295656" cy="509016"/>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a:off x="8940908"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a:off x="8680770" y="3299165"/>
            <a:ext cx="0" cy="1185672"/>
          </a:xfrm>
          <a:prstGeom prst="line">
            <a:avLst/>
          </a:prstGeom>
          <a:ln>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8707012" y="3085257"/>
            <a:ext cx="242374" cy="923330"/>
          </a:xfrm>
          <a:prstGeom prst="rect">
            <a:avLst/>
          </a:prstGeom>
          <a:noFill/>
        </p:spPr>
        <p:txBody>
          <a:bodyPr wrap="none" rtlCol="0">
            <a:spAutoFit/>
          </a:bodyPr>
          <a:lstStyle/>
          <a:p>
            <a:r>
              <a:rPr lang="fr-FR" dirty="0" smtClean="0"/>
              <a:t>.</a:t>
            </a:r>
          </a:p>
          <a:p>
            <a:r>
              <a:rPr lang="fr-FR" dirty="0" smtClean="0"/>
              <a:t>.</a:t>
            </a:r>
          </a:p>
          <a:p>
            <a:r>
              <a:rPr lang="fr-FR" dirty="0"/>
              <a:t>.</a:t>
            </a:r>
            <a:endParaRPr lang="en-US" dirty="0"/>
          </a:p>
        </p:txBody>
      </p:sp>
      <p:sp>
        <p:nvSpPr>
          <p:cNvPr id="76" name="Rectangle à coins arrondis 75"/>
          <p:cNvSpPr/>
          <p:nvPr/>
        </p:nvSpPr>
        <p:spPr>
          <a:xfrm>
            <a:off x="77744" y="2103873"/>
            <a:ext cx="1237107" cy="3316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bg2">
                    <a:lumMod val="50000"/>
                  </a:schemeClr>
                </a:solidFill>
                <a:latin typeface="Source Han Sans SC"/>
                <a:cs typeface="Times New Roman" panose="02020603050405020304" pitchFamily="18" charset="0"/>
              </a:rPr>
              <a:t>microlevel</a:t>
            </a:r>
            <a:endParaRPr lang="en-US" sz="1200" dirty="0">
              <a:solidFill>
                <a:schemeClr val="bg2">
                  <a:lumMod val="50000"/>
                </a:schemeClr>
              </a:solidFill>
              <a:latin typeface="Source Han Sans SC"/>
              <a:cs typeface="Times New Roman" panose="02020603050405020304" pitchFamily="18" charset="0"/>
            </a:endParaRPr>
          </a:p>
        </p:txBody>
      </p:sp>
      <p:sp>
        <p:nvSpPr>
          <p:cNvPr id="78" name="Rectangle à coins arrondis 77"/>
          <p:cNvSpPr/>
          <p:nvPr/>
        </p:nvSpPr>
        <p:spPr>
          <a:xfrm>
            <a:off x="100842" y="3810962"/>
            <a:ext cx="1237107" cy="3316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bg2">
                    <a:lumMod val="50000"/>
                  </a:schemeClr>
                </a:solidFill>
                <a:latin typeface="Source Han Sans SC"/>
                <a:cs typeface="Times New Roman" panose="02020603050405020304" pitchFamily="18" charset="0"/>
              </a:rPr>
              <a:t>macrolevel</a:t>
            </a:r>
            <a:endParaRPr lang="en-US" sz="1200" dirty="0">
              <a:solidFill>
                <a:schemeClr val="bg2">
                  <a:lumMod val="50000"/>
                </a:schemeClr>
              </a:solidFill>
              <a:latin typeface="Source Han Sans SC"/>
              <a:cs typeface="Times New Roman" panose="02020603050405020304" pitchFamily="18" charset="0"/>
            </a:endParaRPr>
          </a:p>
        </p:txBody>
      </p:sp>
      <p:sp>
        <p:nvSpPr>
          <p:cNvPr id="79" name="Rectangle à coins arrondis 78"/>
          <p:cNvSpPr/>
          <p:nvPr/>
        </p:nvSpPr>
        <p:spPr>
          <a:xfrm>
            <a:off x="777419" y="4484837"/>
            <a:ext cx="1405128" cy="338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Source Han Sans SC"/>
                <a:cs typeface="Times New Roman" panose="02020603050405020304" pitchFamily="18" charset="0"/>
              </a:rPr>
              <a:t>Dependence</a:t>
            </a:r>
            <a:endParaRPr lang="en-US" sz="1600" dirty="0">
              <a:solidFill>
                <a:schemeClr val="tx1"/>
              </a:solidFill>
              <a:latin typeface="Source Han Sans SC"/>
              <a:cs typeface="Times New Roman" panose="02020603050405020304" pitchFamily="18" charset="0"/>
            </a:endParaRPr>
          </a:p>
        </p:txBody>
      </p:sp>
      <p:sp>
        <p:nvSpPr>
          <p:cNvPr id="80" name="Rectangle à coins arrondis 79"/>
          <p:cNvSpPr/>
          <p:nvPr/>
        </p:nvSpPr>
        <p:spPr>
          <a:xfrm>
            <a:off x="2694609" y="4484837"/>
            <a:ext cx="1405128" cy="338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Source Han Sans SC"/>
                <a:cs typeface="Times New Roman" panose="02020603050405020304" pitchFamily="18" charset="0"/>
              </a:rPr>
              <a:t>Parthood</a:t>
            </a:r>
            <a:endParaRPr lang="en-US" sz="1600" dirty="0">
              <a:solidFill>
                <a:schemeClr val="tx1"/>
              </a:solidFill>
              <a:latin typeface="Source Han Sans SC"/>
              <a:cs typeface="Times New Roman" panose="02020603050405020304" pitchFamily="18" charset="0"/>
            </a:endParaRPr>
          </a:p>
        </p:txBody>
      </p:sp>
      <p:sp>
        <p:nvSpPr>
          <p:cNvPr id="81" name="Rectangle à coins arrondis 80"/>
          <p:cNvSpPr/>
          <p:nvPr/>
        </p:nvSpPr>
        <p:spPr>
          <a:xfrm>
            <a:off x="4611799" y="4484837"/>
            <a:ext cx="1405128" cy="338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Source Han Sans SC"/>
                <a:cs typeface="Times New Roman" panose="02020603050405020304" pitchFamily="18" charset="0"/>
              </a:rPr>
              <a:t>Location</a:t>
            </a:r>
            <a:endParaRPr lang="en-US" sz="1600" dirty="0">
              <a:solidFill>
                <a:schemeClr val="tx1"/>
              </a:solidFill>
              <a:latin typeface="Source Han Sans SC"/>
              <a:cs typeface="Times New Roman" panose="02020603050405020304" pitchFamily="18" charset="0"/>
            </a:endParaRPr>
          </a:p>
        </p:txBody>
      </p:sp>
      <p:sp>
        <p:nvSpPr>
          <p:cNvPr id="82" name="Rectangle à coins arrondis 81"/>
          <p:cNvSpPr/>
          <p:nvPr/>
        </p:nvSpPr>
        <p:spPr>
          <a:xfrm>
            <a:off x="6372783" y="4484837"/>
            <a:ext cx="1405128" cy="338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Source Han Sans SC"/>
                <a:cs typeface="Times New Roman" panose="02020603050405020304" pitchFamily="18" charset="0"/>
              </a:rPr>
              <a:t>Membership</a:t>
            </a:r>
            <a:endParaRPr lang="en-US" sz="1600" dirty="0">
              <a:solidFill>
                <a:schemeClr val="tx1"/>
              </a:solidFill>
              <a:latin typeface="Source Han Sans SC"/>
              <a:cs typeface="Times New Roman" panose="02020603050405020304" pitchFamily="18" charset="0"/>
            </a:endParaRPr>
          </a:p>
        </p:txBody>
      </p:sp>
      <p:sp>
        <p:nvSpPr>
          <p:cNvPr id="83" name="Rectangle à coins arrondis 82"/>
          <p:cNvSpPr/>
          <p:nvPr/>
        </p:nvSpPr>
        <p:spPr>
          <a:xfrm>
            <a:off x="8120050" y="4484837"/>
            <a:ext cx="1405128" cy="338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Source Han Sans SC"/>
                <a:cs typeface="Times New Roman" panose="02020603050405020304" pitchFamily="18" charset="0"/>
              </a:rPr>
              <a:t>Constitution</a:t>
            </a:r>
            <a:endParaRPr lang="en-US" sz="1600" dirty="0">
              <a:solidFill>
                <a:schemeClr val="tx1"/>
              </a:solidFill>
              <a:latin typeface="Source Han Sans SC"/>
              <a:cs typeface="Times New Roman" panose="02020603050405020304" pitchFamily="18" charset="0"/>
            </a:endParaRPr>
          </a:p>
        </p:txBody>
      </p:sp>
      <p:sp>
        <p:nvSpPr>
          <p:cNvPr id="84" name="Rectangle à coins arrondis 83"/>
          <p:cNvSpPr/>
          <p:nvPr/>
        </p:nvSpPr>
        <p:spPr>
          <a:xfrm>
            <a:off x="4811217" y="5024356"/>
            <a:ext cx="997523" cy="3566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solidFill>
                <a:latin typeface="Source Han Sans SC"/>
                <a:cs typeface="Times New Roman" panose="02020603050405020304" pitchFamily="18" charset="0"/>
              </a:rPr>
              <a:t>FORT</a:t>
            </a:r>
            <a:endParaRPr lang="en-US" sz="1600" dirty="0">
              <a:solidFill>
                <a:schemeClr val="tx2"/>
              </a:solidFill>
              <a:latin typeface="Source Han Sans SC"/>
              <a:cs typeface="Times New Roman" panose="02020603050405020304" pitchFamily="18" charset="0"/>
            </a:endParaRPr>
          </a:p>
        </p:txBody>
      </p:sp>
      <p:sp>
        <p:nvSpPr>
          <p:cNvPr id="89" name="Double flèche verticale 88"/>
          <p:cNvSpPr/>
          <p:nvPr/>
        </p:nvSpPr>
        <p:spPr>
          <a:xfrm rot="16200000">
            <a:off x="9886009" y="4391066"/>
            <a:ext cx="217215" cy="791045"/>
          </a:xfrm>
          <a:prstGeom prst="up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397557" y="4166293"/>
            <a:ext cx="1450702" cy="123904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2"/>
                </a:solidFill>
                <a:latin typeface="Source Han Sans SC"/>
                <a:cs typeface="Times New Roman" panose="02020603050405020304" pitchFamily="18" charset="0"/>
              </a:rPr>
              <a:t>Relation &amp;</a:t>
            </a:r>
          </a:p>
          <a:p>
            <a:pPr algn="ctr"/>
            <a:r>
              <a:rPr lang="fr-FR" sz="1600" dirty="0" err="1" smtClean="0">
                <a:solidFill>
                  <a:schemeClr val="tx2"/>
                </a:solidFill>
                <a:latin typeface="Source Han Sans SC"/>
                <a:cs typeface="Times New Roman" panose="02020603050405020304" pitchFamily="18" charset="0"/>
              </a:rPr>
              <a:t>Foundational</a:t>
            </a:r>
            <a:r>
              <a:rPr lang="fr-FR" sz="1600" dirty="0" smtClean="0">
                <a:solidFill>
                  <a:schemeClr val="tx2"/>
                </a:solidFill>
                <a:latin typeface="Source Han Sans SC"/>
                <a:cs typeface="Times New Roman" panose="02020603050405020304" pitchFamily="18" charset="0"/>
              </a:rPr>
              <a:t> ontologies</a:t>
            </a:r>
            <a:endParaRPr lang="en-US" sz="1600" dirty="0">
              <a:solidFill>
                <a:schemeClr val="tx2"/>
              </a:solidFill>
              <a:latin typeface="Source Han Sans SC"/>
              <a:cs typeface="Times New Roman" panose="02020603050405020304" pitchFamily="18" charset="0"/>
            </a:endParaRPr>
          </a:p>
        </p:txBody>
      </p:sp>
      <p:sp>
        <p:nvSpPr>
          <p:cNvPr id="91" name="Rectangle à coins arrondis 90"/>
          <p:cNvSpPr/>
          <p:nvPr/>
        </p:nvSpPr>
        <p:spPr>
          <a:xfrm rot="16200000">
            <a:off x="7906579" y="4278544"/>
            <a:ext cx="4196843" cy="3238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pc="600" dirty="0" smtClean="0">
                <a:solidFill>
                  <a:schemeClr val="tx1">
                    <a:lumMod val="50000"/>
                    <a:lumOff val="50000"/>
                  </a:schemeClr>
                </a:solidFill>
                <a:latin typeface="Times New Roman" panose="02020603050405020304" pitchFamily="18" charset="0"/>
                <a:cs typeface="Times New Roman" panose="02020603050405020304" pitchFamily="18" charset="0"/>
              </a:rPr>
              <a:t>Comparison </a:t>
            </a:r>
            <a:endParaRPr lang="en-US" sz="1600" spc="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62981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39</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19957"/>
            <a:ext cx="11231789" cy="5436393"/>
          </a:xfrm>
        </p:spPr>
        <p:txBody>
          <a:bodyPr>
            <a:normAutofit/>
          </a:bodyPr>
          <a:lstStyle/>
          <a:p>
            <a:pPr marL="457200" indent="-457200">
              <a:buFont typeface="+mj-lt"/>
              <a:buAutoNum type="arabicPeriod"/>
            </a:pPr>
            <a:r>
              <a:rPr lang="en-US" sz="2000" b="1" dirty="0" smtClean="0">
                <a:latin typeface="Source Han Sans SC"/>
              </a:rPr>
              <a:t>Analyzing FORT in view of other meta-ontologies:</a:t>
            </a:r>
          </a:p>
          <a:p>
            <a:pPr marL="0" indent="0">
              <a:buNone/>
            </a:pPr>
            <a:endParaRPr lang="fr-FR" sz="1800" b="1" dirty="0" smtClean="0">
              <a:solidFill>
                <a:srgbClr val="A64C0E"/>
              </a:solidFill>
              <a:latin typeface="Source Han Sans SC"/>
            </a:endParaRPr>
          </a:p>
        </p:txBody>
      </p:sp>
      <p:sp>
        <p:nvSpPr>
          <p:cNvPr id="32"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33"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4"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36"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a:solidFill>
                  <a:srgbClr val="002C58"/>
                </a:solidFill>
                <a:latin typeface="Source Han Sans SC"/>
              </a:rPr>
              <a:t>The FORT reference ontology </a:t>
            </a:r>
            <a:r>
              <a:rPr lang="en-US" sz="2200" b="1" dirty="0" smtClean="0">
                <a:solidFill>
                  <a:srgbClr val="002C58"/>
                </a:solidFill>
                <a:latin typeface="Source Han Sans SC"/>
              </a:rPr>
              <a:t>(CL)</a:t>
            </a:r>
            <a:endParaRPr lang="en-US" sz="2200" b="1" dirty="0">
              <a:solidFill>
                <a:srgbClr val="002C58"/>
              </a:solidFill>
              <a:latin typeface="Source Han Sans SC"/>
            </a:endParaRPr>
          </a:p>
        </p:txBody>
      </p:sp>
      <p:cxnSp>
        <p:nvCxnSpPr>
          <p:cNvPr id="37"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8"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graphicFrame>
        <p:nvGraphicFramePr>
          <p:cNvPr id="77" name="Tableau 76"/>
          <p:cNvGraphicFramePr>
            <a:graphicFrameLocks noGrp="1"/>
          </p:cNvGraphicFramePr>
          <p:nvPr>
            <p:extLst>
              <p:ext uri="{D42A27DB-BD31-4B8C-83A1-F6EECF244321}">
                <p14:modId xmlns:p14="http://schemas.microsoft.com/office/powerpoint/2010/main" val="2897648088"/>
              </p:ext>
            </p:extLst>
          </p:nvPr>
        </p:nvGraphicFramePr>
        <p:xfrm>
          <a:off x="265251" y="1688995"/>
          <a:ext cx="11593980" cy="3919768"/>
        </p:xfrm>
        <a:graphic>
          <a:graphicData uri="http://schemas.openxmlformats.org/drawingml/2006/table">
            <a:tbl>
              <a:tblPr firstRow="1" bandRow="1">
                <a:tableStyleId>{5C22544A-7EE6-4342-B048-85BDC9FD1C3A}</a:tableStyleId>
              </a:tblPr>
              <a:tblGrid>
                <a:gridCol w="1159398">
                  <a:extLst>
                    <a:ext uri="{9D8B030D-6E8A-4147-A177-3AD203B41FA5}">
                      <a16:colId xmlns:a16="http://schemas.microsoft.com/office/drawing/2014/main" val="2890112015"/>
                    </a:ext>
                  </a:extLst>
                </a:gridCol>
                <a:gridCol w="1159398">
                  <a:extLst>
                    <a:ext uri="{9D8B030D-6E8A-4147-A177-3AD203B41FA5}">
                      <a16:colId xmlns:a16="http://schemas.microsoft.com/office/drawing/2014/main" val="286017249"/>
                    </a:ext>
                  </a:extLst>
                </a:gridCol>
                <a:gridCol w="1159398">
                  <a:extLst>
                    <a:ext uri="{9D8B030D-6E8A-4147-A177-3AD203B41FA5}">
                      <a16:colId xmlns:a16="http://schemas.microsoft.com/office/drawing/2014/main" val="2393893617"/>
                    </a:ext>
                  </a:extLst>
                </a:gridCol>
                <a:gridCol w="1159398">
                  <a:extLst>
                    <a:ext uri="{9D8B030D-6E8A-4147-A177-3AD203B41FA5}">
                      <a16:colId xmlns:a16="http://schemas.microsoft.com/office/drawing/2014/main" val="832778836"/>
                    </a:ext>
                  </a:extLst>
                </a:gridCol>
                <a:gridCol w="1159398">
                  <a:extLst>
                    <a:ext uri="{9D8B030D-6E8A-4147-A177-3AD203B41FA5}">
                      <a16:colId xmlns:a16="http://schemas.microsoft.com/office/drawing/2014/main" val="2448927212"/>
                    </a:ext>
                  </a:extLst>
                </a:gridCol>
                <a:gridCol w="1159398">
                  <a:extLst>
                    <a:ext uri="{9D8B030D-6E8A-4147-A177-3AD203B41FA5}">
                      <a16:colId xmlns:a16="http://schemas.microsoft.com/office/drawing/2014/main" val="3221697932"/>
                    </a:ext>
                  </a:extLst>
                </a:gridCol>
                <a:gridCol w="1159398">
                  <a:extLst>
                    <a:ext uri="{9D8B030D-6E8A-4147-A177-3AD203B41FA5}">
                      <a16:colId xmlns:a16="http://schemas.microsoft.com/office/drawing/2014/main" val="4170262183"/>
                    </a:ext>
                  </a:extLst>
                </a:gridCol>
                <a:gridCol w="1159398">
                  <a:extLst>
                    <a:ext uri="{9D8B030D-6E8A-4147-A177-3AD203B41FA5}">
                      <a16:colId xmlns:a16="http://schemas.microsoft.com/office/drawing/2014/main" val="1502594984"/>
                    </a:ext>
                  </a:extLst>
                </a:gridCol>
                <a:gridCol w="1159398">
                  <a:extLst>
                    <a:ext uri="{9D8B030D-6E8A-4147-A177-3AD203B41FA5}">
                      <a16:colId xmlns:a16="http://schemas.microsoft.com/office/drawing/2014/main" val="2132813109"/>
                    </a:ext>
                  </a:extLst>
                </a:gridCol>
                <a:gridCol w="1159398">
                  <a:extLst>
                    <a:ext uri="{9D8B030D-6E8A-4147-A177-3AD203B41FA5}">
                      <a16:colId xmlns:a16="http://schemas.microsoft.com/office/drawing/2014/main" val="939258057"/>
                    </a:ext>
                  </a:extLst>
                </a:gridCol>
              </a:tblGrid>
              <a:tr h="825025">
                <a:tc>
                  <a:txBody>
                    <a:bodyPr/>
                    <a:lstStyle/>
                    <a:p>
                      <a:pPr algn="l"/>
                      <a:endParaRPr lang="en-US" sz="1600" b="0" u="sng" noProof="0" dirty="0">
                        <a:solidFill>
                          <a:schemeClr val="tx1"/>
                        </a:solidFill>
                        <a:latin typeface="Source Han Sans SC"/>
                        <a:cs typeface="Times New Roman" panose="02020603050405020304" pitchFamily="18" charset="0"/>
                      </a:endParaRPr>
                    </a:p>
                  </a:txBody>
                  <a:tcPr anchor="ctr">
                    <a:solidFill>
                      <a:schemeClr val="bg1"/>
                    </a:solidFill>
                  </a:tcPr>
                </a:tc>
                <a:tc>
                  <a:txBody>
                    <a:bodyPr/>
                    <a:lstStyle/>
                    <a:p>
                      <a:pPr algn="ctr"/>
                      <a:endParaRPr lang="en-US" sz="1300" b="0" noProof="0" dirty="0">
                        <a:solidFill>
                          <a:schemeClr val="tx1"/>
                        </a:solidFill>
                        <a:latin typeface="Source Han Sans SC"/>
                        <a:cs typeface="Times New Roman" panose="02020603050405020304" pitchFamily="18" charset="0"/>
                      </a:endParaRPr>
                    </a:p>
                  </a:txBody>
                  <a:tcPr anchor="ctr">
                    <a:solidFill>
                      <a:schemeClr val="bg1"/>
                    </a:solidFill>
                  </a:tcPr>
                </a:tc>
                <a:tc>
                  <a:txBody>
                    <a:bodyPr/>
                    <a:lstStyle/>
                    <a:p>
                      <a:pPr algn="ctr"/>
                      <a:endParaRPr lang="en-US" sz="1300" b="0" noProof="0" dirty="0">
                        <a:solidFill>
                          <a:schemeClr val="tx1"/>
                        </a:solidFill>
                        <a:latin typeface="Source Han Sans SC"/>
                        <a:cs typeface="Times New Roman" panose="02020603050405020304" pitchFamily="18" charset="0"/>
                      </a:endParaRPr>
                    </a:p>
                  </a:txBody>
                  <a:tcPr anchor="ctr">
                    <a:solidFill>
                      <a:schemeClr val="bg1"/>
                    </a:solidFill>
                  </a:tcPr>
                </a:tc>
                <a:tc>
                  <a:txBody>
                    <a:bodyPr/>
                    <a:lstStyle/>
                    <a:p>
                      <a:pPr algn="ctr"/>
                      <a:endParaRPr lang="en-US" sz="1300" b="0" noProof="0" dirty="0">
                        <a:solidFill>
                          <a:schemeClr val="tx1"/>
                        </a:solidFill>
                        <a:latin typeface="Source Han Sans SC"/>
                        <a:cs typeface="Times New Roman" panose="02020603050405020304" pitchFamily="18" charset="0"/>
                      </a:endParaRPr>
                    </a:p>
                  </a:txBody>
                  <a:tcPr anchor="ctr">
                    <a:solidFill>
                      <a:schemeClr val="bg1"/>
                    </a:solidFill>
                  </a:tcPr>
                </a:tc>
                <a:tc>
                  <a:txBody>
                    <a:bodyPr/>
                    <a:lstStyle/>
                    <a:p>
                      <a:pPr algn="ctr"/>
                      <a:endParaRPr lang="en-US" sz="1300" b="0" noProof="0" dirty="0">
                        <a:solidFill>
                          <a:schemeClr val="tx1"/>
                        </a:solidFill>
                        <a:latin typeface="Source Han Sans SC"/>
                        <a:cs typeface="Times New Roman" panose="02020603050405020304" pitchFamily="18" charset="0"/>
                      </a:endParaRPr>
                    </a:p>
                  </a:txBody>
                  <a:tcPr anchor="ctr">
                    <a:solidFill>
                      <a:schemeClr val="bg1"/>
                    </a:solidFill>
                  </a:tcPr>
                </a:tc>
                <a:tc>
                  <a:txBody>
                    <a:bodyPr/>
                    <a:lstStyle/>
                    <a:p>
                      <a:pPr algn="ctr"/>
                      <a:endParaRPr lang="en-US" sz="1300" b="0" noProof="0" dirty="0">
                        <a:solidFill>
                          <a:schemeClr val="tx1"/>
                        </a:solidFill>
                        <a:latin typeface="Source Han Sans SC"/>
                        <a:cs typeface="Times New Roman" panose="02020603050405020304" pitchFamily="18" charset="0"/>
                      </a:endParaRPr>
                    </a:p>
                  </a:txBody>
                  <a:tcPr anchor="ctr">
                    <a:solidFill>
                      <a:schemeClr val="bg1"/>
                    </a:solidFill>
                  </a:tcPr>
                </a:tc>
                <a:tc>
                  <a:txBody>
                    <a:bodyPr/>
                    <a:lstStyle/>
                    <a:p>
                      <a:pPr algn="ctr"/>
                      <a:endParaRPr lang="en-US" sz="1300" b="0" noProof="0" dirty="0">
                        <a:solidFill>
                          <a:schemeClr val="tx1"/>
                        </a:solidFill>
                        <a:latin typeface="Source Han Sans SC"/>
                        <a:cs typeface="Times New Roman" panose="02020603050405020304" pitchFamily="18" charset="0"/>
                      </a:endParaRPr>
                    </a:p>
                  </a:txBody>
                  <a:tcPr anchor="ctr">
                    <a:solidFill>
                      <a:schemeClr val="bg1"/>
                    </a:solidFill>
                  </a:tcPr>
                </a:tc>
                <a:tc>
                  <a:txBody>
                    <a:bodyPr/>
                    <a:lstStyle/>
                    <a:p>
                      <a:pPr algn="ctr"/>
                      <a:endParaRPr lang="en-US" sz="1300" b="0" noProof="0" dirty="0">
                        <a:solidFill>
                          <a:schemeClr val="tx1"/>
                        </a:solidFill>
                        <a:latin typeface="Source Han Sans SC"/>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bg1"/>
                    </a:solidFill>
                  </a:tcPr>
                </a:tc>
                <a:tc>
                  <a:txBody>
                    <a:bodyPr/>
                    <a:lstStyle/>
                    <a:p>
                      <a:pPr algn="ctr"/>
                      <a:endParaRPr lang="en-US" sz="1300" b="0" noProof="0" dirty="0">
                        <a:solidFill>
                          <a:schemeClr val="tx1"/>
                        </a:solidFill>
                        <a:latin typeface="Source Han Sans SC"/>
                        <a:cs typeface="Times New Roman" panose="02020603050405020304" pitchFamily="18" charset="0"/>
                      </a:endParaRPr>
                    </a:p>
                  </a:txBody>
                  <a:tcPr anchor="ctr">
                    <a:solidFill>
                      <a:schemeClr val="bg1"/>
                    </a:solidFill>
                  </a:tcPr>
                </a:tc>
                <a:tc>
                  <a:txBody>
                    <a:bodyPr/>
                    <a:lstStyle/>
                    <a:p>
                      <a:pPr algn="ctr"/>
                      <a:endParaRPr lang="en-US" sz="1300" b="0" noProof="0" dirty="0">
                        <a:solidFill>
                          <a:schemeClr val="tx1"/>
                        </a:solidFill>
                        <a:latin typeface="Source Han Sans SC"/>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324796689"/>
                  </a:ext>
                </a:extLst>
              </a:tr>
              <a:tr h="750039">
                <a:tc>
                  <a:txBody>
                    <a:bodyPr/>
                    <a:lstStyle/>
                    <a:p>
                      <a:pPr algn="l"/>
                      <a:r>
                        <a:rPr lang="fr-FR" sz="1600" b="0" u="sng" noProof="0" dirty="0" smtClean="0">
                          <a:solidFill>
                            <a:schemeClr val="tx1"/>
                          </a:solidFill>
                          <a:latin typeface="Source Han Sans SC"/>
                          <a:cs typeface="Times New Roman" panose="02020603050405020304" pitchFamily="18" charset="0"/>
                        </a:rPr>
                        <a:t>FORT</a:t>
                      </a:r>
                      <a:endParaRPr lang="en-US" sz="1600" b="0" u="sng"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fr-FR" sz="1300" b="0" noProof="0" dirty="0" smtClean="0">
                          <a:solidFill>
                            <a:schemeClr val="tx1"/>
                          </a:solidFill>
                          <a:latin typeface="Source Han Sans SC"/>
                          <a:cs typeface="Times New Roman" panose="02020603050405020304" pitchFamily="18" charset="0"/>
                        </a:rPr>
                        <a:t>SED,</a:t>
                      </a:r>
                      <a:r>
                        <a:rPr lang="fr-FR" sz="1300" b="0" baseline="0" noProof="0" dirty="0" smtClean="0">
                          <a:solidFill>
                            <a:schemeClr val="tx1"/>
                          </a:solidFill>
                          <a:latin typeface="Source Han Sans SC"/>
                          <a:cs typeface="Times New Roman" panose="02020603050405020304" pitchFamily="18" charset="0"/>
                        </a:rPr>
                        <a:t> GED</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fr-FR" sz="1300" b="0" noProof="0" dirty="0" smtClean="0">
                          <a:solidFill>
                            <a:schemeClr val="tx1"/>
                          </a:solidFill>
                          <a:latin typeface="Source Han Sans SC"/>
                          <a:cs typeface="Times New Roman" panose="02020603050405020304" pitchFamily="18" charset="0"/>
                        </a:rPr>
                        <a:t>CEM</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fr-FR" sz="1200" b="0" noProof="0" dirty="0" err="1" smtClean="0">
                          <a:solidFill>
                            <a:schemeClr val="tx1"/>
                          </a:solidFill>
                          <a:latin typeface="Source Han Sans SC"/>
                          <a:cs typeface="Times New Roman" panose="02020603050405020304" pitchFamily="18" charset="0"/>
                        </a:rPr>
                        <a:t>ComponentOf</a:t>
                      </a:r>
                      <a:r>
                        <a:rPr lang="fr-FR" sz="1200" b="0" baseline="0" noProof="0" dirty="0" smtClean="0">
                          <a:solidFill>
                            <a:schemeClr val="tx1"/>
                          </a:solidFill>
                          <a:latin typeface="Source Han Sans SC"/>
                          <a:cs typeface="Times New Roman" panose="02020603050405020304" pitchFamily="18" charset="0"/>
                        </a:rPr>
                        <a:t> ,</a:t>
                      </a:r>
                      <a:r>
                        <a:rPr lang="fr-FR" sz="1300" b="0" noProof="0" dirty="0" err="1" smtClean="0">
                          <a:solidFill>
                            <a:schemeClr val="tx1"/>
                          </a:solidFill>
                          <a:latin typeface="Source Han Sans SC"/>
                          <a:cs typeface="Times New Roman" panose="02020603050405020304" pitchFamily="18" charset="0"/>
                        </a:rPr>
                        <a:t>ElementOf</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fr-FR" sz="1300" b="0" noProof="0" dirty="0" smtClean="0">
                          <a:solidFill>
                            <a:schemeClr val="tx1"/>
                          </a:solidFill>
                          <a:latin typeface="Source Han Sans SC"/>
                          <a:cs typeface="Times New Roman" panose="02020603050405020304" pitchFamily="18" charset="0"/>
                        </a:rPr>
                        <a:t>MT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fr-FR" sz="1300" b="0" noProof="0" dirty="0" smtClean="0">
                          <a:solidFill>
                            <a:schemeClr val="tx1"/>
                          </a:solidFill>
                          <a:latin typeface="Source Han Sans SC"/>
                          <a:cs typeface="Times New Roman" panose="02020603050405020304" pitchFamily="18" charset="0"/>
                        </a:rPr>
                        <a:t>L</a:t>
                      </a:r>
                      <a:r>
                        <a:rPr lang="fr-FR" sz="1300" b="0" baseline="0" noProof="0" dirty="0" smtClean="0">
                          <a:solidFill>
                            <a:schemeClr val="tx1"/>
                          </a:solidFill>
                          <a:latin typeface="Source Han Sans SC"/>
                          <a:cs typeface="Times New Roman" panose="02020603050405020304" pitchFamily="18" charset="0"/>
                        </a:rPr>
                        <a:t> (VARZI)</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fr-FR" sz="1300" b="0" noProof="0" dirty="0" smtClean="0">
                          <a:solidFill>
                            <a:schemeClr val="tx1"/>
                          </a:solidFill>
                          <a:latin typeface="Source Han Sans SC"/>
                          <a:cs typeface="Times New Roman" panose="02020603050405020304" pitchFamily="18" charset="0"/>
                        </a:rPr>
                        <a:t>EL</a:t>
                      </a:r>
                      <a:endParaRPr lang="en-US" sz="1300" b="0" noProof="0" dirty="0">
                        <a:solidFill>
                          <a:schemeClr val="tx1"/>
                        </a:solidFill>
                        <a:latin typeface="Source Han Sans SC"/>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solidFill>
                      <a:schemeClr val="accent3">
                        <a:lumMod val="20000"/>
                        <a:lumOff val="80000"/>
                      </a:schemeClr>
                    </a:solidFill>
                  </a:tcPr>
                </a:tc>
                <a:tc>
                  <a:txBody>
                    <a:bodyPr/>
                    <a:lstStyle/>
                    <a:p>
                      <a:pPr algn="ctr"/>
                      <a:r>
                        <a:rPr lang="fr-FR" sz="1300" b="0" noProof="0" dirty="0" err="1" smtClean="0">
                          <a:solidFill>
                            <a:schemeClr val="tx1"/>
                          </a:solidFill>
                          <a:latin typeface="Source Han Sans SC"/>
                          <a:cs typeface="Times New Roman" panose="02020603050405020304" pitchFamily="18" charset="0"/>
                        </a:rPr>
                        <a:t>memberOf</a:t>
                      </a:r>
                      <a:r>
                        <a:rPr lang="fr-FR" sz="1300" b="0" noProof="0" dirty="0" smtClean="0">
                          <a:solidFill>
                            <a:schemeClr val="tx1"/>
                          </a:solidFill>
                          <a:latin typeface="Source Han Sans SC"/>
                          <a:cs typeface="Times New Roman" panose="02020603050405020304" pitchFamily="18" charset="0"/>
                        </a:rPr>
                        <a:t> +U</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fr-FR" sz="1300" b="0" noProof="0" dirty="0" err="1" smtClean="0">
                          <a:solidFill>
                            <a:schemeClr val="tx1"/>
                          </a:solidFill>
                          <a:latin typeface="Source Han Sans SC"/>
                          <a:cs typeface="Times New Roman" panose="02020603050405020304" pitchFamily="18" charset="0"/>
                        </a:rPr>
                        <a:t>constitutes</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solidFill>
                      <a:schemeClr val="accent3">
                        <a:lumMod val="20000"/>
                        <a:lumOff val="80000"/>
                      </a:schemeClr>
                    </a:solidFill>
                  </a:tcPr>
                </a:tc>
                <a:tc>
                  <a:txBody>
                    <a:bodyPr/>
                    <a:lstStyle/>
                    <a:p>
                      <a:pPr algn="ctr"/>
                      <a:r>
                        <a:rPr lang="fr-FR" sz="1300" b="0" noProof="0" dirty="0" smtClean="0">
                          <a:solidFill>
                            <a:schemeClr val="tx1"/>
                          </a:solidFill>
                          <a:latin typeface="Source Han Sans SC"/>
                          <a:cs typeface="Times New Roman" panose="02020603050405020304" pitchFamily="18" charset="0"/>
                        </a:rPr>
                        <a:t>SCD, GCD</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extLst>
                  <a:ext uri="{0D108BD9-81ED-4DB2-BD59-A6C34878D82A}">
                    <a16:rowId xmlns:a16="http://schemas.microsoft.com/office/drawing/2014/main" val="2249613918"/>
                  </a:ext>
                </a:extLst>
              </a:tr>
              <a:tr h="740780">
                <a:tc>
                  <a:txBody>
                    <a:bodyPr/>
                    <a:lstStyle/>
                    <a:p>
                      <a:pPr algn="l"/>
                      <a:r>
                        <a:rPr lang="en-US" sz="1600" b="0" u="sng" noProof="0" dirty="0" smtClean="0">
                          <a:solidFill>
                            <a:schemeClr val="tx1"/>
                          </a:solidFill>
                          <a:latin typeface="Source Han Sans SC"/>
                          <a:cs typeface="Times New Roman" panose="02020603050405020304" pitchFamily="18" charset="0"/>
                        </a:rPr>
                        <a:t>BFO</a:t>
                      </a:r>
                      <a:endParaRPr lang="en-US" sz="1600" b="0" u="sng"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s-depends-on</a:t>
                      </a:r>
                      <a:endParaRPr lang="en-US" sz="1300" b="0" noProof="0" dirty="0">
                        <a:solidFill>
                          <a:schemeClr val="tx1"/>
                        </a:solidFill>
                        <a:latin typeface="Source Han Sans SC"/>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own mereology</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occupies-SR</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located-in</a:t>
                      </a:r>
                      <a:endParaRPr lang="en-US" sz="1300" b="0" noProof="0" dirty="0">
                        <a:solidFill>
                          <a:schemeClr val="tx1"/>
                        </a:solidFill>
                        <a:latin typeface="Source Han Sans SC"/>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member-of,</a:t>
                      </a:r>
                      <a:r>
                        <a:rPr lang="en-US" sz="1300" b="0" baseline="0" noProof="0" dirty="0" smtClean="0">
                          <a:solidFill>
                            <a:schemeClr val="tx1"/>
                          </a:solidFill>
                          <a:latin typeface="Source Han Sans SC"/>
                          <a:cs typeface="Times New Roman" panose="02020603050405020304" pitchFamily="18" charset="0"/>
                        </a:rPr>
                        <a:t> + </a:t>
                      </a:r>
                      <a:r>
                        <a:rPr lang="en-US" sz="1300" b="0" noProof="0" dirty="0" smtClean="0">
                          <a:solidFill>
                            <a:schemeClr val="tx1"/>
                          </a:solidFill>
                          <a:latin typeface="Source Han Sans SC"/>
                          <a:cs typeface="Times New Roman" panose="02020603050405020304" pitchFamily="18" charset="0"/>
                        </a:rPr>
                        <a:t>Aggregate</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889842486"/>
                  </a:ext>
                </a:extLst>
              </a:tr>
              <a:tr h="778899">
                <a:tc>
                  <a:txBody>
                    <a:bodyPr/>
                    <a:lstStyle/>
                    <a:p>
                      <a:pPr algn="l"/>
                      <a:r>
                        <a:rPr lang="en-US" sz="1600" b="0" u="sng" noProof="0" dirty="0" smtClean="0">
                          <a:solidFill>
                            <a:schemeClr val="tx1"/>
                          </a:solidFill>
                          <a:latin typeface="Source Han Sans SC"/>
                          <a:cs typeface="Times New Roman" panose="02020603050405020304" pitchFamily="18" charset="0"/>
                        </a:rPr>
                        <a:t>DOLCE</a:t>
                      </a:r>
                      <a:endParaRPr lang="en-US" sz="1600" b="0" u="sng" noProof="0" dirty="0">
                        <a:solidFill>
                          <a:schemeClr val="tx1"/>
                        </a:solidFill>
                        <a:latin typeface="Source Han Sans SC"/>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SD,</a:t>
                      </a:r>
                      <a:r>
                        <a:rPr lang="en-US" sz="1300" b="0" baseline="0" noProof="0" dirty="0" smtClean="0">
                          <a:solidFill>
                            <a:schemeClr val="tx1"/>
                          </a:solidFill>
                          <a:latin typeface="Source Han Sans SC"/>
                          <a:cs typeface="Times New Roman" panose="02020603050405020304" pitchFamily="18" charset="0"/>
                        </a:rPr>
                        <a:t> GD …</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GEM</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r>
                        <a:rPr lang="en-US" sz="1300" b="0" i="1" noProof="0" dirty="0" smtClean="0">
                          <a:solidFill>
                            <a:schemeClr val="tx1"/>
                          </a:solidFill>
                          <a:latin typeface="Source Han Sans SC"/>
                          <a:cs typeface="Times New Roman" panose="02020603050405020304" pitchFamily="18" charset="0"/>
                        </a:rPr>
                        <a:t>qualities</a:t>
                      </a: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k</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SK &amp; GK …</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92833210"/>
                  </a:ext>
                </a:extLst>
              </a:tr>
              <a:tr h="825025">
                <a:tc>
                  <a:txBody>
                    <a:bodyPr/>
                    <a:lstStyle/>
                    <a:p>
                      <a:pPr algn="l"/>
                      <a:r>
                        <a:rPr lang="en-US" sz="1600" b="0" u="sng" noProof="0" dirty="0" smtClean="0">
                          <a:solidFill>
                            <a:schemeClr val="tx1"/>
                          </a:solidFill>
                          <a:latin typeface="Source Han Sans SC"/>
                          <a:cs typeface="Times New Roman" panose="02020603050405020304" pitchFamily="18" charset="0"/>
                        </a:rPr>
                        <a:t>UFO</a:t>
                      </a:r>
                      <a:endParaRPr lang="en-US" sz="1600" b="0" u="sng"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err="1" smtClean="0">
                          <a:solidFill>
                            <a:schemeClr val="tx1"/>
                          </a:solidFill>
                          <a:latin typeface="Source Han Sans SC"/>
                          <a:cs typeface="Times New Roman" panose="02020603050405020304" pitchFamily="18" charset="0"/>
                        </a:rPr>
                        <a:t>ed</a:t>
                      </a:r>
                      <a:r>
                        <a:rPr lang="en-US" sz="1300" b="0" noProof="0" dirty="0" smtClean="0">
                          <a:solidFill>
                            <a:schemeClr val="tx1"/>
                          </a:solidFill>
                          <a:latin typeface="Source Han Sans SC"/>
                          <a:cs typeface="Times New Roman" panose="02020603050405020304" pitchFamily="18" charset="0"/>
                        </a:rPr>
                        <a:t>, </a:t>
                      </a:r>
                      <a:r>
                        <a:rPr lang="en-US" sz="1300" b="0" noProof="0" dirty="0" err="1" smtClean="0">
                          <a:solidFill>
                            <a:schemeClr val="tx1"/>
                          </a:solidFill>
                          <a:latin typeface="Source Han Sans SC"/>
                          <a:cs typeface="Times New Roman" panose="02020603050405020304" pitchFamily="18" charset="0"/>
                        </a:rPr>
                        <a:t>ind</a:t>
                      </a:r>
                      <a:r>
                        <a:rPr lang="en-US" sz="1300" b="0" noProof="0" dirty="0" smtClean="0">
                          <a:solidFill>
                            <a:schemeClr val="tx1"/>
                          </a:solidFill>
                          <a:latin typeface="Source Han Sans SC"/>
                          <a:cs typeface="Times New Roman" panose="02020603050405020304" pitchFamily="18" charset="0"/>
                        </a:rPr>
                        <a:t> &amp; </a:t>
                      </a:r>
                      <a:r>
                        <a:rPr lang="en-US" sz="1300" b="0" noProof="0" dirty="0" err="1" smtClean="0">
                          <a:solidFill>
                            <a:schemeClr val="tx1"/>
                          </a:solidFill>
                          <a:latin typeface="Source Han Sans SC"/>
                          <a:cs typeface="Times New Roman" panose="02020603050405020304" pitchFamily="18" charset="0"/>
                        </a:rPr>
                        <a:t>gfd</a:t>
                      </a:r>
                      <a:endParaRPr lang="en-US" sz="1300" b="0" noProof="0" dirty="0">
                        <a:solidFill>
                          <a:schemeClr val="tx1"/>
                        </a:solidFill>
                        <a:latin typeface="Source Han Sans SC"/>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GEM</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r>
                        <a:rPr lang="en-US" sz="1300" b="0" i="1" noProof="0" dirty="0" smtClean="0">
                          <a:solidFill>
                            <a:schemeClr val="tx1"/>
                          </a:solidFill>
                          <a:latin typeface="Source Han Sans SC"/>
                          <a:cs typeface="Times New Roman" panose="02020603050405020304" pitchFamily="18" charset="0"/>
                        </a:rPr>
                        <a:t>attributes</a:t>
                      </a: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member-of, +</a:t>
                      </a:r>
                      <a:r>
                        <a:rPr lang="en-US" sz="1300" b="0" baseline="0" noProof="0" dirty="0" smtClean="0">
                          <a:solidFill>
                            <a:schemeClr val="tx1"/>
                          </a:solidFill>
                          <a:latin typeface="Source Han Sans SC"/>
                          <a:cs typeface="Times New Roman" panose="02020603050405020304" pitchFamily="18" charset="0"/>
                        </a:rPr>
                        <a:t> Collection</a:t>
                      </a:r>
                      <a:endParaRPr lang="en-US" sz="1300" b="0" noProof="0" dirty="0">
                        <a:solidFill>
                          <a:schemeClr val="tx1"/>
                        </a:solidFill>
                        <a:latin typeface="Source Han Sans SC"/>
                        <a:cs typeface="Times New Roman" panose="02020603050405020304" pitchFamily="18" charset="0"/>
                      </a:endParaRPr>
                    </a:p>
                  </a:txBody>
                  <a:tcPr anchor="ctr">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constituted-by</a:t>
                      </a:r>
                      <a:endParaRPr lang="en-US" sz="1300" b="0" noProof="0" dirty="0">
                        <a:solidFill>
                          <a:schemeClr val="tx1"/>
                        </a:solidFill>
                        <a:latin typeface="Source Han Sans SC"/>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20000"/>
                        <a:lumOff val="80000"/>
                      </a:schemeClr>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GCD</a:t>
                      </a:r>
                      <a:endParaRPr lang="en-US" sz="1300" b="0" noProof="0" dirty="0">
                        <a:solidFill>
                          <a:schemeClr val="tx1"/>
                        </a:solidFill>
                        <a:latin typeface="Source Han Sans SC"/>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856307317"/>
                  </a:ext>
                </a:extLst>
              </a:tr>
            </a:tbl>
          </a:graphicData>
        </a:graphic>
      </p:graphicFrame>
      <p:graphicFrame>
        <p:nvGraphicFramePr>
          <p:cNvPr id="85" name="Tableau 84"/>
          <p:cNvGraphicFramePr>
            <a:graphicFrameLocks noGrp="1"/>
          </p:cNvGraphicFramePr>
          <p:nvPr>
            <p:extLst>
              <p:ext uri="{D42A27DB-BD31-4B8C-83A1-F6EECF244321}">
                <p14:modId xmlns:p14="http://schemas.microsoft.com/office/powerpoint/2010/main" val="1238945211"/>
              </p:ext>
            </p:extLst>
          </p:nvPr>
        </p:nvGraphicFramePr>
        <p:xfrm>
          <a:off x="285128" y="1570927"/>
          <a:ext cx="11593982" cy="933875"/>
        </p:xfrm>
        <a:graphic>
          <a:graphicData uri="http://schemas.openxmlformats.org/drawingml/2006/table">
            <a:tbl>
              <a:tblPr firstRow="1" bandRow="1">
                <a:tableStyleId>{5C22544A-7EE6-4342-B048-85BDC9FD1C3A}</a:tableStyleId>
              </a:tblPr>
              <a:tblGrid>
                <a:gridCol w="1159398">
                  <a:extLst>
                    <a:ext uri="{9D8B030D-6E8A-4147-A177-3AD203B41FA5}">
                      <a16:colId xmlns:a16="http://schemas.microsoft.com/office/drawing/2014/main" val="1275436245"/>
                    </a:ext>
                  </a:extLst>
                </a:gridCol>
                <a:gridCol w="1159398">
                  <a:extLst>
                    <a:ext uri="{9D8B030D-6E8A-4147-A177-3AD203B41FA5}">
                      <a16:colId xmlns:a16="http://schemas.microsoft.com/office/drawing/2014/main" val="1116428194"/>
                    </a:ext>
                  </a:extLst>
                </a:gridCol>
                <a:gridCol w="1159398">
                  <a:extLst>
                    <a:ext uri="{9D8B030D-6E8A-4147-A177-3AD203B41FA5}">
                      <a16:colId xmlns:a16="http://schemas.microsoft.com/office/drawing/2014/main" val="863620827"/>
                    </a:ext>
                  </a:extLst>
                </a:gridCol>
                <a:gridCol w="1159398">
                  <a:extLst>
                    <a:ext uri="{9D8B030D-6E8A-4147-A177-3AD203B41FA5}">
                      <a16:colId xmlns:a16="http://schemas.microsoft.com/office/drawing/2014/main" val="1300167773"/>
                    </a:ext>
                  </a:extLst>
                </a:gridCol>
                <a:gridCol w="1159398">
                  <a:extLst>
                    <a:ext uri="{9D8B030D-6E8A-4147-A177-3AD203B41FA5}">
                      <a16:colId xmlns:a16="http://schemas.microsoft.com/office/drawing/2014/main" val="1078268089"/>
                    </a:ext>
                  </a:extLst>
                </a:gridCol>
                <a:gridCol w="1159398">
                  <a:extLst>
                    <a:ext uri="{9D8B030D-6E8A-4147-A177-3AD203B41FA5}">
                      <a16:colId xmlns:a16="http://schemas.microsoft.com/office/drawing/2014/main" val="511833173"/>
                    </a:ext>
                  </a:extLst>
                </a:gridCol>
                <a:gridCol w="1120397">
                  <a:extLst>
                    <a:ext uri="{9D8B030D-6E8A-4147-A177-3AD203B41FA5}">
                      <a16:colId xmlns:a16="http://schemas.microsoft.com/office/drawing/2014/main" val="1123964247"/>
                    </a:ext>
                  </a:extLst>
                </a:gridCol>
                <a:gridCol w="1191220">
                  <a:extLst>
                    <a:ext uri="{9D8B030D-6E8A-4147-A177-3AD203B41FA5}">
                      <a16:colId xmlns:a16="http://schemas.microsoft.com/office/drawing/2014/main" val="3752152217"/>
                    </a:ext>
                  </a:extLst>
                </a:gridCol>
                <a:gridCol w="1166579">
                  <a:extLst>
                    <a:ext uri="{9D8B030D-6E8A-4147-A177-3AD203B41FA5}">
                      <a16:colId xmlns:a16="http://schemas.microsoft.com/office/drawing/2014/main" val="3857061608"/>
                    </a:ext>
                  </a:extLst>
                </a:gridCol>
                <a:gridCol w="1159398">
                  <a:extLst>
                    <a:ext uri="{9D8B030D-6E8A-4147-A177-3AD203B41FA5}">
                      <a16:colId xmlns:a16="http://schemas.microsoft.com/office/drawing/2014/main" val="899401566"/>
                    </a:ext>
                  </a:extLst>
                </a:gridCol>
              </a:tblGrid>
              <a:tr h="933875">
                <a:tc>
                  <a:txBody>
                    <a:bodyPr/>
                    <a:lstStyle/>
                    <a:p>
                      <a:pPr algn="l"/>
                      <a:endParaRPr lang="en-US" sz="1600" b="0" u="sng" noProof="0" dirty="0">
                        <a:solidFill>
                          <a:schemeClr val="tx1"/>
                        </a:solidFill>
                        <a:latin typeface="Source Han Sans SC"/>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solidFill>
                      <a:srgbClr val="D1DDE7"/>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Dependence</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DE7"/>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Parthood</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DE7"/>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Parthood </a:t>
                      </a:r>
                    </a:p>
                    <a:p>
                      <a:pPr algn="ctr"/>
                      <a:r>
                        <a:rPr lang="en-US" sz="1300" b="0" noProof="0" dirty="0" smtClean="0">
                          <a:solidFill>
                            <a:schemeClr val="tx1"/>
                          </a:solidFill>
                          <a:latin typeface="Source Han Sans SC"/>
                          <a:cs typeface="Times New Roman" panose="02020603050405020304" pitchFamily="18" charset="0"/>
                        </a:rPr>
                        <a:t>+ Dependence</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D1DDE7"/>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Parthood </a:t>
                      </a:r>
                    </a:p>
                    <a:p>
                      <a:pPr algn="ctr"/>
                      <a:r>
                        <a:rPr lang="en-US" sz="1300" b="0" noProof="0" dirty="0" smtClean="0">
                          <a:solidFill>
                            <a:schemeClr val="tx1"/>
                          </a:solidFill>
                          <a:latin typeface="Source Han Sans SC"/>
                          <a:cs typeface="Times New Roman" panose="02020603050405020304" pitchFamily="18" charset="0"/>
                        </a:rPr>
                        <a:t>+ Connection</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DE7"/>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Entity-to-Region </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DE7"/>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Entity-to-Entity</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D1DDE7"/>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Membership</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DE7"/>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Constitution</a:t>
                      </a:r>
                      <a:r>
                        <a:rPr lang="en-US" sz="1300" b="0" baseline="0" noProof="0" dirty="0" smtClean="0">
                          <a:solidFill>
                            <a:schemeClr val="tx1"/>
                          </a:solidFill>
                          <a:latin typeface="Source Han Sans SC"/>
                          <a:cs typeface="Times New Roman" panose="02020603050405020304" pitchFamily="18" charset="0"/>
                        </a:rPr>
                        <a:t> </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DE7"/>
                    </a:solidFill>
                  </a:tcPr>
                </a:tc>
                <a:tc>
                  <a:txBody>
                    <a:bodyPr/>
                    <a:lstStyle/>
                    <a:p>
                      <a:pPr algn="ctr"/>
                      <a:r>
                        <a:rPr lang="en-US" sz="1300" b="0" noProof="0" dirty="0" smtClean="0">
                          <a:solidFill>
                            <a:schemeClr val="tx1"/>
                          </a:solidFill>
                          <a:latin typeface="Source Han Sans SC"/>
                          <a:cs typeface="Times New Roman" panose="02020603050405020304" pitchFamily="18" charset="0"/>
                        </a:rPr>
                        <a:t>Constitution + Dependence</a:t>
                      </a:r>
                      <a:endParaRPr lang="en-US" sz="1300" b="0" noProof="0" dirty="0">
                        <a:solidFill>
                          <a:schemeClr val="tx1"/>
                        </a:solidFill>
                        <a:latin typeface="Source Han Sans SC"/>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DE7"/>
                    </a:solidFill>
                  </a:tcPr>
                </a:tc>
                <a:extLst>
                  <a:ext uri="{0D108BD9-81ED-4DB2-BD59-A6C34878D82A}">
                    <a16:rowId xmlns:a16="http://schemas.microsoft.com/office/drawing/2014/main" val="1642182826"/>
                  </a:ext>
                </a:extLst>
              </a:tr>
            </a:tbl>
          </a:graphicData>
        </a:graphic>
      </p:graphicFrame>
      <p:sp>
        <p:nvSpPr>
          <p:cNvPr id="2" name="Rectangle 1"/>
          <p:cNvSpPr/>
          <p:nvPr/>
        </p:nvSpPr>
        <p:spPr>
          <a:xfrm>
            <a:off x="1432560" y="4026509"/>
            <a:ext cx="1146810" cy="746760"/>
          </a:xfrm>
          <a:prstGeom prst="rect">
            <a:avLst/>
          </a:prstGeom>
          <a:solidFill>
            <a:srgbClr val="0033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6" name="Rectangle 85"/>
          <p:cNvSpPr/>
          <p:nvPr/>
        </p:nvSpPr>
        <p:spPr>
          <a:xfrm>
            <a:off x="1429540" y="2539158"/>
            <a:ext cx="1149830" cy="712354"/>
          </a:xfrm>
          <a:prstGeom prst="rect">
            <a:avLst/>
          </a:prstGeom>
          <a:solidFill>
            <a:srgbClr val="0033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7" name="Rectangle 86"/>
          <p:cNvSpPr/>
          <p:nvPr/>
        </p:nvSpPr>
        <p:spPr>
          <a:xfrm>
            <a:off x="2600517" y="2539158"/>
            <a:ext cx="1145540" cy="712354"/>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8" name="Rectangle 87"/>
          <p:cNvSpPr/>
          <p:nvPr/>
        </p:nvSpPr>
        <p:spPr>
          <a:xfrm>
            <a:off x="4912748" y="2539158"/>
            <a:ext cx="1145540" cy="712354"/>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3" name="Rectangle 92"/>
          <p:cNvSpPr/>
          <p:nvPr/>
        </p:nvSpPr>
        <p:spPr>
          <a:xfrm>
            <a:off x="6077406" y="2539158"/>
            <a:ext cx="1145540" cy="712354"/>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5" name="Rectangle 94"/>
          <p:cNvSpPr/>
          <p:nvPr/>
        </p:nvSpPr>
        <p:spPr>
          <a:xfrm>
            <a:off x="8383516" y="3293402"/>
            <a:ext cx="1146810" cy="693985"/>
          </a:xfrm>
          <a:prstGeom prst="rect">
            <a:avLst/>
          </a:prstGeom>
          <a:solidFill>
            <a:srgbClr val="0033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6" name="Rectangle 95"/>
          <p:cNvSpPr/>
          <p:nvPr/>
        </p:nvSpPr>
        <p:spPr>
          <a:xfrm>
            <a:off x="8379706" y="2539158"/>
            <a:ext cx="1145540" cy="709728"/>
          </a:xfrm>
          <a:prstGeom prst="rect">
            <a:avLst/>
          </a:prstGeom>
          <a:solidFill>
            <a:srgbClr val="0033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7" name="Rectangle 96"/>
          <p:cNvSpPr/>
          <p:nvPr/>
        </p:nvSpPr>
        <p:spPr>
          <a:xfrm>
            <a:off x="9543062" y="4026509"/>
            <a:ext cx="1146810" cy="746760"/>
          </a:xfrm>
          <a:prstGeom prst="rect">
            <a:avLst/>
          </a:prstGeom>
          <a:solidFill>
            <a:srgbClr val="0033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8" name="Rectangle 97"/>
          <p:cNvSpPr/>
          <p:nvPr/>
        </p:nvSpPr>
        <p:spPr>
          <a:xfrm>
            <a:off x="9548142" y="2539158"/>
            <a:ext cx="1145540" cy="709728"/>
          </a:xfrm>
          <a:prstGeom prst="rect">
            <a:avLst/>
          </a:prstGeom>
          <a:solidFill>
            <a:srgbClr val="0033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9" name="Rectangle 98"/>
          <p:cNvSpPr/>
          <p:nvPr/>
        </p:nvSpPr>
        <p:spPr>
          <a:xfrm>
            <a:off x="10702097" y="4026508"/>
            <a:ext cx="1146810" cy="746760"/>
          </a:xfrm>
          <a:prstGeom prst="rect">
            <a:avLst/>
          </a:prstGeom>
          <a:solidFill>
            <a:srgbClr val="0033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0" name="Rectangle 99"/>
          <p:cNvSpPr/>
          <p:nvPr/>
        </p:nvSpPr>
        <p:spPr>
          <a:xfrm>
            <a:off x="10717337" y="2539158"/>
            <a:ext cx="1145540" cy="709728"/>
          </a:xfrm>
          <a:prstGeom prst="rect">
            <a:avLst/>
          </a:prstGeom>
          <a:solidFill>
            <a:srgbClr val="0033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Rectangle 5"/>
          <p:cNvSpPr/>
          <p:nvPr/>
        </p:nvSpPr>
        <p:spPr>
          <a:xfrm>
            <a:off x="3714754" y="5740499"/>
            <a:ext cx="5140253" cy="646331"/>
          </a:xfrm>
          <a:prstGeom prst="rect">
            <a:avLst/>
          </a:prstGeom>
        </p:spPr>
        <p:txBody>
          <a:bodyPr wrap="none">
            <a:spAutoFit/>
          </a:bodyPr>
          <a:lstStyle/>
          <a:p>
            <a:r>
              <a:rPr lang="en-US" sz="1200" b="1" dirty="0" smtClean="0">
                <a:latin typeface="Source Han Sans SC"/>
                <a:cs typeface="Times New Roman" panose="02020603050405020304" pitchFamily="18" charset="0"/>
              </a:rPr>
              <a:t>BFO</a:t>
            </a:r>
            <a:r>
              <a:rPr lang="en-US" sz="1200" dirty="0" smtClean="0">
                <a:latin typeface="Source Han Sans SC"/>
                <a:cs typeface="Times New Roman" panose="02020603050405020304" pitchFamily="18" charset="0"/>
              </a:rPr>
              <a:t>: The Basic Foundational Ontology | </a:t>
            </a:r>
          </a:p>
          <a:p>
            <a:r>
              <a:rPr lang="fr-FR" sz="1200" b="1" dirty="0" smtClean="0">
                <a:latin typeface="Source Han Sans SC"/>
                <a:cs typeface="Times New Roman" panose="02020603050405020304" pitchFamily="18" charset="0"/>
              </a:rPr>
              <a:t>DOLCE</a:t>
            </a:r>
            <a:r>
              <a:rPr lang="fr-FR" sz="1200" dirty="0" smtClean="0">
                <a:latin typeface="Source Han Sans SC"/>
                <a:cs typeface="Times New Roman" panose="02020603050405020304" pitchFamily="18" charset="0"/>
              </a:rPr>
              <a:t>: </a:t>
            </a:r>
            <a:r>
              <a:rPr lang="en-US" sz="1200" dirty="0" smtClean="0">
                <a:latin typeface="Source Han Sans SC"/>
              </a:rPr>
              <a:t>A Descriptive Ontology for Linguistic and Cognitive Engineering </a:t>
            </a:r>
          </a:p>
          <a:p>
            <a:r>
              <a:rPr lang="fr-FR" sz="1200" b="1" dirty="0" smtClean="0">
                <a:latin typeface="Source Han Sans SC"/>
                <a:cs typeface="Times New Roman" panose="02020603050405020304" pitchFamily="18" charset="0"/>
              </a:rPr>
              <a:t>UFO</a:t>
            </a:r>
            <a:r>
              <a:rPr lang="fr-FR" sz="1200" dirty="0" smtClean="0">
                <a:latin typeface="Source Han Sans SC"/>
                <a:cs typeface="Times New Roman" panose="02020603050405020304" pitchFamily="18" charset="0"/>
              </a:rPr>
              <a:t>: the </a:t>
            </a:r>
            <a:r>
              <a:rPr lang="en-US" sz="1200" dirty="0">
                <a:latin typeface="Source Han Sans SC"/>
              </a:rPr>
              <a:t>Unified Foundational Ontology</a:t>
            </a:r>
            <a:r>
              <a:rPr lang="fr-FR" sz="1200" dirty="0" smtClean="0">
                <a:latin typeface="Source Han Sans SC"/>
                <a:cs typeface="Times New Roman" panose="02020603050405020304" pitchFamily="18" charset="0"/>
              </a:rPr>
              <a:t> </a:t>
            </a:r>
            <a:endParaRPr lang="en-US" sz="1200" dirty="0">
              <a:latin typeface="Source Han Sans SC"/>
              <a:cs typeface="Times New Roman" panose="02020603050405020304" pitchFamily="18" charset="0"/>
            </a:endParaRPr>
          </a:p>
        </p:txBody>
      </p:sp>
      <p:sp>
        <p:nvSpPr>
          <p:cNvPr id="7" name="Rectangle 6"/>
          <p:cNvSpPr/>
          <p:nvPr/>
        </p:nvSpPr>
        <p:spPr>
          <a:xfrm>
            <a:off x="227996" y="1944223"/>
            <a:ext cx="1237769" cy="584775"/>
          </a:xfrm>
          <a:prstGeom prst="rect">
            <a:avLst/>
          </a:prstGeom>
        </p:spPr>
        <p:txBody>
          <a:bodyPr wrap="square">
            <a:spAutoFit/>
          </a:bodyPr>
          <a:lstStyle/>
          <a:p>
            <a:r>
              <a:rPr lang="en-US" sz="1600" dirty="0" smtClean="0">
                <a:latin typeface="Source Han Sans SC"/>
                <a:cs typeface="Times New Roman" panose="02020603050405020304" pitchFamily="18" charset="0"/>
              </a:rPr>
              <a:t>Meta-Ontology</a:t>
            </a:r>
            <a:endParaRPr lang="en-US" sz="1600" dirty="0"/>
          </a:p>
        </p:txBody>
      </p:sp>
      <p:sp>
        <p:nvSpPr>
          <p:cNvPr id="30" name="Rectangle 29"/>
          <p:cNvSpPr/>
          <p:nvPr/>
        </p:nvSpPr>
        <p:spPr>
          <a:xfrm>
            <a:off x="578516" y="1576155"/>
            <a:ext cx="1237769" cy="338554"/>
          </a:xfrm>
          <a:prstGeom prst="rect">
            <a:avLst/>
          </a:prstGeom>
        </p:spPr>
        <p:txBody>
          <a:bodyPr wrap="square">
            <a:spAutoFit/>
          </a:bodyPr>
          <a:lstStyle/>
          <a:p>
            <a:r>
              <a:rPr lang="en-US" sz="1600" dirty="0" smtClean="0">
                <a:latin typeface="Source Han Sans SC"/>
                <a:cs typeface="Times New Roman" panose="02020603050405020304" pitchFamily="18" charset="0"/>
              </a:rPr>
              <a:t>Relation</a:t>
            </a:r>
            <a:endParaRPr lang="en-US" sz="1600" dirty="0"/>
          </a:p>
        </p:txBody>
      </p:sp>
      <p:cxnSp>
        <p:nvCxnSpPr>
          <p:cNvPr id="9" name="Connecteur droit 8"/>
          <p:cNvCxnSpPr/>
          <p:nvPr/>
        </p:nvCxnSpPr>
        <p:spPr>
          <a:xfrm>
            <a:off x="285128" y="1570927"/>
            <a:ext cx="1147432" cy="878608"/>
          </a:xfrm>
          <a:prstGeom prst="line">
            <a:avLst/>
          </a:prstGeom>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3753713" y="2539158"/>
            <a:ext cx="1145540" cy="712354"/>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Rectangle 30"/>
          <p:cNvSpPr/>
          <p:nvPr/>
        </p:nvSpPr>
        <p:spPr>
          <a:xfrm>
            <a:off x="7237464" y="2539158"/>
            <a:ext cx="1122363" cy="709728"/>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2" name="Rectangle 41"/>
          <p:cNvSpPr/>
          <p:nvPr/>
        </p:nvSpPr>
        <p:spPr>
          <a:xfrm>
            <a:off x="465655" y="5921104"/>
            <a:ext cx="188641" cy="186496"/>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Rectangle 42"/>
          <p:cNvSpPr/>
          <p:nvPr/>
        </p:nvSpPr>
        <p:spPr>
          <a:xfrm>
            <a:off x="465655" y="6176017"/>
            <a:ext cx="188641" cy="186496"/>
          </a:xfrm>
          <a:prstGeom prst="rect">
            <a:avLst/>
          </a:prstGeom>
          <a:solidFill>
            <a:srgbClr val="0033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4" name="Rectangle 43"/>
          <p:cNvSpPr/>
          <p:nvPr/>
        </p:nvSpPr>
        <p:spPr>
          <a:xfrm>
            <a:off x="646251" y="5740499"/>
            <a:ext cx="2689006" cy="646331"/>
          </a:xfrm>
          <a:prstGeom prst="rect">
            <a:avLst/>
          </a:prstGeom>
        </p:spPr>
        <p:txBody>
          <a:bodyPr wrap="none">
            <a:spAutoFit/>
          </a:bodyPr>
          <a:lstStyle/>
          <a:p>
            <a:pPr>
              <a:lnSpc>
                <a:spcPct val="200000"/>
              </a:lnSpc>
            </a:pPr>
            <a:r>
              <a:rPr lang="fr-FR" sz="1200" dirty="0" err="1" smtClean="0">
                <a:latin typeface="Source Han Sans SC"/>
                <a:cs typeface="Times New Roman" panose="02020603050405020304" pitchFamily="18" charset="0"/>
              </a:rPr>
              <a:t>Different</a:t>
            </a:r>
            <a:r>
              <a:rPr lang="fr-FR" sz="1200" dirty="0" smtClean="0">
                <a:latin typeface="Source Han Sans SC"/>
                <a:cs typeface="Times New Roman" panose="02020603050405020304" pitchFamily="18" charset="0"/>
              </a:rPr>
              <a:t> </a:t>
            </a:r>
            <a:r>
              <a:rPr lang="fr-FR" sz="1200" dirty="0" err="1" smtClean="0">
                <a:latin typeface="Source Han Sans SC"/>
                <a:cs typeface="Times New Roman" panose="02020603050405020304" pitchFamily="18" charset="0"/>
              </a:rPr>
              <a:t>consideration</a:t>
            </a:r>
            <a:r>
              <a:rPr lang="fr-FR" sz="1200" dirty="0" smtClean="0">
                <a:latin typeface="Source Han Sans SC"/>
                <a:cs typeface="Times New Roman" panose="02020603050405020304" pitchFamily="18" charset="0"/>
              </a:rPr>
              <a:t> of the relation</a:t>
            </a:r>
          </a:p>
          <a:p>
            <a:r>
              <a:rPr lang="fr-FR" sz="1200" dirty="0" err="1" smtClean="0">
                <a:latin typeface="Source Han Sans SC"/>
                <a:cs typeface="Times New Roman" panose="02020603050405020304" pitchFamily="18" charset="0"/>
              </a:rPr>
              <a:t>Similar</a:t>
            </a:r>
            <a:r>
              <a:rPr lang="fr-FR" sz="1200" dirty="0" smtClean="0">
                <a:latin typeface="Source Han Sans SC"/>
                <a:cs typeface="Times New Roman" panose="02020603050405020304" pitchFamily="18" charset="0"/>
              </a:rPr>
              <a:t> </a:t>
            </a:r>
            <a:r>
              <a:rPr lang="fr-FR" sz="1200" dirty="0" err="1" smtClean="0">
                <a:latin typeface="Source Han Sans SC"/>
                <a:cs typeface="Times New Roman" panose="02020603050405020304" pitchFamily="18" charset="0"/>
              </a:rPr>
              <a:t>consideration</a:t>
            </a:r>
            <a:r>
              <a:rPr lang="fr-FR" sz="1200" dirty="0" smtClean="0">
                <a:latin typeface="Source Han Sans SC"/>
                <a:cs typeface="Times New Roman" panose="02020603050405020304" pitchFamily="18" charset="0"/>
              </a:rPr>
              <a:t> of the relation</a:t>
            </a:r>
            <a:endParaRPr lang="en-US" sz="1200" dirty="0">
              <a:latin typeface="Source Han Sans SC"/>
              <a:cs typeface="Times New Roman" panose="02020603050405020304" pitchFamily="18" charset="0"/>
            </a:endParaRPr>
          </a:p>
        </p:txBody>
      </p:sp>
    </p:spTree>
    <p:extLst>
      <p:ext uri="{BB962C8B-B14F-4D97-AF65-F5344CB8AC3E}">
        <p14:creationId xmlns:p14="http://schemas.microsoft.com/office/powerpoint/2010/main" val="620133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5" y="1011397"/>
            <a:ext cx="11306175" cy="5165566"/>
          </a:xfrm>
        </p:spPr>
        <p:txBody>
          <a:bodyPr>
            <a:normAutofit/>
          </a:bodyPr>
          <a:lstStyle/>
          <a:p>
            <a:pPr marL="0" indent="0">
              <a:buNone/>
            </a:pPr>
            <a:r>
              <a:rPr lang="en-US" sz="1800" dirty="0" smtClean="0">
                <a:latin typeface="Source Han Sans SC"/>
              </a:rPr>
              <a:t>The heritage object is conceived as a boundary object: </a:t>
            </a:r>
            <a:r>
              <a:rPr lang="en-US" sz="1800" baseline="30000" dirty="0" smtClean="0">
                <a:latin typeface="Source Han Sans SC"/>
              </a:rPr>
              <a:t>[1,2]</a:t>
            </a:r>
          </a:p>
          <a:p>
            <a:pPr marL="0" indent="0">
              <a:buNone/>
            </a:pPr>
            <a:endParaRPr lang="en-US" sz="1800" b="1" baseline="30000" dirty="0" smtClean="0">
              <a:latin typeface="Source Han Sans SC"/>
            </a:endParaRPr>
          </a:p>
          <a:p>
            <a:pPr marL="1314450" lvl="2" indent="-400050">
              <a:buFont typeface="+mj-lt"/>
              <a:buAutoNum type="romanLcPeriod"/>
            </a:pPr>
            <a:r>
              <a:rPr lang="en-US" sz="1800" dirty="0" smtClean="0">
                <a:latin typeface="Source Han Sans SC"/>
              </a:rPr>
              <a:t>Acquires interpretative flexibility</a:t>
            </a:r>
          </a:p>
          <a:p>
            <a:pPr marL="1314450" lvl="2" indent="-400050">
              <a:buFont typeface="+mj-lt"/>
              <a:buAutoNum type="romanLcPeriod"/>
            </a:pPr>
            <a:r>
              <a:rPr lang="en-US" sz="1800" dirty="0" smtClean="0">
                <a:latin typeface="Source Han Sans SC"/>
              </a:rPr>
              <a:t>Structures heterogeneous disciplines</a:t>
            </a:r>
          </a:p>
          <a:p>
            <a:pPr marL="1314450" lvl="2" indent="-400050">
              <a:buFont typeface="+mj-lt"/>
              <a:buAutoNum type="romanLcPeriod"/>
            </a:pPr>
            <a:r>
              <a:rPr lang="en-US" sz="1800" dirty="0" smtClean="0">
                <a:latin typeface="Source Han Sans SC"/>
              </a:rPr>
              <a:t>Forms an intersection point facilitating cooperation</a:t>
            </a:r>
          </a:p>
          <a:p>
            <a:pPr marL="914400" lvl="2" indent="0">
              <a:buNone/>
            </a:pPr>
            <a:endParaRPr lang="en-US" sz="1800" dirty="0" smtClean="0">
              <a:latin typeface="Source Han Sans SC"/>
              <a:sym typeface="Wingdings" panose="05000000000000000000" pitchFamily="2" charset="2"/>
            </a:endParaRPr>
          </a:p>
          <a:p>
            <a:pPr lvl="2">
              <a:buFont typeface="Wingdings" panose="05000000000000000000" pitchFamily="2" charset="2"/>
              <a:buChar char="à"/>
            </a:pPr>
            <a:r>
              <a:rPr lang="en-US" sz="1800" dirty="0" smtClean="0">
                <a:latin typeface="Source Han Sans SC"/>
                <a:sym typeface="Wingdings" panose="05000000000000000000" pitchFamily="2" charset="2"/>
              </a:rPr>
              <a:t>Recently used in France in the context of emergence heritage sciences</a:t>
            </a:r>
            <a:r>
              <a:rPr lang="en-US" sz="1800" baseline="30000" dirty="0" smtClean="0">
                <a:latin typeface="Source Han Sans SC"/>
                <a:sym typeface="Wingdings" panose="05000000000000000000" pitchFamily="2" charset="2"/>
              </a:rPr>
              <a:t> [3]</a:t>
            </a:r>
            <a:r>
              <a:rPr lang="en-US" sz="1800" dirty="0" smtClean="0">
                <a:latin typeface="Source Han Sans SC"/>
                <a:sym typeface="Wingdings" panose="05000000000000000000" pitchFamily="2" charset="2"/>
              </a:rPr>
              <a:t>, </a:t>
            </a:r>
            <a:r>
              <a:rPr lang="en-US" sz="1800" dirty="0" smtClean="0">
                <a:solidFill>
                  <a:srgbClr val="A64C0E"/>
                </a:solidFill>
                <a:latin typeface="Source Han Sans SC"/>
                <a:sym typeface="Wingdings" panose="05000000000000000000" pitchFamily="2" charset="2"/>
              </a:rPr>
              <a:t>and is at the core of Patrimalp</a:t>
            </a:r>
            <a:r>
              <a:rPr lang="en-US" sz="1800" dirty="0" smtClean="0">
                <a:latin typeface="Source Han Sans SC"/>
                <a:sym typeface="Wingdings" panose="05000000000000000000" pitchFamily="2" charset="2"/>
              </a:rPr>
              <a:t>.</a:t>
            </a:r>
            <a:endParaRPr lang="en-US" sz="1800" baseline="30000" dirty="0">
              <a:latin typeface="Source Han Sans SC"/>
              <a:sym typeface="Wingdings" panose="05000000000000000000" pitchFamily="2" charset="2"/>
            </a:endParaRPr>
          </a:p>
          <a:p>
            <a:pPr lvl="2">
              <a:buFont typeface="Wingdings" panose="05000000000000000000" pitchFamily="2" charset="2"/>
              <a:buChar char="à"/>
            </a:pPr>
            <a:r>
              <a:rPr lang="en-US" sz="1800" baseline="30000" dirty="0" smtClean="0">
                <a:latin typeface="Source Han Sans SC"/>
                <a:sym typeface="Wingdings" panose="05000000000000000000" pitchFamily="2" charset="2"/>
              </a:rPr>
              <a:t> </a:t>
            </a:r>
            <a:r>
              <a:rPr lang="en-US" sz="1800" b="1" dirty="0" smtClean="0">
                <a:latin typeface="Source Han Sans SC"/>
                <a:sym typeface="Wingdings" panose="05000000000000000000" pitchFamily="2" charset="2"/>
              </a:rPr>
              <a:t>Cr</a:t>
            </a:r>
            <a:r>
              <a:rPr lang="en-US" sz="1800" b="1" dirty="0" smtClean="0">
                <a:latin typeface="Source Han Sans SC"/>
              </a:rPr>
              <a:t>oss-disciplinary aspect</a:t>
            </a:r>
            <a:r>
              <a:rPr lang="en-US" sz="1800" dirty="0" smtClean="0">
                <a:latin typeface="Source Han Sans SC"/>
              </a:rPr>
              <a:t>: </a:t>
            </a:r>
            <a:r>
              <a:rPr lang="en-US" sz="1800" dirty="0">
                <a:latin typeface="Source Han Sans SC"/>
              </a:rPr>
              <a:t>u</a:t>
            </a:r>
            <a:r>
              <a:rPr lang="en-US" sz="1800" dirty="0" smtClean="0">
                <a:latin typeface="Source Han Sans SC"/>
              </a:rPr>
              <a:t>nique identity, robust interpretation</a:t>
            </a:r>
          </a:p>
          <a:p>
            <a:pPr marL="457200" lvl="1" indent="0">
              <a:buNone/>
            </a:pPr>
            <a:endParaRPr lang="fr-FR" sz="1800" dirty="0" smtClean="0">
              <a:latin typeface="Source Han Sans SC"/>
            </a:endParaRPr>
          </a:p>
          <a:p>
            <a:pPr>
              <a:buFont typeface="Wingdings" panose="05000000000000000000" pitchFamily="2" charset="2"/>
              <a:buChar char="Ø"/>
            </a:pPr>
            <a:r>
              <a:rPr lang="en-US" sz="2000" dirty="0" smtClean="0">
                <a:latin typeface="Source Han Sans SC"/>
              </a:rPr>
              <a:t>Examples: </a:t>
            </a:r>
          </a:p>
          <a:p>
            <a:pPr lvl="1"/>
            <a:r>
              <a:rPr lang="en-US" sz="1800" dirty="0" smtClean="0">
                <a:solidFill>
                  <a:srgbClr val="A64C0E"/>
                </a:solidFill>
                <a:latin typeface="Source Han Sans SC"/>
              </a:rPr>
              <a:t>parietal paintings</a:t>
            </a:r>
            <a:r>
              <a:rPr lang="en-US" sz="1800" dirty="0" smtClean="0">
                <a:latin typeface="Source Han Sans SC"/>
              </a:rPr>
              <a:t> on archaeological sites. </a:t>
            </a:r>
          </a:p>
          <a:p>
            <a:pPr lvl="1"/>
            <a:r>
              <a:rPr lang="en-US" sz="1800" dirty="0" smtClean="0">
                <a:solidFill>
                  <a:srgbClr val="A64C0E"/>
                </a:solidFill>
                <a:latin typeface="Source Han Sans SC"/>
              </a:rPr>
              <a:t>applied brocades </a:t>
            </a:r>
            <a:r>
              <a:rPr lang="en-US" sz="1800" dirty="0" smtClean="0">
                <a:latin typeface="Source Han Sans SC"/>
              </a:rPr>
              <a:t>on </a:t>
            </a:r>
            <a:r>
              <a:rPr lang="en-US" sz="1800" dirty="0" err="1" smtClean="0">
                <a:latin typeface="Source Han Sans SC"/>
              </a:rPr>
              <a:t>savoyard</a:t>
            </a:r>
            <a:r>
              <a:rPr lang="en-US" sz="1800" dirty="0" smtClean="0">
                <a:latin typeface="Source Han Sans SC"/>
              </a:rPr>
              <a:t> medieval sculptures.</a:t>
            </a:r>
          </a:p>
          <a:p>
            <a:pPr marL="0" indent="0">
              <a:buNone/>
            </a:pPr>
            <a:endParaRPr lang="en-US" sz="2000" dirty="0" smtClean="0">
              <a:latin typeface="Source Han Sans SC"/>
            </a:endParaRPr>
          </a:p>
          <a:p>
            <a:pPr marL="0" indent="0">
              <a:buNone/>
            </a:pPr>
            <a:endParaRPr lang="en-US" sz="2000" dirty="0" smtClean="0">
              <a:latin typeface="Source Han Sans SC"/>
            </a:endParaRPr>
          </a:p>
          <a:p>
            <a:pPr marL="0" indent="0">
              <a:buNone/>
            </a:pPr>
            <a:endParaRPr lang="en-US" sz="2000" dirty="0">
              <a:latin typeface="Source Han Sans SC"/>
            </a:endParaRP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Introduction</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078003" y="198322"/>
            <a:ext cx="95929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Context</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40" name="Titre 1"/>
          <p:cNvSpPr txBox="1">
            <a:spLocks/>
          </p:cNvSpPr>
          <p:nvPr/>
        </p:nvSpPr>
        <p:spPr>
          <a:xfrm>
            <a:off x="3143493"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cs typeface="Times New Roman" panose="02020603050405020304" pitchFamily="18" charset="0"/>
              </a:rPr>
              <a:t>Patrimalp - the objects</a:t>
            </a:r>
            <a:endParaRPr lang="en-US" sz="2200" b="1" dirty="0">
              <a:solidFill>
                <a:srgbClr val="002C58"/>
              </a:solidFill>
              <a:latin typeface="Source Han Sans SC"/>
            </a:endParaRPr>
          </a:p>
        </p:txBody>
      </p:sp>
      <p:cxnSp>
        <p:nvCxnSpPr>
          <p:cNvPr id="141" name="直接连接符 12"/>
          <p:cNvCxnSpPr/>
          <p:nvPr/>
        </p:nvCxnSpPr>
        <p:spPr>
          <a:xfrm>
            <a:off x="30353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Source Han Sans SC"/>
                <a:cs typeface="Times New Roman" panose="02020603050405020304" pitchFamily="18" charset="0"/>
              </a:rPr>
              <a:t>1</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 name="Rectangle 1"/>
          <p:cNvSpPr/>
          <p:nvPr/>
        </p:nvSpPr>
        <p:spPr>
          <a:xfrm>
            <a:off x="683805" y="5523316"/>
            <a:ext cx="10878275" cy="769441"/>
          </a:xfrm>
          <a:prstGeom prst="rect">
            <a:avLst/>
          </a:prstGeom>
        </p:spPr>
        <p:txBody>
          <a:bodyPr wrap="square">
            <a:spAutoFit/>
          </a:bodyPr>
          <a:lstStyle/>
          <a:p>
            <a:pPr marL="342900" indent="-342900">
              <a:buFont typeface="+mj-lt"/>
              <a:buAutoNum type="arabicPeriod"/>
            </a:pPr>
            <a:r>
              <a:rPr lang="en-US" sz="1100" b="1" dirty="0"/>
              <a:t>S. L. STAR, J. GRIESEMER (1989) </a:t>
            </a:r>
            <a:r>
              <a:rPr lang="en-US" sz="1100" dirty="0"/>
              <a:t>“Institutional ecology, ‘Translations’, and Boundary objects: amateurs and professionals on Berkeley’s museum of </a:t>
            </a:r>
            <a:r>
              <a:rPr lang="en-US" sz="1100" dirty="0" err="1"/>
              <a:t>vertrebate</a:t>
            </a:r>
            <a:r>
              <a:rPr lang="en-US" sz="1100" dirty="0"/>
              <a:t> </a:t>
            </a:r>
            <a:r>
              <a:rPr lang="en-US" sz="1100" dirty="0" err="1" smtClean="0"/>
              <a:t>zoologie</a:t>
            </a:r>
            <a:r>
              <a:rPr lang="en-US" sz="1100" dirty="0"/>
              <a:t>”, Social Studies of Science, 19(3), p. 387-420.</a:t>
            </a:r>
          </a:p>
          <a:p>
            <a:pPr marL="342900" indent="-342900">
              <a:buFont typeface="+mj-lt"/>
              <a:buAutoNum type="arabicPeriod"/>
            </a:pPr>
            <a:r>
              <a:rPr lang="en-US" sz="1100" b="1" dirty="0" smtClean="0"/>
              <a:t>P</a:t>
            </a:r>
            <a:r>
              <a:rPr lang="en-US" sz="1100" b="1" dirty="0"/>
              <a:t>. TROMPETTE, D. VINCK (2009) </a:t>
            </a:r>
            <a:r>
              <a:rPr lang="en-US" sz="1100" dirty="0" smtClean="0"/>
              <a:t>« </a:t>
            </a:r>
            <a:r>
              <a:rPr lang="en-US" sz="1100" dirty="0"/>
              <a:t>Retour sur la notion </a:t>
            </a:r>
            <a:r>
              <a:rPr lang="en-US" sz="1100" dirty="0" err="1"/>
              <a:t>d’objet-frontière</a:t>
            </a:r>
            <a:r>
              <a:rPr lang="en-US" sz="1100" dirty="0"/>
              <a:t> », Revue </a:t>
            </a:r>
            <a:r>
              <a:rPr lang="en-US" sz="1100" dirty="0" err="1"/>
              <a:t>d’anthropologie</a:t>
            </a:r>
            <a:r>
              <a:rPr lang="en-US" sz="1100" dirty="0"/>
              <a:t> des </a:t>
            </a:r>
            <a:r>
              <a:rPr lang="en-US" sz="1100" dirty="0" err="1"/>
              <a:t>connaissances</a:t>
            </a:r>
            <a:r>
              <a:rPr lang="en-US" sz="1100" dirty="0"/>
              <a:t>, vol. 3, n° 1, p. 5-27; </a:t>
            </a:r>
            <a:endParaRPr lang="en-US" sz="1100" dirty="0" smtClean="0"/>
          </a:p>
          <a:p>
            <a:pPr marL="342900" indent="-342900">
              <a:buFont typeface="+mj-lt"/>
              <a:buAutoNum type="arabicPeriod"/>
            </a:pPr>
            <a:r>
              <a:rPr lang="fr-FR" sz="1100" b="1" dirty="0" smtClean="0"/>
              <a:t>E</a:t>
            </a:r>
            <a:r>
              <a:rPr lang="fr-FR" sz="1100" b="1" dirty="0"/>
              <a:t>. ANHEIM et al (2015) </a:t>
            </a:r>
            <a:r>
              <a:rPr lang="fr-FR" sz="1100" dirty="0" smtClean="0"/>
              <a:t> </a:t>
            </a:r>
            <a:r>
              <a:rPr lang="fr-FR" sz="1100" dirty="0"/>
              <a:t>« Micro-imagerie de matériaux anciens complexes (I) », Revue de Synthèse,136(6), p. 329-354 : http://dx.doi.org/10.1007/s11873-014-0249-8</a:t>
            </a:r>
            <a:endParaRPr lang="en-US" sz="1100" dirty="0"/>
          </a:p>
        </p:txBody>
      </p:sp>
    </p:spTree>
    <p:extLst>
      <p:ext uri="{BB962C8B-B14F-4D97-AF65-F5344CB8AC3E}">
        <p14:creationId xmlns:p14="http://schemas.microsoft.com/office/powerpoint/2010/main" val="21917528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40</a:t>
            </a:fld>
            <a:endParaRPr lang="en-US" dirty="0">
              <a:latin typeface="Source Han Sans SC"/>
              <a:cs typeface="Times New Roman" panose="02020603050405020304" pitchFamily="18" charset="0"/>
            </a:endParaRPr>
          </a:p>
        </p:txBody>
      </p:sp>
      <p:sp>
        <p:nvSpPr>
          <p:cNvPr id="32"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33"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4"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36"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a:solidFill>
                  <a:srgbClr val="002C58"/>
                </a:solidFill>
                <a:latin typeface="Source Han Sans SC"/>
              </a:rPr>
              <a:t>The FORT reference ontology </a:t>
            </a:r>
            <a:r>
              <a:rPr lang="en-US" sz="2200" b="1" dirty="0" smtClean="0">
                <a:solidFill>
                  <a:srgbClr val="002C58"/>
                </a:solidFill>
                <a:latin typeface="Source Han Sans SC"/>
              </a:rPr>
              <a:t>(CL)</a:t>
            </a:r>
            <a:endParaRPr lang="en-US" sz="2200" b="1" dirty="0">
              <a:solidFill>
                <a:srgbClr val="002C58"/>
              </a:solidFill>
              <a:latin typeface="Source Han Sans SC"/>
            </a:endParaRPr>
          </a:p>
        </p:txBody>
      </p:sp>
      <p:cxnSp>
        <p:nvCxnSpPr>
          <p:cNvPr id="37"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38"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pic>
        <p:nvPicPr>
          <p:cNvPr id="7" name="Image 6"/>
          <p:cNvPicPr>
            <a:picLocks noChangeAspect="1"/>
          </p:cNvPicPr>
          <p:nvPr/>
        </p:nvPicPr>
        <p:blipFill>
          <a:blip r:embed="rId3"/>
          <a:stretch>
            <a:fillRect/>
          </a:stretch>
        </p:blipFill>
        <p:spPr>
          <a:xfrm>
            <a:off x="7211850" y="836364"/>
            <a:ext cx="4945425" cy="3514136"/>
          </a:xfrm>
          <a:prstGeom prst="rect">
            <a:avLst/>
          </a:prstGeom>
        </p:spPr>
      </p:pic>
      <p:sp>
        <p:nvSpPr>
          <p:cNvPr id="40" name="Rectangle 39"/>
          <p:cNvSpPr/>
          <p:nvPr/>
        </p:nvSpPr>
        <p:spPr>
          <a:xfrm>
            <a:off x="8499906" y="3411068"/>
            <a:ext cx="2944524" cy="276999"/>
          </a:xfrm>
          <a:prstGeom prst="rect">
            <a:avLst/>
          </a:prstGeom>
        </p:spPr>
        <p:txBody>
          <a:bodyPr wrap="none">
            <a:spAutoFit/>
          </a:bodyPr>
          <a:lstStyle/>
          <a:p>
            <a:pPr lvl="1" algn="ctr"/>
            <a:r>
              <a:rPr lang="en-US" sz="1200" dirty="0" smtClean="0"/>
              <a:t>The “component-of" </a:t>
            </a:r>
            <a:r>
              <a:rPr lang="en-US" sz="1200" dirty="0"/>
              <a:t>relation in CLIF. </a:t>
            </a:r>
            <a:endParaRPr lang="en-US" sz="1100" dirty="0">
              <a:latin typeface="Source Han Sans SC"/>
            </a:endParaRPr>
          </a:p>
        </p:txBody>
      </p:sp>
      <p:sp>
        <p:nvSpPr>
          <p:cNvPr id="41" name="Espace réservé du contenu 9"/>
          <p:cNvSpPr txBox="1">
            <a:spLocks/>
          </p:cNvSpPr>
          <p:nvPr/>
        </p:nvSpPr>
        <p:spPr>
          <a:xfrm>
            <a:off x="466726" y="919957"/>
            <a:ext cx="7419168" cy="543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sz="2000" b="1" dirty="0" smtClean="0">
                <a:latin typeface="Source Han Sans SC"/>
              </a:rPr>
              <a:t>Validating FORT using CL:</a:t>
            </a:r>
          </a:p>
          <a:p>
            <a:pPr marL="457200" lvl="1" indent="0">
              <a:buFont typeface="Arial" panose="020B0604020202020204" pitchFamily="34" charset="0"/>
              <a:buNone/>
            </a:pPr>
            <a:endParaRPr lang="en-US" sz="1400" b="1" dirty="0" smtClean="0">
              <a:solidFill>
                <a:srgbClr val="A64C0E"/>
              </a:solidFill>
              <a:latin typeface="Source Han Sans SC"/>
            </a:endParaRPr>
          </a:p>
          <a:p>
            <a:pPr>
              <a:buFont typeface="Wingdings" panose="05000000000000000000" pitchFamily="2" charset="2"/>
              <a:buChar char="Ø"/>
            </a:pPr>
            <a:r>
              <a:rPr lang="en-US" sz="1800" dirty="0" smtClean="0">
                <a:latin typeface="Source Han Sans SC"/>
              </a:rPr>
              <a:t>Running consistency checks using the </a:t>
            </a:r>
            <a:r>
              <a:rPr lang="en-US" sz="1800" dirty="0" smtClean="0">
                <a:solidFill>
                  <a:srgbClr val="A64C0E"/>
                </a:solidFill>
                <a:latin typeface="Source Han Sans SC"/>
              </a:rPr>
              <a:t>CLIF serialization</a:t>
            </a:r>
            <a:r>
              <a:rPr lang="en-US" sz="1800" dirty="0" smtClean="0">
                <a:latin typeface="Source Han Sans SC"/>
              </a:rPr>
              <a:t>:</a:t>
            </a:r>
          </a:p>
          <a:p>
            <a:pPr lvl="1"/>
            <a:r>
              <a:rPr lang="en-US" sz="1600" dirty="0" smtClean="0">
                <a:latin typeface="Source Han Sans SC"/>
              </a:rPr>
              <a:t>Import and reuse existing CLIF theories: mereology CEM, </a:t>
            </a:r>
            <a:r>
              <a:rPr lang="en-US" sz="1600" dirty="0" err="1" smtClean="0">
                <a:latin typeface="Source Han Sans SC"/>
              </a:rPr>
              <a:t>mereotopology</a:t>
            </a:r>
            <a:r>
              <a:rPr lang="en-US" sz="1600" dirty="0" smtClean="0">
                <a:latin typeface="Source Han Sans SC"/>
              </a:rPr>
              <a:t> MT, and location (Varzi)</a:t>
            </a:r>
          </a:p>
          <a:p>
            <a:pPr lvl="1"/>
            <a:r>
              <a:rPr lang="en-US" sz="1600" dirty="0" smtClean="0">
                <a:latin typeface="Source Han Sans SC"/>
              </a:rPr>
              <a:t>Serialize other micro-theories in order of « what comes first »</a:t>
            </a:r>
          </a:p>
          <a:p>
            <a:pPr lvl="1"/>
            <a:r>
              <a:rPr lang="en-US" sz="1600" dirty="0" smtClean="0">
                <a:latin typeface="Source Han Sans SC"/>
              </a:rPr>
              <a:t>Use the Hets tool to perform consistency checks on the FORT </a:t>
            </a:r>
            <a:r>
              <a:rPr lang="en-US" sz="1600" dirty="0" err="1" smtClean="0">
                <a:latin typeface="Source Han Sans SC"/>
              </a:rPr>
              <a:t>macrotheory</a:t>
            </a:r>
            <a:endParaRPr lang="en-US" sz="1600" dirty="0" smtClean="0">
              <a:latin typeface="Source Han Sans SC"/>
            </a:endParaRPr>
          </a:p>
          <a:p>
            <a:pPr lvl="2"/>
            <a:endParaRPr lang="en-US" sz="1200" dirty="0" smtClean="0">
              <a:latin typeface="Source Han Sans SC"/>
            </a:endParaRPr>
          </a:p>
          <a:p>
            <a:pPr>
              <a:buFont typeface="Wingdings" panose="05000000000000000000" pitchFamily="2" charset="2"/>
              <a:buChar char="Ø"/>
            </a:pPr>
            <a:r>
              <a:rPr lang="en-US" sz="1800" dirty="0" smtClean="0">
                <a:latin typeface="Source Han Sans SC"/>
              </a:rPr>
              <a:t>Translating FORT into other </a:t>
            </a:r>
            <a:r>
              <a:rPr lang="en-US" sz="1800" dirty="0" smtClean="0">
                <a:solidFill>
                  <a:srgbClr val="A64C0E"/>
                </a:solidFill>
                <a:latin typeface="Source Han Sans SC"/>
              </a:rPr>
              <a:t>TPTP, LADR, and CASL </a:t>
            </a:r>
            <a:r>
              <a:rPr lang="en-US" sz="1800" dirty="0" smtClean="0">
                <a:latin typeface="Source Han Sans SC"/>
              </a:rPr>
              <a:t>syntaxes</a:t>
            </a:r>
          </a:p>
          <a:p>
            <a:pPr lvl="2"/>
            <a:endParaRPr lang="en-US" sz="1100" dirty="0" smtClean="0">
              <a:latin typeface="Source Han Sans SC"/>
            </a:endParaRPr>
          </a:p>
          <a:p>
            <a:pPr>
              <a:buFont typeface="Wingdings" panose="05000000000000000000" pitchFamily="2" charset="2"/>
              <a:buChar char="Ø"/>
            </a:pPr>
            <a:r>
              <a:rPr lang="en-US" sz="1800" dirty="0" smtClean="0">
                <a:latin typeface="Source Han Sans SC"/>
              </a:rPr>
              <a:t>Forming </a:t>
            </a:r>
            <a:r>
              <a:rPr lang="en-US" sz="1800" dirty="0" smtClean="0">
                <a:solidFill>
                  <a:srgbClr val="A64C0E"/>
                </a:solidFill>
                <a:latin typeface="Source Han Sans SC"/>
              </a:rPr>
              <a:t>DOL ontologies </a:t>
            </a:r>
            <a:r>
              <a:rPr lang="en-US" sz="1800" dirty="0" smtClean="0">
                <a:latin typeface="Source Han Sans SC"/>
              </a:rPr>
              <a:t>and running automatic theorem proofs</a:t>
            </a:r>
          </a:p>
          <a:p>
            <a:pPr marL="1371600" lvl="3" indent="0">
              <a:buNone/>
            </a:pPr>
            <a:endParaRPr lang="en-US" sz="1000" dirty="0">
              <a:latin typeface="Source Han Sans SC"/>
            </a:endParaRPr>
          </a:p>
          <a:p>
            <a:pPr>
              <a:buFont typeface="Wingdings" panose="05000000000000000000" pitchFamily="2" charset="2"/>
              <a:buChar char="Ø"/>
            </a:pPr>
            <a:endParaRPr lang="en-US" sz="2000" dirty="0" smtClean="0">
              <a:latin typeface="Source Han Sans SC"/>
            </a:endParaRPr>
          </a:p>
        </p:txBody>
      </p:sp>
      <p:sp>
        <p:nvSpPr>
          <p:cNvPr id="42" name="Rectangle à coins arrondis 41"/>
          <p:cNvSpPr/>
          <p:nvPr/>
        </p:nvSpPr>
        <p:spPr>
          <a:xfrm>
            <a:off x="705201" y="4577104"/>
            <a:ext cx="11029340" cy="997415"/>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A64C0E"/>
                </a:solidFill>
                <a:latin typeface="Source Han Sans SC"/>
              </a:rPr>
              <a:t>Contribution 2</a:t>
            </a:r>
            <a:r>
              <a:rPr lang="en-US" sz="2000" dirty="0" smtClean="0">
                <a:solidFill>
                  <a:schemeClr val="tx1"/>
                </a:solidFill>
                <a:latin typeface="Source Han Sans SC"/>
              </a:rPr>
              <a:t>: </a:t>
            </a:r>
          </a:p>
          <a:p>
            <a:pPr algn="ctr"/>
            <a:r>
              <a:rPr lang="en-US" sz="2000" dirty="0">
                <a:solidFill>
                  <a:schemeClr val="tx1"/>
                </a:solidFill>
                <a:latin typeface="Source Han Sans SC"/>
              </a:rPr>
              <a:t>W</a:t>
            </a:r>
            <a:r>
              <a:rPr lang="en-US" sz="2000" dirty="0" smtClean="0">
                <a:solidFill>
                  <a:schemeClr val="tx1"/>
                </a:solidFill>
                <a:latin typeface="Source Han Sans SC"/>
              </a:rPr>
              <a:t>e have demonstrated the </a:t>
            </a:r>
            <a:r>
              <a:rPr lang="en-US" sz="2000" b="1" dirty="0" smtClean="0">
                <a:solidFill>
                  <a:schemeClr val="tx1"/>
                </a:solidFill>
                <a:latin typeface="Source Han Sans SC"/>
              </a:rPr>
              <a:t>novelty</a:t>
            </a:r>
            <a:r>
              <a:rPr lang="en-US" sz="2000" dirty="0" smtClean="0">
                <a:solidFill>
                  <a:schemeClr val="tx1"/>
                </a:solidFill>
                <a:latin typeface="Source Han Sans SC"/>
              </a:rPr>
              <a:t> and </a:t>
            </a:r>
            <a:r>
              <a:rPr lang="en-US" sz="2000" b="1" dirty="0" smtClean="0">
                <a:solidFill>
                  <a:schemeClr val="tx1"/>
                </a:solidFill>
                <a:latin typeface="Source Han Sans SC"/>
              </a:rPr>
              <a:t>consistency</a:t>
            </a:r>
            <a:r>
              <a:rPr lang="en-US" sz="2000" dirty="0" smtClean="0">
                <a:solidFill>
                  <a:schemeClr val="tx1"/>
                </a:solidFill>
                <a:latin typeface="Source Han Sans SC"/>
              </a:rPr>
              <a:t> of FORT by analyzing it in view of other meta-ontologies of relations and validating its consistency </a:t>
            </a:r>
            <a:r>
              <a:rPr lang="en-US" sz="2000" dirty="0">
                <a:solidFill>
                  <a:srgbClr val="0000FF"/>
                </a:solidFill>
                <a:latin typeface="Source Han Sans SC"/>
              </a:rPr>
              <a:t>[F. Danash et al., 2022</a:t>
            </a:r>
            <a:r>
              <a:rPr lang="en-US" sz="2000" dirty="0" smtClean="0">
                <a:solidFill>
                  <a:srgbClr val="0000FF"/>
                </a:solidFill>
                <a:latin typeface="Source Han Sans SC"/>
              </a:rPr>
              <a:t>]</a:t>
            </a:r>
            <a:r>
              <a:rPr lang="en-US" sz="2000" dirty="0" smtClean="0">
                <a:solidFill>
                  <a:schemeClr val="tx1"/>
                </a:solidFill>
                <a:latin typeface="Source Han Sans SC"/>
              </a:rPr>
              <a:t>.</a:t>
            </a:r>
            <a:endParaRPr lang="en-US" sz="2000" dirty="0" smtClean="0">
              <a:solidFill>
                <a:schemeClr val="tx1"/>
              </a:solidFill>
              <a:latin typeface="Source Han Sans SC"/>
              <a:cs typeface="Times New Roman" panose="02020603050405020304" pitchFamily="18" charset="0"/>
            </a:endParaRPr>
          </a:p>
        </p:txBody>
      </p:sp>
      <p:sp>
        <p:nvSpPr>
          <p:cNvPr id="2" name="Rectangle 1"/>
          <p:cNvSpPr/>
          <p:nvPr/>
        </p:nvSpPr>
        <p:spPr>
          <a:xfrm>
            <a:off x="3347206" y="5610970"/>
            <a:ext cx="6304129" cy="307777"/>
          </a:xfrm>
          <a:prstGeom prst="rect">
            <a:avLst/>
          </a:prstGeom>
        </p:spPr>
        <p:txBody>
          <a:bodyPr wrap="square">
            <a:spAutoFit/>
          </a:bodyPr>
          <a:lstStyle/>
          <a:p>
            <a:pPr algn="ctr"/>
            <a:r>
              <a:rPr lang="en-US" sz="1400" dirty="0">
                <a:solidFill>
                  <a:srgbClr val="0000FF"/>
                </a:solidFill>
                <a:hlinkClick r:id="rId4"/>
              </a:rPr>
              <a:t>https://github.com/DanashFatima/FORT/tree/main/FORT-CL-ontology</a:t>
            </a:r>
            <a:endParaRPr lang="en-US" sz="1400" dirty="0">
              <a:solidFill>
                <a:srgbClr val="0000FF"/>
              </a:solidFill>
            </a:endParaRPr>
          </a:p>
        </p:txBody>
      </p:sp>
      <p:sp>
        <p:nvSpPr>
          <p:cNvPr id="16" name="Rectangle 15"/>
          <p:cNvSpPr/>
          <p:nvPr/>
        </p:nvSpPr>
        <p:spPr>
          <a:xfrm>
            <a:off x="780733" y="5929527"/>
            <a:ext cx="10878275" cy="461665"/>
          </a:xfrm>
          <a:prstGeom prst="rect">
            <a:avLst/>
          </a:prstGeom>
        </p:spPr>
        <p:txBody>
          <a:bodyPr wrap="square">
            <a:spAutoFit/>
          </a:bodyPr>
          <a:lstStyle/>
          <a:p>
            <a:pPr algn="just" fontAlgn="base"/>
            <a:r>
              <a:rPr lang="en-US" sz="1200" dirty="0">
                <a:latin typeface="Source Han Sans SC"/>
              </a:rPr>
              <a:t>F. Danash, D. </a:t>
            </a:r>
            <a:r>
              <a:rPr lang="en-US" sz="1200" dirty="0" err="1">
                <a:latin typeface="Source Han Sans SC"/>
              </a:rPr>
              <a:t>Ziebelin</a:t>
            </a:r>
            <a:r>
              <a:rPr lang="en-US" sz="1200" dirty="0">
                <a:latin typeface="Source Han Sans SC"/>
              </a:rPr>
              <a:t>, </a:t>
            </a:r>
            <a:r>
              <a:rPr lang="en-US" sz="1200" b="1" dirty="0">
                <a:latin typeface="Source Han Sans SC"/>
              </a:rPr>
              <a:t>On the Analysis of FORT; arguments, alignment to FOs, and CLIF validation</a:t>
            </a:r>
            <a:r>
              <a:rPr lang="en-US" sz="1200" dirty="0">
                <a:latin typeface="Source Han Sans SC"/>
              </a:rPr>
              <a:t>. In: The 6th Workshop on Foundational Ontology (</a:t>
            </a:r>
            <a:r>
              <a:rPr lang="en-US" sz="1200" dirty="0">
                <a:latin typeface="Source Han Sans SC"/>
                <a:hlinkClick r:id="rId5"/>
              </a:rPr>
              <a:t>FOUST VI</a:t>
            </a:r>
            <a:r>
              <a:rPr lang="en-US" sz="1200" dirty="0">
                <a:latin typeface="Source Han Sans SC"/>
              </a:rPr>
              <a:t>),@ The Joint Ontology Workshops (</a:t>
            </a:r>
            <a:r>
              <a:rPr lang="en-US" sz="1200" dirty="0">
                <a:latin typeface="Source Han Sans SC"/>
                <a:hlinkClick r:id="rId6"/>
              </a:rPr>
              <a:t>JOWO’2022</a:t>
            </a:r>
            <a:r>
              <a:rPr lang="en-US" sz="1200" dirty="0">
                <a:latin typeface="Source Han Sans SC"/>
              </a:rPr>
              <a:t>). </a:t>
            </a:r>
            <a:r>
              <a:rPr lang="en-US" sz="1200" dirty="0">
                <a:latin typeface="Source Han Sans SC"/>
                <a:hlinkClick r:id="rId7"/>
              </a:rPr>
              <a:t>Workshop paper</a:t>
            </a:r>
            <a:r>
              <a:rPr lang="en-US" sz="1200" dirty="0" smtClean="0">
                <a:latin typeface="Source Han Sans SC"/>
              </a:rPr>
              <a:t>.</a:t>
            </a:r>
            <a:endParaRPr lang="en-US" sz="1200" dirty="0">
              <a:latin typeface="Source Han Sans SC"/>
            </a:endParaRPr>
          </a:p>
        </p:txBody>
      </p:sp>
    </p:spTree>
    <p:extLst>
      <p:ext uri="{BB962C8B-B14F-4D97-AF65-F5344CB8AC3E}">
        <p14:creationId xmlns:p14="http://schemas.microsoft.com/office/powerpoint/2010/main" val="7605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41</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6" y="919957"/>
            <a:ext cx="11391446" cy="5436393"/>
          </a:xfrm>
        </p:spPr>
        <p:txBody>
          <a:bodyPr>
            <a:normAutofit/>
          </a:bodyPr>
          <a:lstStyle/>
          <a:p>
            <a:pPr marL="0" indent="0">
              <a:buNone/>
            </a:pPr>
            <a:r>
              <a:rPr lang="en-US" sz="2000" b="1" dirty="0" smtClean="0">
                <a:latin typeface="Source Han Sans SC"/>
              </a:rPr>
              <a:t>Methodology step 3:</a:t>
            </a:r>
          </a:p>
          <a:p>
            <a:pPr marL="0" indent="0">
              <a:buNone/>
            </a:pPr>
            <a:r>
              <a:rPr lang="en-US" sz="1800" dirty="0">
                <a:latin typeface="Source Han Sans SC"/>
              </a:rPr>
              <a:t>extract a secondary decidable fragment from the original formalization that guarantees </a:t>
            </a:r>
            <a:r>
              <a:rPr lang="en-US" sz="1800" dirty="0" smtClean="0">
                <a:latin typeface="Source Han Sans SC"/>
              </a:rPr>
              <a:t>desirable computational </a:t>
            </a:r>
            <a:r>
              <a:rPr lang="en-US" sz="1800" dirty="0">
                <a:latin typeface="Source Han Sans SC"/>
              </a:rPr>
              <a:t>services, and translate the FOL-formalization into a decidable, </a:t>
            </a:r>
            <a:r>
              <a:rPr lang="en-US" sz="1800" dirty="0" smtClean="0">
                <a:latin typeface="Source Han Sans SC"/>
              </a:rPr>
              <a:t>yet expressive</a:t>
            </a:r>
            <a:r>
              <a:rPr lang="en-US" sz="1800" dirty="0">
                <a:latin typeface="Source Han Sans SC"/>
              </a:rPr>
              <a:t>, knowledge representation and reasoning language : </a:t>
            </a:r>
            <a:r>
              <a:rPr lang="en-US" sz="1800" dirty="0">
                <a:solidFill>
                  <a:srgbClr val="A64C0E"/>
                </a:solidFill>
                <a:latin typeface="Source Han Sans SC"/>
              </a:rPr>
              <a:t>a SROIQ Description </a:t>
            </a:r>
            <a:r>
              <a:rPr lang="en-US" sz="1800" dirty="0" smtClean="0">
                <a:solidFill>
                  <a:srgbClr val="A64C0E"/>
                </a:solidFill>
                <a:latin typeface="Source Han Sans SC"/>
              </a:rPr>
              <a:t>Logic formalization </a:t>
            </a:r>
            <a:r>
              <a:rPr lang="en-US" sz="1800" dirty="0">
                <a:solidFill>
                  <a:srgbClr val="A64C0E"/>
                </a:solidFill>
                <a:latin typeface="Source Han Sans SC"/>
              </a:rPr>
              <a:t>of the FORT lightweight ontology</a:t>
            </a:r>
            <a:r>
              <a:rPr lang="en-US" sz="1800" dirty="0" smtClean="0">
                <a:solidFill>
                  <a:srgbClr val="A64C0E"/>
                </a:solidFill>
                <a:latin typeface="Source Han Sans SC"/>
              </a:rPr>
              <a:t>.</a:t>
            </a:r>
            <a:endParaRPr lang="fr-FR" sz="1800" b="1" dirty="0" smtClean="0">
              <a:solidFill>
                <a:srgbClr val="A64C0E"/>
              </a:solidFill>
              <a:latin typeface="Source Han Sans SC"/>
            </a:endParaRPr>
          </a:p>
        </p:txBody>
      </p:sp>
      <p:sp>
        <p:nvSpPr>
          <p:cNvPr id="19" name="Rectangle à coins arrondis 18"/>
          <p:cNvSpPr/>
          <p:nvPr/>
        </p:nvSpPr>
        <p:spPr bwMode="auto">
          <a:xfrm>
            <a:off x="1608086" y="3405308"/>
            <a:ext cx="8041032" cy="925533"/>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mj-lt"/>
            </a:endParaRPr>
          </a:p>
        </p:txBody>
      </p:sp>
      <p:sp>
        <p:nvSpPr>
          <p:cNvPr id="20" name="Dodécagone 19"/>
          <p:cNvSpPr/>
          <p:nvPr/>
        </p:nvSpPr>
        <p:spPr>
          <a:xfrm>
            <a:off x="3389945" y="3645804"/>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21" name="ZoneTexte 20"/>
          <p:cNvSpPr txBox="1"/>
          <p:nvPr/>
        </p:nvSpPr>
        <p:spPr>
          <a:xfrm>
            <a:off x="3600705" y="3543533"/>
            <a:ext cx="2275572"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specify </a:t>
            </a:r>
            <a:r>
              <a:rPr lang="en-US" sz="2000" dirty="0">
                <a:latin typeface="Times New Roman" panose="02020603050405020304" pitchFamily="18" charset="0"/>
                <a:cs typeface="Times New Roman" panose="02020603050405020304" pitchFamily="18" charset="0"/>
              </a:rPr>
              <a:t>&amp; formalize</a:t>
            </a:r>
          </a:p>
        </p:txBody>
      </p:sp>
      <p:sp>
        <p:nvSpPr>
          <p:cNvPr id="22" name="ZoneTexte 21"/>
          <p:cNvSpPr txBox="1"/>
          <p:nvPr/>
        </p:nvSpPr>
        <p:spPr>
          <a:xfrm>
            <a:off x="4171724" y="3819423"/>
            <a:ext cx="743602"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FOL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1645014" y="3543533"/>
            <a:ext cx="1237312" cy="707886"/>
          </a:xfrm>
          <a:prstGeom prst="rect">
            <a:avLst/>
          </a:prstGeom>
        </p:spPr>
        <p:txBody>
          <a:bodyPr wrap="square">
            <a:spAutoFit/>
          </a:bodyPr>
          <a:lstStyle/>
          <a:p>
            <a:r>
              <a:rPr lang="en-US" sz="2000" dirty="0" smtClean="0">
                <a:solidFill>
                  <a:srgbClr val="2A3F50"/>
                </a:solidFill>
                <a:latin typeface="Times New Roman" panose="02020603050405020304" pitchFamily="18" charset="0"/>
                <a:cs typeface="Times New Roman" panose="02020603050405020304" pitchFamily="18" charset="0"/>
              </a:rPr>
              <a:t>Reference Ontology</a:t>
            </a:r>
            <a:endParaRPr lang="en-US" sz="2000" dirty="0">
              <a:solidFill>
                <a:srgbClr val="2A3F50"/>
              </a:solidFill>
            </a:endParaRPr>
          </a:p>
        </p:txBody>
      </p:sp>
      <p:cxnSp>
        <p:nvCxnSpPr>
          <p:cNvPr id="26" name="Connecteur droit avec flèche 25"/>
          <p:cNvCxnSpPr/>
          <p:nvPr/>
        </p:nvCxnSpPr>
        <p:spPr>
          <a:xfrm flipV="1">
            <a:off x="5793488" y="3824170"/>
            <a:ext cx="1043850"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Dodécagone 26"/>
          <p:cNvSpPr/>
          <p:nvPr/>
        </p:nvSpPr>
        <p:spPr>
          <a:xfrm>
            <a:off x="7021386" y="3655453"/>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28" name="ZoneTexte 27"/>
          <p:cNvSpPr txBox="1"/>
          <p:nvPr/>
        </p:nvSpPr>
        <p:spPr>
          <a:xfrm>
            <a:off x="7232145" y="3553182"/>
            <a:ext cx="226937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nalyze &amp; validate</a:t>
            </a:r>
            <a:endParaRPr lang="en-US" sz="2000" dirty="0">
              <a:latin typeface="Times New Roman" panose="02020603050405020304" pitchFamily="18" charset="0"/>
              <a:cs typeface="Times New Roman" panose="02020603050405020304" pitchFamily="18" charset="0"/>
            </a:endParaRPr>
          </a:p>
        </p:txBody>
      </p:sp>
      <p:sp>
        <p:nvSpPr>
          <p:cNvPr id="29" name="ZoneTexte 28"/>
          <p:cNvSpPr txBox="1"/>
          <p:nvPr/>
        </p:nvSpPr>
        <p:spPr>
          <a:xfrm>
            <a:off x="7840353" y="3821907"/>
            <a:ext cx="663405"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CL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32" name="Rectangle à coins arrondis 31"/>
          <p:cNvSpPr/>
          <p:nvPr/>
        </p:nvSpPr>
        <p:spPr bwMode="auto">
          <a:xfrm>
            <a:off x="1608086" y="4992460"/>
            <a:ext cx="8041032" cy="925533"/>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mj-lt"/>
            </a:endParaRPr>
          </a:p>
        </p:txBody>
      </p:sp>
      <p:sp>
        <p:nvSpPr>
          <p:cNvPr id="33" name="Dodécagone 32"/>
          <p:cNvSpPr/>
          <p:nvPr/>
        </p:nvSpPr>
        <p:spPr>
          <a:xfrm>
            <a:off x="3389945" y="5270409"/>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b="1" dirty="0">
                <a:latin typeface="Times New Roman" panose="02020603050405020304" pitchFamily="18" charset="0"/>
                <a:cs typeface="Times New Roman" panose="02020603050405020304" pitchFamily="18" charset="0"/>
              </a:rPr>
              <a:t>3</a:t>
            </a:r>
            <a:endParaRPr lang="en-US" sz="2000" b="1" dirty="0">
              <a:latin typeface="Times New Roman" panose="02020603050405020304" pitchFamily="18" charset="0"/>
              <a:cs typeface="Times New Roman" panose="02020603050405020304" pitchFamily="18" charset="0"/>
            </a:endParaRPr>
          </a:p>
        </p:txBody>
      </p:sp>
      <p:sp>
        <p:nvSpPr>
          <p:cNvPr id="34" name="ZoneTexte 33"/>
          <p:cNvSpPr txBox="1"/>
          <p:nvPr/>
        </p:nvSpPr>
        <p:spPr>
          <a:xfrm>
            <a:off x="3561350" y="5168138"/>
            <a:ext cx="225388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e</a:t>
            </a:r>
            <a:r>
              <a:rPr lang="en-US" sz="2000" b="1" dirty="0" smtClean="0">
                <a:latin typeface="Times New Roman" panose="02020603050405020304" pitchFamily="18" charset="0"/>
                <a:cs typeface="Times New Roman" panose="02020603050405020304" pitchFamily="18" charset="0"/>
              </a:rPr>
              <a:t>xtract &amp; translate</a:t>
            </a:r>
            <a:endParaRPr lang="en-US" sz="2000" b="1" dirty="0">
              <a:latin typeface="Times New Roman" panose="02020603050405020304" pitchFamily="18" charset="0"/>
              <a:cs typeface="Times New Roman" panose="02020603050405020304" pitchFamily="18" charset="0"/>
            </a:endParaRPr>
          </a:p>
        </p:txBody>
      </p:sp>
      <p:sp>
        <p:nvSpPr>
          <p:cNvPr id="36" name="ZoneTexte 35"/>
          <p:cNvSpPr txBox="1"/>
          <p:nvPr/>
        </p:nvSpPr>
        <p:spPr>
          <a:xfrm>
            <a:off x="3975811" y="5456847"/>
            <a:ext cx="1109350"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SROIQ</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1608086" y="5120990"/>
            <a:ext cx="1447728" cy="707886"/>
          </a:xfrm>
          <a:prstGeom prst="rect">
            <a:avLst/>
          </a:prstGeom>
        </p:spPr>
        <p:txBody>
          <a:bodyPr wrap="square">
            <a:spAutoFit/>
          </a:bodyPr>
          <a:lstStyle/>
          <a:p>
            <a:r>
              <a:rPr lang="en-US" sz="2000" dirty="0" smtClean="0">
                <a:solidFill>
                  <a:srgbClr val="2A3F50"/>
                </a:solidFill>
                <a:latin typeface="Times New Roman" panose="02020603050405020304" pitchFamily="18" charset="0"/>
                <a:cs typeface="Times New Roman" panose="02020603050405020304" pitchFamily="18" charset="0"/>
              </a:rPr>
              <a:t>Lightweight Ontology</a:t>
            </a:r>
            <a:endParaRPr lang="en-US" sz="2000" dirty="0">
              <a:solidFill>
                <a:srgbClr val="2A3F50"/>
              </a:solidFill>
            </a:endParaRPr>
          </a:p>
        </p:txBody>
      </p:sp>
      <p:sp>
        <p:nvSpPr>
          <p:cNvPr id="38" name="Rectangle 37"/>
          <p:cNvSpPr/>
          <p:nvPr/>
        </p:nvSpPr>
        <p:spPr>
          <a:xfrm>
            <a:off x="3127334" y="2613305"/>
            <a:ext cx="2677073" cy="36169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3055814" y="2628980"/>
            <a:ext cx="2791150" cy="400110"/>
          </a:xfrm>
          <a:prstGeom prst="rect">
            <a:avLst/>
          </a:prstGeom>
        </p:spPr>
        <p:txBody>
          <a:bodyPr wrap="none">
            <a:spAutoFit/>
          </a:bodyPr>
          <a:lstStyle/>
          <a:p>
            <a:pPr algn="ctr"/>
            <a:r>
              <a:rPr lang="en-US" sz="2000" u="sng" dirty="0" smtClean="0">
                <a:latin typeface="Times New Roman" panose="02020603050405020304" pitchFamily="18" charset="0"/>
                <a:cs typeface="Times New Roman" panose="02020603050405020304" pitchFamily="18" charset="0"/>
              </a:rPr>
              <a:t>Theoretical formalization</a:t>
            </a:r>
            <a:endParaRPr lang="en-US" sz="2000" u="sng" dirty="0"/>
          </a:p>
        </p:txBody>
      </p:sp>
      <p:sp>
        <p:nvSpPr>
          <p:cNvPr id="40" name="Rectangle 39"/>
          <p:cNvSpPr/>
          <p:nvPr/>
        </p:nvSpPr>
        <p:spPr>
          <a:xfrm>
            <a:off x="6888138" y="2618052"/>
            <a:ext cx="2628141" cy="36169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7045236" y="2633727"/>
            <a:ext cx="2279791" cy="400110"/>
          </a:xfrm>
          <a:prstGeom prst="rect">
            <a:avLst/>
          </a:prstGeom>
        </p:spPr>
        <p:txBody>
          <a:bodyPr wrap="none">
            <a:spAutoFit/>
          </a:bodyPr>
          <a:lstStyle/>
          <a:p>
            <a:pPr algn="ctr"/>
            <a:r>
              <a:rPr lang="en-US" sz="2000" u="sng" dirty="0" smtClean="0">
                <a:latin typeface="Times New Roman" panose="02020603050405020304" pitchFamily="18" charset="0"/>
                <a:cs typeface="Times New Roman" panose="02020603050405020304" pitchFamily="18" charset="0"/>
              </a:rPr>
              <a:t>Empirical validation</a:t>
            </a:r>
            <a:endParaRPr lang="en-US" sz="2000" u="sng" dirty="0"/>
          </a:p>
        </p:txBody>
      </p:sp>
      <p:cxnSp>
        <p:nvCxnSpPr>
          <p:cNvPr id="30" name="Connecteur droit avec flèche 29"/>
          <p:cNvCxnSpPr/>
          <p:nvPr/>
        </p:nvCxnSpPr>
        <p:spPr>
          <a:xfrm flipH="1">
            <a:off x="4465870" y="4149194"/>
            <a:ext cx="1" cy="100879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2"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3"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44"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a:solidFill>
                  <a:srgbClr val="002C58"/>
                </a:solidFill>
                <a:latin typeface="Source Han Sans SC"/>
              </a:rPr>
              <a:t>The FORT </a:t>
            </a:r>
            <a:r>
              <a:rPr lang="en-US" sz="2200" b="1" dirty="0" smtClean="0">
                <a:solidFill>
                  <a:srgbClr val="002C58"/>
                </a:solidFill>
                <a:latin typeface="Source Han Sans SC"/>
              </a:rPr>
              <a:t>lightweight </a:t>
            </a:r>
            <a:r>
              <a:rPr lang="en-US" sz="2200" b="1" dirty="0">
                <a:solidFill>
                  <a:srgbClr val="002C58"/>
                </a:solidFill>
                <a:latin typeface="Source Han Sans SC"/>
              </a:rPr>
              <a:t>ontology </a:t>
            </a:r>
            <a:r>
              <a:rPr lang="en-US" sz="2200" b="1" dirty="0" smtClean="0">
                <a:solidFill>
                  <a:srgbClr val="002C58"/>
                </a:solidFill>
                <a:latin typeface="Source Han Sans SC"/>
              </a:rPr>
              <a:t>(SROIQ)</a:t>
            </a:r>
            <a:endParaRPr lang="en-US" sz="2200" b="1" dirty="0">
              <a:solidFill>
                <a:srgbClr val="002C58"/>
              </a:solidFill>
              <a:latin typeface="Source Han Sans SC"/>
            </a:endParaRPr>
          </a:p>
        </p:txBody>
      </p:sp>
      <p:cxnSp>
        <p:nvCxnSpPr>
          <p:cNvPr id="45"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6"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47"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19615373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42</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6" y="919957"/>
            <a:ext cx="11391446" cy="5436393"/>
          </a:xfrm>
        </p:spPr>
        <p:txBody>
          <a:bodyPr>
            <a:normAutofit/>
          </a:bodyPr>
          <a:lstStyle/>
          <a:p>
            <a:pPr marL="457200" indent="-457200">
              <a:buFont typeface="+mj-lt"/>
              <a:buAutoNum type="arabicPeriod"/>
            </a:pPr>
            <a:r>
              <a:rPr lang="en-US" sz="2000" b="1" dirty="0" smtClean="0">
                <a:latin typeface="Source Han Sans SC"/>
              </a:rPr>
              <a:t>The proposed translation procedure:</a:t>
            </a:r>
          </a:p>
          <a:p>
            <a:pPr lvl="1"/>
            <a:endParaRPr lang="en-US" sz="1800" dirty="0" smtClean="0">
              <a:latin typeface="Source Han Sans SC"/>
            </a:endParaRPr>
          </a:p>
          <a:p>
            <a:pPr lvl="1"/>
            <a:r>
              <a:rPr lang="en-US" sz="1800" dirty="0" smtClean="0">
                <a:latin typeface="Source Han Sans SC"/>
              </a:rPr>
              <a:t>Input: a set of FOL formulas: </a:t>
            </a:r>
            <a:r>
              <a:rPr lang="en-US" sz="1800" dirty="0" smtClean="0">
                <a:solidFill>
                  <a:srgbClr val="0000FF"/>
                </a:solidFill>
                <a:latin typeface="Imprint MT Shadow" panose="04020605060303030202" pitchFamily="82" charset="0"/>
              </a:rPr>
              <a:t>S</a:t>
            </a:r>
            <a:r>
              <a:rPr lang="en-US" sz="1800" baseline="-25000" dirty="0" smtClean="0">
                <a:solidFill>
                  <a:srgbClr val="0000FF"/>
                </a:solidFill>
                <a:latin typeface="Imprint MT Shadow" panose="04020605060303030202" pitchFamily="82" charset="0"/>
              </a:rPr>
              <a:t>0</a:t>
            </a:r>
            <a:endParaRPr lang="en-US" sz="1800" dirty="0" smtClean="0">
              <a:latin typeface="Source Han Sans SC"/>
            </a:endParaRPr>
          </a:p>
          <a:p>
            <a:pPr lvl="1"/>
            <a:r>
              <a:rPr lang="fr-FR" sz="1800" dirty="0" smtClean="0">
                <a:latin typeface="Source Han Sans SC"/>
              </a:rPr>
              <a:t>Six </a:t>
            </a:r>
            <a:r>
              <a:rPr lang="fr-FR" sz="1800" dirty="0" err="1" smtClean="0">
                <a:latin typeface="Source Han Sans SC"/>
              </a:rPr>
              <a:t>steps</a:t>
            </a:r>
            <a:r>
              <a:rPr lang="fr-FR" sz="1800" dirty="0" smtClean="0">
                <a:latin typeface="Source Han Sans SC"/>
              </a:rPr>
              <a:t>:</a:t>
            </a:r>
            <a:endParaRPr lang="fr-FR" sz="1800" baseline="-25000" dirty="0" smtClean="0">
              <a:latin typeface="Source Han Sans SC"/>
            </a:endParaRPr>
          </a:p>
          <a:p>
            <a:pPr lvl="2"/>
            <a:r>
              <a:rPr lang="fr-FR" sz="1400" dirty="0" err="1" smtClean="0">
                <a:latin typeface="Source Han Sans SC"/>
              </a:rPr>
              <a:t>Clausal</a:t>
            </a:r>
            <a:r>
              <a:rPr lang="fr-FR" sz="1400" dirty="0" smtClean="0">
                <a:latin typeface="Source Han Sans SC"/>
              </a:rPr>
              <a:t> </a:t>
            </a:r>
            <a:r>
              <a:rPr lang="fr-FR" sz="1400" dirty="0" err="1" smtClean="0">
                <a:latin typeface="Source Han Sans SC"/>
              </a:rPr>
              <a:t>Form</a:t>
            </a:r>
            <a:r>
              <a:rPr lang="fr-FR" sz="1400" dirty="0" smtClean="0">
                <a:latin typeface="Source Han Sans SC"/>
              </a:rPr>
              <a:t> (CF): </a:t>
            </a:r>
            <a:r>
              <a:rPr lang="fr-FR" sz="1400" dirty="0" smtClean="0">
                <a:solidFill>
                  <a:srgbClr val="0000FF"/>
                </a:solidFill>
                <a:latin typeface="Imprint MT Shadow" panose="04020605060303030202" pitchFamily="82" charset="0"/>
              </a:rPr>
              <a:t>S</a:t>
            </a:r>
            <a:r>
              <a:rPr lang="fr-FR" sz="1400" baseline="-25000" dirty="0" smtClean="0">
                <a:solidFill>
                  <a:srgbClr val="0000FF"/>
                </a:solidFill>
                <a:latin typeface="Imprint MT Shadow" panose="04020605060303030202" pitchFamily="82" charset="0"/>
              </a:rPr>
              <a:t>1</a:t>
            </a:r>
          </a:p>
          <a:p>
            <a:pPr lvl="2"/>
            <a:r>
              <a:rPr lang="fr-FR" sz="1400" dirty="0" smtClean="0">
                <a:latin typeface="Source Han Sans SC"/>
              </a:rPr>
              <a:t>Horn </a:t>
            </a:r>
            <a:r>
              <a:rPr lang="fr-FR" sz="1400" dirty="0" err="1" smtClean="0">
                <a:latin typeface="Source Han Sans SC"/>
              </a:rPr>
              <a:t>Rules</a:t>
            </a:r>
            <a:r>
              <a:rPr lang="fr-FR" sz="1400" dirty="0" smtClean="0">
                <a:latin typeface="Source Han Sans SC"/>
              </a:rPr>
              <a:t> (HR): </a:t>
            </a:r>
            <a:r>
              <a:rPr lang="fr-FR" sz="1400" dirty="0" smtClean="0">
                <a:solidFill>
                  <a:srgbClr val="0000FF"/>
                </a:solidFill>
                <a:latin typeface="Imprint MT Shadow" panose="04020605060303030202" pitchFamily="82" charset="0"/>
              </a:rPr>
              <a:t>S</a:t>
            </a:r>
            <a:r>
              <a:rPr lang="fr-FR" sz="1400" baseline="-25000" dirty="0" smtClean="0">
                <a:solidFill>
                  <a:srgbClr val="0000FF"/>
                </a:solidFill>
                <a:latin typeface="Imprint MT Shadow" panose="04020605060303030202" pitchFamily="82" charset="0"/>
              </a:rPr>
              <a:t>2</a:t>
            </a:r>
          </a:p>
          <a:p>
            <a:pPr lvl="2"/>
            <a:r>
              <a:rPr lang="fr-FR" sz="1400" dirty="0" err="1" smtClean="0">
                <a:latin typeface="Source Han Sans SC"/>
              </a:rPr>
              <a:t>Expressible</a:t>
            </a:r>
            <a:r>
              <a:rPr lang="fr-FR" sz="1400" dirty="0" smtClean="0">
                <a:latin typeface="Source Han Sans SC"/>
              </a:rPr>
              <a:t> Horn </a:t>
            </a:r>
            <a:r>
              <a:rPr lang="fr-FR" sz="1400" dirty="0" err="1" smtClean="0">
                <a:latin typeface="Source Han Sans SC"/>
              </a:rPr>
              <a:t>Rules</a:t>
            </a:r>
            <a:r>
              <a:rPr lang="fr-FR" sz="1400" dirty="0">
                <a:latin typeface="Source Han Sans SC"/>
              </a:rPr>
              <a:t> (</a:t>
            </a:r>
            <a:r>
              <a:rPr lang="fr-FR" sz="1400" dirty="0" smtClean="0">
                <a:latin typeface="Source Han Sans SC"/>
              </a:rPr>
              <a:t>HR</a:t>
            </a:r>
            <a:r>
              <a:rPr lang="fr-FR" sz="1400" baseline="30000" dirty="0" smtClean="0">
                <a:latin typeface="Source Han Sans SC"/>
              </a:rPr>
              <a:t>E</a:t>
            </a:r>
            <a:r>
              <a:rPr lang="fr-FR" sz="1400" dirty="0" smtClean="0">
                <a:latin typeface="Source Han Sans SC"/>
              </a:rPr>
              <a:t>): </a:t>
            </a:r>
            <a:r>
              <a:rPr lang="fr-FR" sz="1400" dirty="0" smtClean="0">
                <a:solidFill>
                  <a:srgbClr val="0000FF"/>
                </a:solidFill>
                <a:latin typeface="Imprint MT Shadow" panose="04020605060303030202" pitchFamily="82" charset="0"/>
              </a:rPr>
              <a:t>S</a:t>
            </a:r>
            <a:r>
              <a:rPr lang="fr-FR" sz="1400" baseline="-25000" dirty="0" smtClean="0">
                <a:solidFill>
                  <a:srgbClr val="0000FF"/>
                </a:solidFill>
                <a:latin typeface="Imprint MT Shadow" panose="04020605060303030202" pitchFamily="82" charset="0"/>
              </a:rPr>
              <a:t>3</a:t>
            </a:r>
          </a:p>
          <a:p>
            <a:pPr lvl="2"/>
            <a:r>
              <a:rPr lang="fr-FR" sz="1400" dirty="0" smtClean="0">
                <a:latin typeface="Source Han Sans SC"/>
              </a:rPr>
              <a:t>Graph </a:t>
            </a:r>
            <a:r>
              <a:rPr lang="fr-FR" sz="1400" dirty="0" err="1" smtClean="0">
                <a:latin typeface="Source Han Sans SC"/>
              </a:rPr>
              <a:t>Rules</a:t>
            </a:r>
            <a:r>
              <a:rPr lang="fr-FR" sz="1400" dirty="0" smtClean="0">
                <a:latin typeface="Source Han Sans SC"/>
              </a:rPr>
              <a:t> (G</a:t>
            </a:r>
            <a:r>
              <a:rPr lang="fr-FR" sz="1400" baseline="-25000" dirty="0" smtClean="0">
                <a:latin typeface="Source Han Sans SC"/>
              </a:rPr>
              <a:t>R</a:t>
            </a:r>
            <a:r>
              <a:rPr lang="fr-FR" sz="1400" dirty="0" smtClean="0">
                <a:latin typeface="Source Han Sans SC"/>
              </a:rPr>
              <a:t>): </a:t>
            </a:r>
            <a:r>
              <a:rPr lang="fr-FR" sz="1400" dirty="0" smtClean="0">
                <a:solidFill>
                  <a:srgbClr val="0000FF"/>
                </a:solidFill>
                <a:latin typeface="Imprint MT Shadow" panose="04020605060303030202" pitchFamily="82" charset="0"/>
              </a:rPr>
              <a:t>S</a:t>
            </a:r>
            <a:r>
              <a:rPr lang="fr-FR" sz="1400" baseline="-25000" dirty="0" smtClean="0">
                <a:solidFill>
                  <a:srgbClr val="0000FF"/>
                </a:solidFill>
                <a:latin typeface="Imprint MT Shadow" panose="04020605060303030202" pitchFamily="82" charset="0"/>
              </a:rPr>
              <a:t>4</a:t>
            </a:r>
          </a:p>
          <a:p>
            <a:pPr lvl="2"/>
            <a:r>
              <a:rPr lang="fr-FR" sz="1400" dirty="0" smtClean="0">
                <a:latin typeface="Source Han Sans SC"/>
              </a:rPr>
              <a:t>Non </a:t>
            </a:r>
            <a:r>
              <a:rPr lang="fr-FR" sz="1400" dirty="0" err="1" smtClean="0">
                <a:latin typeface="Source Han Sans SC"/>
              </a:rPr>
              <a:t>structured</a:t>
            </a:r>
            <a:r>
              <a:rPr lang="fr-FR" sz="1400" dirty="0" smtClean="0">
                <a:latin typeface="Source Han Sans SC"/>
              </a:rPr>
              <a:t> set of SROIQ </a:t>
            </a:r>
            <a:r>
              <a:rPr lang="fr-FR" sz="1400" dirty="0" err="1" smtClean="0">
                <a:latin typeface="Source Han Sans SC"/>
              </a:rPr>
              <a:t>axioms</a:t>
            </a:r>
            <a:r>
              <a:rPr lang="fr-FR" sz="1400" dirty="0" smtClean="0">
                <a:latin typeface="Source Han Sans SC"/>
              </a:rPr>
              <a:t> (</a:t>
            </a:r>
            <a:r>
              <a:rPr lang="fr-FR" sz="1400" dirty="0" err="1" smtClean="0">
                <a:latin typeface="Source Han Sans SC"/>
              </a:rPr>
              <a:t>SROIQ</a:t>
            </a:r>
            <a:r>
              <a:rPr lang="fr-FR" sz="1400" baseline="-25000" dirty="0" err="1" smtClean="0">
                <a:latin typeface="Source Han Sans SC"/>
              </a:rPr>
              <a:t>nonS</a:t>
            </a:r>
            <a:r>
              <a:rPr lang="fr-FR" sz="1400" dirty="0" smtClean="0">
                <a:latin typeface="Source Han Sans SC"/>
              </a:rPr>
              <a:t>): </a:t>
            </a:r>
            <a:r>
              <a:rPr lang="fr-FR" sz="1400" dirty="0" smtClean="0">
                <a:solidFill>
                  <a:srgbClr val="0000FF"/>
                </a:solidFill>
                <a:latin typeface="Imprint MT Shadow" panose="04020605060303030202" pitchFamily="82" charset="0"/>
              </a:rPr>
              <a:t>S</a:t>
            </a:r>
            <a:r>
              <a:rPr lang="fr-FR" sz="1400" baseline="-25000" dirty="0" smtClean="0">
                <a:solidFill>
                  <a:srgbClr val="0000FF"/>
                </a:solidFill>
                <a:latin typeface="Imprint MT Shadow" panose="04020605060303030202" pitchFamily="82" charset="0"/>
              </a:rPr>
              <a:t>5</a:t>
            </a:r>
          </a:p>
          <a:p>
            <a:pPr lvl="1"/>
            <a:r>
              <a:rPr lang="fr-FR" sz="1800" dirty="0" smtClean="0">
                <a:latin typeface="Source Han Sans SC"/>
              </a:rPr>
              <a:t>Output: a </a:t>
            </a:r>
            <a:r>
              <a:rPr lang="fr-FR" sz="1800" dirty="0" err="1" smtClean="0">
                <a:latin typeface="Source Han Sans SC"/>
              </a:rPr>
              <a:t>structured</a:t>
            </a:r>
            <a:r>
              <a:rPr lang="fr-FR" sz="1800" dirty="0" smtClean="0">
                <a:latin typeface="Source Han Sans SC"/>
              </a:rPr>
              <a:t> set of SROIQ </a:t>
            </a:r>
            <a:r>
              <a:rPr lang="fr-FR" sz="1800" dirty="0" err="1" smtClean="0">
                <a:latin typeface="Source Han Sans SC"/>
              </a:rPr>
              <a:t>axioms</a:t>
            </a:r>
            <a:r>
              <a:rPr lang="fr-FR" sz="1800" dirty="0" smtClean="0">
                <a:latin typeface="Source Han Sans SC"/>
              </a:rPr>
              <a:t>: </a:t>
            </a:r>
            <a:r>
              <a:rPr lang="fr-FR" sz="1800" dirty="0" smtClean="0">
                <a:solidFill>
                  <a:srgbClr val="0000FF"/>
                </a:solidFill>
                <a:latin typeface="Imprint MT Shadow" panose="04020605060303030202" pitchFamily="82" charset="0"/>
              </a:rPr>
              <a:t>S</a:t>
            </a:r>
            <a:r>
              <a:rPr lang="fr-FR" sz="1800" baseline="-25000" dirty="0" smtClean="0">
                <a:solidFill>
                  <a:srgbClr val="0000FF"/>
                </a:solidFill>
                <a:latin typeface="Imprint MT Shadow" panose="04020605060303030202" pitchFamily="82" charset="0"/>
              </a:rPr>
              <a:t>6</a:t>
            </a:r>
            <a:endParaRPr lang="en-US" sz="1400" dirty="0" smtClean="0">
              <a:latin typeface="Source Han Sans SC"/>
            </a:endParaRPr>
          </a:p>
          <a:p>
            <a:pPr lvl="1"/>
            <a:endParaRPr lang="fr-FR" sz="1800" b="1" dirty="0" smtClean="0">
              <a:solidFill>
                <a:srgbClr val="A64C0E"/>
              </a:solidFill>
              <a:latin typeface="Source Han Sans SC"/>
            </a:endParaRPr>
          </a:p>
        </p:txBody>
      </p:sp>
      <p:sp>
        <p:nvSpPr>
          <p:cNvPr id="31"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2"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3"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44"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a:solidFill>
                  <a:srgbClr val="002C58"/>
                </a:solidFill>
                <a:latin typeface="Source Han Sans SC"/>
              </a:rPr>
              <a:t>The FORT </a:t>
            </a:r>
            <a:r>
              <a:rPr lang="en-US" sz="2200" b="1" dirty="0" smtClean="0">
                <a:solidFill>
                  <a:srgbClr val="002C58"/>
                </a:solidFill>
                <a:latin typeface="Source Han Sans SC"/>
              </a:rPr>
              <a:t>lightweight </a:t>
            </a:r>
            <a:r>
              <a:rPr lang="en-US" sz="2200" b="1" dirty="0">
                <a:solidFill>
                  <a:srgbClr val="002C58"/>
                </a:solidFill>
                <a:latin typeface="Source Han Sans SC"/>
              </a:rPr>
              <a:t>ontology </a:t>
            </a:r>
            <a:r>
              <a:rPr lang="en-US" sz="2200" b="1" dirty="0" smtClean="0">
                <a:solidFill>
                  <a:srgbClr val="002C58"/>
                </a:solidFill>
                <a:latin typeface="Source Han Sans SC"/>
              </a:rPr>
              <a:t>(SROIQ)</a:t>
            </a:r>
            <a:endParaRPr lang="en-US" sz="2200" b="1" dirty="0">
              <a:solidFill>
                <a:srgbClr val="002C58"/>
              </a:solidFill>
              <a:latin typeface="Source Han Sans SC"/>
            </a:endParaRPr>
          </a:p>
        </p:txBody>
      </p:sp>
      <p:cxnSp>
        <p:nvCxnSpPr>
          <p:cNvPr id="45"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6"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47"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48" name="ZoneTexte 47"/>
          <p:cNvSpPr txBox="1"/>
          <p:nvPr/>
        </p:nvSpPr>
        <p:spPr>
          <a:xfrm>
            <a:off x="117931" y="4449176"/>
            <a:ext cx="620683"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FOL</a:t>
            </a:r>
            <a:endParaRPr lang="en-US" dirty="0">
              <a:latin typeface="Times New Roman" panose="02020603050405020304" pitchFamily="18" charset="0"/>
              <a:cs typeface="Times New Roman" panose="02020603050405020304" pitchFamily="18" charset="0"/>
            </a:endParaRPr>
          </a:p>
        </p:txBody>
      </p:sp>
      <p:sp>
        <p:nvSpPr>
          <p:cNvPr id="49" name="ZoneTexte 48"/>
          <p:cNvSpPr txBox="1"/>
          <p:nvPr/>
        </p:nvSpPr>
        <p:spPr>
          <a:xfrm>
            <a:off x="1570906" y="4449176"/>
            <a:ext cx="466794"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CF</a:t>
            </a:r>
            <a:endParaRPr lang="en-US" dirty="0">
              <a:latin typeface="Times New Roman" panose="02020603050405020304" pitchFamily="18" charset="0"/>
              <a:cs typeface="Times New Roman" panose="02020603050405020304" pitchFamily="18" charset="0"/>
            </a:endParaRPr>
          </a:p>
        </p:txBody>
      </p:sp>
      <p:sp>
        <p:nvSpPr>
          <p:cNvPr id="50" name="ZoneTexte 49"/>
          <p:cNvSpPr txBox="1"/>
          <p:nvPr/>
        </p:nvSpPr>
        <p:spPr>
          <a:xfrm>
            <a:off x="2934020" y="4453141"/>
            <a:ext cx="505267"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HR</a:t>
            </a:r>
            <a:endParaRPr lang="en-US" dirty="0">
              <a:latin typeface="Times New Roman" panose="02020603050405020304" pitchFamily="18" charset="0"/>
              <a:cs typeface="Times New Roman" panose="02020603050405020304" pitchFamily="18" charset="0"/>
            </a:endParaRPr>
          </a:p>
        </p:txBody>
      </p:sp>
      <p:sp>
        <p:nvSpPr>
          <p:cNvPr id="51" name="ZoneTexte 50"/>
          <p:cNvSpPr txBox="1"/>
          <p:nvPr/>
        </p:nvSpPr>
        <p:spPr>
          <a:xfrm>
            <a:off x="4705616" y="4453141"/>
            <a:ext cx="599844"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HR</a:t>
            </a:r>
            <a:r>
              <a:rPr lang="fr-FR" baseline="30000" dirty="0">
                <a:latin typeface="Times New Roman" panose="02020603050405020304" pitchFamily="18" charset="0"/>
                <a:cs typeface="Times New Roman" panose="02020603050405020304" pitchFamily="18" charset="0"/>
              </a:rPr>
              <a:t>E</a:t>
            </a:r>
            <a:endParaRPr lang="en-US" dirty="0">
              <a:latin typeface="Times New Roman" panose="02020603050405020304" pitchFamily="18" charset="0"/>
              <a:cs typeface="Times New Roman" panose="02020603050405020304" pitchFamily="18" charset="0"/>
            </a:endParaRPr>
          </a:p>
        </p:txBody>
      </p:sp>
      <p:sp>
        <p:nvSpPr>
          <p:cNvPr id="52" name="ZoneTexte 51"/>
          <p:cNvSpPr txBox="1"/>
          <p:nvPr/>
        </p:nvSpPr>
        <p:spPr>
          <a:xfrm>
            <a:off x="6846123" y="4451158"/>
            <a:ext cx="453970"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G</a:t>
            </a:r>
            <a:r>
              <a:rPr lang="fr-FR" baseline="-25000" dirty="0" smtClean="0">
                <a:latin typeface="Times New Roman" panose="02020603050405020304" pitchFamily="18" charset="0"/>
                <a:cs typeface="Times New Roman" panose="02020603050405020304" pitchFamily="18" charset="0"/>
              </a:rPr>
              <a:t>R</a:t>
            </a:r>
            <a:endParaRPr lang="en-US" dirty="0">
              <a:latin typeface="Times New Roman" panose="02020603050405020304" pitchFamily="18" charset="0"/>
              <a:cs typeface="Times New Roman" panose="02020603050405020304" pitchFamily="18" charset="0"/>
            </a:endParaRPr>
          </a:p>
        </p:txBody>
      </p:sp>
      <p:sp>
        <p:nvSpPr>
          <p:cNvPr id="53" name="ZoneTexte 52"/>
          <p:cNvSpPr txBox="1"/>
          <p:nvPr/>
        </p:nvSpPr>
        <p:spPr>
          <a:xfrm>
            <a:off x="8798582" y="4451158"/>
            <a:ext cx="1192955" cy="369332"/>
          </a:xfrm>
          <a:prstGeom prst="rect">
            <a:avLst/>
          </a:prstGeom>
          <a:noFill/>
        </p:spPr>
        <p:txBody>
          <a:bodyPr wrap="none" rtlCol="0">
            <a:spAutoFit/>
          </a:bodyPr>
          <a:lstStyle/>
          <a:p>
            <a:r>
              <a:rPr lang="fr-FR" dirty="0" err="1" smtClean="0">
                <a:latin typeface="Times New Roman" panose="02020603050405020304" pitchFamily="18" charset="0"/>
                <a:cs typeface="Times New Roman" panose="02020603050405020304" pitchFamily="18" charset="0"/>
              </a:rPr>
              <a:t>SROIQ</a:t>
            </a:r>
            <a:r>
              <a:rPr lang="fr-FR" baseline="-25000" dirty="0" err="1" smtClean="0">
                <a:latin typeface="Times New Roman" panose="02020603050405020304" pitchFamily="18" charset="0"/>
                <a:cs typeface="Times New Roman" panose="02020603050405020304" pitchFamily="18" charset="0"/>
              </a:rPr>
              <a:t>non</a:t>
            </a:r>
            <a:r>
              <a:rPr lang="fr-FR" baseline="-25000" dirty="0" err="1">
                <a:latin typeface="Times New Roman" panose="02020603050405020304" pitchFamily="18" charset="0"/>
                <a:cs typeface="Times New Roman" panose="02020603050405020304" pitchFamily="18" charset="0"/>
              </a:rPr>
              <a:t>S</a:t>
            </a:r>
            <a:endParaRPr lang="en-US" dirty="0">
              <a:latin typeface="Times New Roman" panose="02020603050405020304" pitchFamily="18" charset="0"/>
              <a:cs typeface="Times New Roman" panose="02020603050405020304" pitchFamily="18" charset="0"/>
            </a:endParaRPr>
          </a:p>
        </p:txBody>
      </p:sp>
      <p:cxnSp>
        <p:nvCxnSpPr>
          <p:cNvPr id="54" name="Connecteur droit avec flèche 53"/>
          <p:cNvCxnSpPr>
            <a:stCxn id="48" idx="3"/>
            <a:endCxn id="49" idx="1"/>
          </p:cNvCxnSpPr>
          <p:nvPr/>
        </p:nvCxnSpPr>
        <p:spPr>
          <a:xfrm>
            <a:off x="738614" y="4633842"/>
            <a:ext cx="832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Connecteur droit avec flèche 54"/>
          <p:cNvCxnSpPr>
            <a:stCxn id="49" idx="3"/>
            <a:endCxn id="50" idx="1"/>
          </p:cNvCxnSpPr>
          <p:nvPr/>
        </p:nvCxnSpPr>
        <p:spPr>
          <a:xfrm>
            <a:off x="2037700" y="4633842"/>
            <a:ext cx="896320" cy="3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a:stCxn id="50" idx="3"/>
            <a:endCxn id="51" idx="1"/>
          </p:cNvCxnSpPr>
          <p:nvPr/>
        </p:nvCxnSpPr>
        <p:spPr>
          <a:xfrm>
            <a:off x="3439287" y="4637807"/>
            <a:ext cx="12663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a:stCxn id="51" idx="3"/>
            <a:endCxn id="52" idx="1"/>
          </p:cNvCxnSpPr>
          <p:nvPr/>
        </p:nvCxnSpPr>
        <p:spPr>
          <a:xfrm flipV="1">
            <a:off x="5305460" y="4635824"/>
            <a:ext cx="1540663" cy="1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Connecteur droit avec flèche 57"/>
          <p:cNvCxnSpPr>
            <a:stCxn id="52" idx="3"/>
            <a:endCxn id="53" idx="1"/>
          </p:cNvCxnSpPr>
          <p:nvPr/>
        </p:nvCxnSpPr>
        <p:spPr>
          <a:xfrm>
            <a:off x="7300093" y="4635824"/>
            <a:ext cx="14984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Heptagone 58"/>
          <p:cNvSpPr/>
          <p:nvPr/>
        </p:nvSpPr>
        <p:spPr>
          <a:xfrm>
            <a:off x="2348023" y="4375412"/>
            <a:ext cx="160780" cy="166097"/>
          </a:xfrm>
          <a:prstGeom prst="heptag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p:txBody>
      </p:sp>
      <p:sp>
        <p:nvSpPr>
          <p:cNvPr id="60" name="Heptagone 59"/>
          <p:cNvSpPr/>
          <p:nvPr/>
        </p:nvSpPr>
        <p:spPr>
          <a:xfrm>
            <a:off x="1007985" y="4375412"/>
            <a:ext cx="160780" cy="166097"/>
          </a:xfrm>
          <a:prstGeom prst="heptag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smtClean="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p:txBody>
      </p:sp>
      <p:sp>
        <p:nvSpPr>
          <p:cNvPr id="61" name="Heptagone 60"/>
          <p:cNvSpPr/>
          <p:nvPr/>
        </p:nvSpPr>
        <p:spPr>
          <a:xfrm>
            <a:off x="4018962" y="4374761"/>
            <a:ext cx="160780" cy="166097"/>
          </a:xfrm>
          <a:prstGeom prst="heptag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p:txBody>
      </p:sp>
      <p:sp>
        <p:nvSpPr>
          <p:cNvPr id="62" name="Heptagone 61"/>
          <p:cNvSpPr/>
          <p:nvPr/>
        </p:nvSpPr>
        <p:spPr>
          <a:xfrm>
            <a:off x="5987351" y="4370830"/>
            <a:ext cx="160780" cy="166097"/>
          </a:xfrm>
          <a:prstGeom prst="heptag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p:txBody>
      </p:sp>
      <p:sp>
        <p:nvSpPr>
          <p:cNvPr id="63" name="Heptagone 62"/>
          <p:cNvSpPr/>
          <p:nvPr/>
        </p:nvSpPr>
        <p:spPr>
          <a:xfrm>
            <a:off x="7902975" y="4373798"/>
            <a:ext cx="160780" cy="166097"/>
          </a:xfrm>
          <a:prstGeom prst="heptag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p:txBody>
      </p:sp>
      <p:sp>
        <p:nvSpPr>
          <p:cNvPr id="64" name="ZoneTexte 63"/>
          <p:cNvSpPr txBox="1"/>
          <p:nvPr/>
        </p:nvSpPr>
        <p:spPr>
          <a:xfrm>
            <a:off x="676540" y="4640518"/>
            <a:ext cx="889987" cy="954107"/>
          </a:xfrm>
          <a:prstGeom prst="rect">
            <a:avLst/>
          </a:prstGeom>
          <a:noFill/>
        </p:spPr>
        <p:txBody>
          <a:bodyPr wrap="none" rtlCol="0">
            <a:spAutoFit/>
          </a:bodyPr>
          <a:lstStyle/>
          <a:p>
            <a:pPr marL="342900" indent="-342900">
              <a:buFont typeface="+mj-lt"/>
              <a:buAutoNum type="alphaLcPeriod"/>
            </a:pPr>
            <a:r>
              <a:rPr lang="fr-FR" sz="1400" dirty="0" smtClean="0">
                <a:latin typeface="Times New Roman" panose="02020603050405020304" pitchFamily="18" charset="0"/>
                <a:cs typeface="Times New Roman" panose="02020603050405020304" pitchFamily="18" charset="0"/>
              </a:rPr>
              <a:t>NNF</a:t>
            </a:r>
          </a:p>
          <a:p>
            <a:pPr marL="342900" indent="-342900">
              <a:buFont typeface="+mj-lt"/>
              <a:buAutoNum type="alphaLcPeriod"/>
            </a:pPr>
            <a:r>
              <a:rPr lang="fr-FR" sz="1400" dirty="0" smtClean="0">
                <a:latin typeface="Times New Roman" panose="02020603050405020304" pitchFamily="18" charset="0"/>
                <a:cs typeface="Times New Roman" panose="02020603050405020304" pitchFamily="18" charset="0"/>
              </a:rPr>
              <a:t>PNF</a:t>
            </a:r>
          </a:p>
          <a:p>
            <a:pPr marL="342900" indent="-342900">
              <a:buFont typeface="+mj-lt"/>
              <a:buAutoNum type="alphaLcPeriod"/>
            </a:pPr>
            <a:r>
              <a:rPr lang="fr-FR" sz="1400" dirty="0" smtClean="0">
                <a:latin typeface="Times New Roman" panose="02020603050405020304" pitchFamily="18" charset="0"/>
                <a:cs typeface="Times New Roman" panose="02020603050405020304" pitchFamily="18" charset="0"/>
              </a:rPr>
              <a:t>SNF</a:t>
            </a:r>
          </a:p>
          <a:p>
            <a:pPr marL="342900" indent="-342900">
              <a:buFont typeface="+mj-lt"/>
              <a:buAutoNum type="alphaLcPeriod"/>
            </a:pPr>
            <a:r>
              <a:rPr lang="fr-FR" sz="1400" dirty="0" smtClean="0">
                <a:latin typeface="Times New Roman" panose="02020603050405020304" pitchFamily="18" charset="0"/>
                <a:cs typeface="Times New Roman" panose="02020603050405020304" pitchFamily="18" charset="0"/>
              </a:rPr>
              <a:t>CNF</a:t>
            </a:r>
            <a:endParaRPr lang="en-US" sz="1400" dirty="0">
              <a:latin typeface="Times New Roman" panose="02020603050405020304" pitchFamily="18" charset="0"/>
              <a:cs typeface="Times New Roman" panose="02020603050405020304" pitchFamily="18" charset="0"/>
            </a:endParaRPr>
          </a:p>
        </p:txBody>
      </p:sp>
      <p:sp>
        <p:nvSpPr>
          <p:cNvPr id="65" name="ZoneTexte 64"/>
          <p:cNvSpPr txBox="1"/>
          <p:nvPr/>
        </p:nvSpPr>
        <p:spPr>
          <a:xfrm>
            <a:off x="1987042" y="4644061"/>
            <a:ext cx="902811" cy="307777"/>
          </a:xfrm>
          <a:prstGeom prst="rect">
            <a:avLst/>
          </a:prstGeom>
          <a:noFill/>
        </p:spPr>
        <p:txBody>
          <a:bodyPr wrap="none" rtlCol="0">
            <a:spAutoFit/>
          </a:bodyPr>
          <a:lstStyle/>
          <a:p>
            <a:r>
              <a:rPr lang="fr-FR" sz="1400" dirty="0" smtClean="0">
                <a:latin typeface="Times New Roman" panose="02020603050405020304" pitchFamily="18" charset="0"/>
                <a:cs typeface="Times New Roman" panose="02020603050405020304" pitchFamily="18" charset="0"/>
              </a:rPr>
              <a:t>Rewriting</a:t>
            </a:r>
            <a:endParaRPr lang="en-US" sz="1400" dirty="0">
              <a:latin typeface="Times New Roman" panose="02020603050405020304" pitchFamily="18" charset="0"/>
              <a:cs typeface="Times New Roman" panose="02020603050405020304" pitchFamily="18" charset="0"/>
            </a:endParaRPr>
          </a:p>
        </p:txBody>
      </p:sp>
      <p:sp>
        <p:nvSpPr>
          <p:cNvPr id="66" name="ZoneTexte 65"/>
          <p:cNvSpPr txBox="1"/>
          <p:nvPr/>
        </p:nvSpPr>
        <p:spPr>
          <a:xfrm>
            <a:off x="3206370" y="4649203"/>
            <a:ext cx="2099364" cy="523220"/>
          </a:xfrm>
          <a:prstGeom prst="rect">
            <a:avLst/>
          </a:prstGeom>
          <a:noFill/>
        </p:spPr>
        <p:txBody>
          <a:bodyPr wrap="square" rtlCol="0">
            <a:spAutoFit/>
          </a:bodyPr>
          <a:lstStyle/>
          <a:p>
            <a:pPr marL="342900" indent="-342900">
              <a:buFont typeface="+mj-lt"/>
              <a:buAutoNum type="alphaLcPeriod"/>
            </a:pPr>
            <a:r>
              <a:rPr lang="en-US" sz="1400" dirty="0" smtClean="0">
                <a:latin typeface="Times New Roman" panose="02020603050405020304" pitchFamily="18" charset="0"/>
                <a:cs typeface="Times New Roman" panose="02020603050405020304" pitchFamily="18" charset="0"/>
              </a:rPr>
              <a:t>Enclosed-rule</a:t>
            </a:r>
          </a:p>
          <a:p>
            <a:pPr marL="342900" indent="-342900">
              <a:buFont typeface="+mj-lt"/>
              <a:buAutoNum type="alphaLcPeriod"/>
            </a:pPr>
            <a:r>
              <a:rPr lang="fr-FR" sz="1400" dirty="0" err="1" smtClean="0">
                <a:latin typeface="Times New Roman" panose="02020603050405020304" pitchFamily="18" charset="0"/>
                <a:cs typeface="Times New Roman" panose="02020603050405020304" pitchFamily="18" charset="0"/>
              </a:rPr>
              <a:t>Connected-rule</a:t>
            </a:r>
            <a:endParaRPr lang="en-US" sz="1400" dirty="0">
              <a:latin typeface="Times New Roman" panose="02020603050405020304" pitchFamily="18" charset="0"/>
              <a:cs typeface="Times New Roman" panose="02020603050405020304" pitchFamily="18" charset="0"/>
            </a:endParaRPr>
          </a:p>
        </p:txBody>
      </p:sp>
      <p:cxnSp>
        <p:nvCxnSpPr>
          <p:cNvPr id="67" name="Connecteur en angle 66"/>
          <p:cNvCxnSpPr>
            <a:stCxn id="66" idx="2"/>
            <a:endCxn id="65" idx="2"/>
          </p:cNvCxnSpPr>
          <p:nvPr/>
        </p:nvCxnSpPr>
        <p:spPr>
          <a:xfrm rot="5400000" flipH="1">
            <a:off x="3236957" y="4153329"/>
            <a:ext cx="220585" cy="1817604"/>
          </a:xfrm>
          <a:prstGeom prst="bentConnector3">
            <a:avLst>
              <a:gd name="adj1" fmla="val -134724"/>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5111247" y="4638486"/>
            <a:ext cx="1868101" cy="738664"/>
          </a:xfrm>
          <a:prstGeom prst="rect">
            <a:avLst/>
          </a:prstGeom>
          <a:noFill/>
        </p:spPr>
        <p:txBody>
          <a:bodyPr wrap="square" rtlCol="0">
            <a:spAutoFit/>
          </a:bodyPr>
          <a:lstStyle/>
          <a:p>
            <a:pPr marL="342900" indent="-342900">
              <a:buFont typeface="+mj-lt"/>
              <a:buAutoNum type="alphaLcPeriod"/>
            </a:pPr>
            <a:r>
              <a:rPr lang="en-US" sz="1400" dirty="0" smtClean="0">
                <a:latin typeface="Times New Roman" panose="02020603050405020304" pitchFamily="18" charset="0"/>
                <a:cs typeface="Times New Roman" panose="02020603050405020304" pitchFamily="18" charset="0"/>
              </a:rPr>
              <a:t>Conceptualizing G</a:t>
            </a:r>
          </a:p>
          <a:p>
            <a:pPr marL="342900" indent="-342900">
              <a:buFont typeface="+mj-lt"/>
              <a:buAutoNum type="alphaLcPeriod"/>
            </a:pPr>
            <a:r>
              <a:rPr lang="en-US" sz="1400" dirty="0" smtClean="0">
                <a:latin typeface="Times New Roman" panose="02020603050405020304" pitchFamily="18" charset="0"/>
                <a:cs typeface="Times New Roman" panose="02020603050405020304" pitchFamily="18" charset="0"/>
              </a:rPr>
              <a:t>Simplifying G</a:t>
            </a:r>
          </a:p>
          <a:p>
            <a:pPr marL="342900" indent="-342900">
              <a:buFont typeface="+mj-lt"/>
              <a:buAutoNum type="alphaLcPeriod"/>
            </a:pPr>
            <a:r>
              <a:rPr lang="en-US" sz="1400" dirty="0" smtClean="0">
                <a:latin typeface="Times New Roman" panose="02020603050405020304" pitchFamily="18" charset="0"/>
                <a:cs typeface="Times New Roman" panose="02020603050405020304" pitchFamily="18" charset="0"/>
              </a:rPr>
              <a:t>Identifying G</a:t>
            </a:r>
            <a:r>
              <a:rPr lang="en-US" sz="1400" baseline="-25000" dirty="0" smtClean="0">
                <a:latin typeface="Times New Roman" panose="02020603050405020304" pitchFamily="18" charset="0"/>
                <a:cs typeface="Times New Roman" panose="02020603050405020304" pitchFamily="18" charset="0"/>
              </a:rPr>
              <a:t>root</a:t>
            </a:r>
            <a:endParaRPr lang="en-US" sz="1400" dirty="0" smtClean="0">
              <a:latin typeface="Times New Roman" panose="02020603050405020304" pitchFamily="18" charset="0"/>
              <a:cs typeface="Times New Roman" panose="02020603050405020304" pitchFamily="18" charset="0"/>
            </a:endParaRPr>
          </a:p>
        </p:txBody>
      </p:sp>
      <p:sp>
        <p:nvSpPr>
          <p:cNvPr id="69" name="ZoneTexte 68"/>
          <p:cNvSpPr txBox="1"/>
          <p:nvPr/>
        </p:nvSpPr>
        <p:spPr>
          <a:xfrm>
            <a:off x="7165794" y="4656728"/>
            <a:ext cx="2074911" cy="738664"/>
          </a:xfrm>
          <a:prstGeom prst="rect">
            <a:avLst/>
          </a:prstGeom>
          <a:noFill/>
        </p:spPr>
        <p:txBody>
          <a:bodyPr wrap="square" rtlCol="0">
            <a:spAutoFit/>
          </a:bodyPr>
          <a:lstStyle/>
          <a:p>
            <a:pPr marL="342900" indent="-342900">
              <a:buFont typeface="+mj-lt"/>
              <a:buAutoNum type="alphaLcPeriod"/>
            </a:pPr>
            <a:r>
              <a:rPr lang="en-US" sz="1400" dirty="0" smtClean="0">
                <a:latin typeface="Times New Roman" panose="02020603050405020304" pitchFamily="18" charset="0"/>
                <a:cs typeface="Times New Roman" panose="02020603050405020304" pitchFamily="18" charset="0"/>
              </a:rPr>
              <a:t>Folding G</a:t>
            </a:r>
          </a:p>
          <a:p>
            <a:pPr marL="342900" indent="-342900">
              <a:buFont typeface="+mj-lt"/>
              <a:buAutoNum type="alphaLcPeriod"/>
            </a:pPr>
            <a:r>
              <a:rPr lang="en-US" sz="1400" dirty="0" smtClean="0">
                <a:latin typeface="Times New Roman" panose="02020603050405020304" pitchFamily="18" charset="0"/>
                <a:cs typeface="Times New Roman" panose="02020603050405020304" pitchFamily="18" charset="0"/>
              </a:rPr>
              <a:t>Composing axioms</a:t>
            </a:r>
          </a:p>
          <a:p>
            <a:pPr marL="342900" indent="-342900">
              <a:buFont typeface="+mj-lt"/>
              <a:buAutoNum type="alphaLcPeriod"/>
            </a:pPr>
            <a:r>
              <a:rPr lang="en-US" sz="1400" dirty="0" smtClean="0">
                <a:latin typeface="Times New Roman" panose="02020603050405020304" pitchFamily="18" charset="0"/>
                <a:cs typeface="Times New Roman" panose="02020603050405020304" pitchFamily="18" charset="0"/>
              </a:rPr>
              <a:t>Identifying</a:t>
            </a:r>
            <a:r>
              <a:rPr lang="fr-FR" sz="1400" dirty="0" smtClean="0">
                <a:latin typeface="Times New Roman" panose="02020603050405020304" pitchFamily="18" charset="0"/>
                <a:cs typeface="Times New Roman" panose="02020603050405020304" pitchFamily="18" charset="0"/>
              </a:rPr>
              <a:t> structures</a:t>
            </a:r>
            <a:endParaRPr lang="en-US" sz="1400" dirty="0" smtClean="0">
              <a:latin typeface="Times New Roman" panose="02020603050405020304" pitchFamily="18" charset="0"/>
              <a:cs typeface="Times New Roman" panose="02020603050405020304" pitchFamily="18" charset="0"/>
            </a:endParaRPr>
          </a:p>
        </p:txBody>
      </p:sp>
      <p:sp>
        <p:nvSpPr>
          <p:cNvPr id="75" name="ZoneTexte 74"/>
          <p:cNvSpPr txBox="1"/>
          <p:nvPr/>
        </p:nvSpPr>
        <p:spPr>
          <a:xfrm>
            <a:off x="2468752" y="5448928"/>
            <a:ext cx="1749851" cy="307777"/>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Change form of rule?</a:t>
            </a:r>
          </a:p>
        </p:txBody>
      </p:sp>
      <p:sp>
        <p:nvSpPr>
          <p:cNvPr id="76" name="ZoneTexte 75"/>
          <p:cNvSpPr txBox="1"/>
          <p:nvPr/>
        </p:nvSpPr>
        <p:spPr>
          <a:xfrm>
            <a:off x="1575849" y="4140656"/>
            <a:ext cx="404832" cy="338554"/>
          </a:xfrm>
          <a:prstGeom prst="rect">
            <a:avLst/>
          </a:prstGeom>
          <a:noFill/>
        </p:spPr>
        <p:txBody>
          <a:bodyPr wrap="square" rtlCol="0">
            <a:spAutoFit/>
          </a:bodyPr>
          <a:lstStyle/>
          <a:p>
            <a:pPr algn="ctr"/>
            <a:r>
              <a:rPr lang="fr-FR" sz="1600" dirty="0" smtClean="0">
                <a:solidFill>
                  <a:srgbClr val="0000FF"/>
                </a:solidFill>
                <a:latin typeface="Imprint MT Shadow" panose="04020605060303030202" pitchFamily="82" charset="0"/>
              </a:rPr>
              <a:t>S</a:t>
            </a:r>
            <a:r>
              <a:rPr lang="fr-FR" sz="1600" baseline="-25000" dirty="0" smtClean="0">
                <a:solidFill>
                  <a:srgbClr val="0000FF"/>
                </a:solidFill>
                <a:latin typeface="Imprint MT Shadow" panose="04020605060303030202" pitchFamily="82" charset="0"/>
              </a:rPr>
              <a:t>1</a:t>
            </a:r>
            <a:endParaRPr lang="en-US" sz="1600" dirty="0">
              <a:solidFill>
                <a:srgbClr val="0000FF"/>
              </a:solidFill>
              <a:latin typeface="Imprint MT Shadow" panose="04020605060303030202" pitchFamily="82" charset="0"/>
            </a:endParaRPr>
          </a:p>
        </p:txBody>
      </p:sp>
      <p:sp>
        <p:nvSpPr>
          <p:cNvPr id="77" name="ZoneTexte 76"/>
          <p:cNvSpPr txBox="1"/>
          <p:nvPr/>
        </p:nvSpPr>
        <p:spPr>
          <a:xfrm>
            <a:off x="6870044" y="4140656"/>
            <a:ext cx="404832" cy="338554"/>
          </a:xfrm>
          <a:prstGeom prst="rect">
            <a:avLst/>
          </a:prstGeom>
          <a:noFill/>
        </p:spPr>
        <p:txBody>
          <a:bodyPr wrap="square" rtlCol="0">
            <a:spAutoFit/>
          </a:bodyPr>
          <a:lstStyle/>
          <a:p>
            <a:pPr algn="ctr"/>
            <a:r>
              <a:rPr lang="fr-FR" sz="1600" dirty="0" smtClean="0">
                <a:solidFill>
                  <a:srgbClr val="0000FF"/>
                </a:solidFill>
                <a:latin typeface="Imprint MT Shadow" panose="04020605060303030202" pitchFamily="82" charset="0"/>
              </a:rPr>
              <a:t>S</a:t>
            </a:r>
            <a:r>
              <a:rPr lang="fr-FR" sz="1600" baseline="-25000" dirty="0">
                <a:solidFill>
                  <a:srgbClr val="0000FF"/>
                </a:solidFill>
                <a:latin typeface="Imprint MT Shadow" panose="04020605060303030202" pitchFamily="82" charset="0"/>
              </a:rPr>
              <a:t>4</a:t>
            </a:r>
            <a:endParaRPr lang="en-US" sz="1600" dirty="0">
              <a:solidFill>
                <a:srgbClr val="0000FF"/>
              </a:solidFill>
              <a:latin typeface="Imprint MT Shadow" panose="04020605060303030202" pitchFamily="82" charset="0"/>
            </a:endParaRPr>
          </a:p>
        </p:txBody>
      </p:sp>
      <p:sp>
        <p:nvSpPr>
          <p:cNvPr id="78" name="ZoneTexte 77"/>
          <p:cNvSpPr txBox="1"/>
          <p:nvPr/>
        </p:nvSpPr>
        <p:spPr>
          <a:xfrm>
            <a:off x="4765619" y="4140656"/>
            <a:ext cx="404832" cy="338554"/>
          </a:xfrm>
          <a:prstGeom prst="rect">
            <a:avLst/>
          </a:prstGeom>
          <a:noFill/>
        </p:spPr>
        <p:txBody>
          <a:bodyPr wrap="square" rtlCol="0">
            <a:spAutoFit/>
          </a:bodyPr>
          <a:lstStyle/>
          <a:p>
            <a:pPr algn="ctr"/>
            <a:r>
              <a:rPr lang="fr-FR" sz="1600" dirty="0" smtClean="0">
                <a:solidFill>
                  <a:srgbClr val="0000FF"/>
                </a:solidFill>
                <a:latin typeface="Imprint MT Shadow" panose="04020605060303030202" pitchFamily="82" charset="0"/>
              </a:rPr>
              <a:t>S</a:t>
            </a:r>
            <a:r>
              <a:rPr lang="fr-FR" sz="1600" baseline="-25000" dirty="0">
                <a:solidFill>
                  <a:srgbClr val="0000FF"/>
                </a:solidFill>
                <a:latin typeface="Imprint MT Shadow" panose="04020605060303030202" pitchFamily="82" charset="0"/>
              </a:rPr>
              <a:t>3</a:t>
            </a:r>
            <a:endParaRPr lang="en-US" sz="1600" dirty="0">
              <a:solidFill>
                <a:srgbClr val="0000FF"/>
              </a:solidFill>
              <a:latin typeface="Imprint MT Shadow" panose="04020605060303030202" pitchFamily="82" charset="0"/>
            </a:endParaRPr>
          </a:p>
        </p:txBody>
      </p:sp>
      <p:sp>
        <p:nvSpPr>
          <p:cNvPr id="79" name="ZoneTexte 78"/>
          <p:cNvSpPr txBox="1"/>
          <p:nvPr/>
        </p:nvSpPr>
        <p:spPr>
          <a:xfrm>
            <a:off x="2960723" y="4140656"/>
            <a:ext cx="404832" cy="338554"/>
          </a:xfrm>
          <a:prstGeom prst="rect">
            <a:avLst/>
          </a:prstGeom>
          <a:noFill/>
        </p:spPr>
        <p:txBody>
          <a:bodyPr wrap="square" rtlCol="0">
            <a:spAutoFit/>
          </a:bodyPr>
          <a:lstStyle/>
          <a:p>
            <a:pPr algn="ctr"/>
            <a:r>
              <a:rPr lang="fr-FR" sz="1600" dirty="0" smtClean="0">
                <a:solidFill>
                  <a:srgbClr val="0000FF"/>
                </a:solidFill>
                <a:latin typeface="Imprint MT Shadow" panose="04020605060303030202" pitchFamily="82" charset="0"/>
              </a:rPr>
              <a:t>S</a:t>
            </a:r>
            <a:r>
              <a:rPr lang="fr-FR" sz="1600" baseline="-25000" dirty="0">
                <a:solidFill>
                  <a:srgbClr val="0000FF"/>
                </a:solidFill>
                <a:latin typeface="Imprint MT Shadow" panose="04020605060303030202" pitchFamily="82" charset="0"/>
              </a:rPr>
              <a:t>2</a:t>
            </a:r>
            <a:endParaRPr lang="en-US" sz="1600" dirty="0">
              <a:solidFill>
                <a:srgbClr val="0000FF"/>
              </a:solidFill>
              <a:latin typeface="Imprint MT Shadow" panose="04020605060303030202" pitchFamily="82" charset="0"/>
            </a:endParaRPr>
          </a:p>
        </p:txBody>
      </p:sp>
      <p:sp>
        <p:nvSpPr>
          <p:cNvPr id="80" name="ZoneTexte 79"/>
          <p:cNvSpPr txBox="1"/>
          <p:nvPr/>
        </p:nvSpPr>
        <p:spPr>
          <a:xfrm>
            <a:off x="187178" y="4140656"/>
            <a:ext cx="404832" cy="338554"/>
          </a:xfrm>
          <a:prstGeom prst="rect">
            <a:avLst/>
          </a:prstGeom>
          <a:noFill/>
        </p:spPr>
        <p:txBody>
          <a:bodyPr wrap="square" rtlCol="0">
            <a:spAutoFit/>
          </a:bodyPr>
          <a:lstStyle/>
          <a:p>
            <a:pPr algn="ctr"/>
            <a:r>
              <a:rPr lang="fr-FR" sz="1600" dirty="0" smtClean="0">
                <a:solidFill>
                  <a:srgbClr val="0000FF"/>
                </a:solidFill>
                <a:latin typeface="Imprint MT Shadow" panose="04020605060303030202" pitchFamily="82" charset="0"/>
              </a:rPr>
              <a:t>S</a:t>
            </a:r>
            <a:r>
              <a:rPr lang="fr-FR" sz="1600" baseline="-25000" dirty="0" smtClean="0">
                <a:solidFill>
                  <a:srgbClr val="0000FF"/>
                </a:solidFill>
                <a:latin typeface="Imprint MT Shadow" panose="04020605060303030202" pitchFamily="82" charset="0"/>
              </a:rPr>
              <a:t>0</a:t>
            </a:r>
            <a:endParaRPr lang="en-US" sz="1600" dirty="0">
              <a:solidFill>
                <a:srgbClr val="0000FF"/>
              </a:solidFill>
              <a:latin typeface="Imprint MT Shadow" panose="04020605060303030202" pitchFamily="82" charset="0"/>
            </a:endParaRPr>
          </a:p>
        </p:txBody>
      </p:sp>
      <p:sp>
        <p:nvSpPr>
          <p:cNvPr id="81" name="ZoneTexte 80"/>
          <p:cNvSpPr txBox="1"/>
          <p:nvPr/>
        </p:nvSpPr>
        <p:spPr>
          <a:xfrm>
            <a:off x="9034748" y="4140656"/>
            <a:ext cx="404832" cy="338554"/>
          </a:xfrm>
          <a:prstGeom prst="rect">
            <a:avLst/>
          </a:prstGeom>
          <a:noFill/>
        </p:spPr>
        <p:txBody>
          <a:bodyPr wrap="square" rtlCol="0">
            <a:spAutoFit/>
          </a:bodyPr>
          <a:lstStyle/>
          <a:p>
            <a:pPr algn="ctr"/>
            <a:r>
              <a:rPr lang="fr-FR" sz="1600" dirty="0" smtClean="0">
                <a:solidFill>
                  <a:srgbClr val="0000FF"/>
                </a:solidFill>
                <a:latin typeface="Imprint MT Shadow" panose="04020605060303030202" pitchFamily="82" charset="0"/>
              </a:rPr>
              <a:t>S</a:t>
            </a:r>
            <a:r>
              <a:rPr lang="fr-FR" sz="1600" baseline="-25000" dirty="0">
                <a:solidFill>
                  <a:srgbClr val="0000FF"/>
                </a:solidFill>
                <a:latin typeface="Imprint MT Shadow" panose="04020605060303030202" pitchFamily="82" charset="0"/>
              </a:rPr>
              <a:t>5</a:t>
            </a:r>
            <a:endParaRPr lang="en-US" sz="1600" dirty="0">
              <a:solidFill>
                <a:srgbClr val="0000FF"/>
              </a:solidFill>
              <a:latin typeface="Imprint MT Shadow" panose="04020605060303030202" pitchFamily="82" charset="0"/>
            </a:endParaRPr>
          </a:p>
        </p:txBody>
      </p:sp>
      <p:sp>
        <p:nvSpPr>
          <p:cNvPr id="83" name="ZoneTexte 82"/>
          <p:cNvSpPr txBox="1"/>
          <p:nvPr/>
        </p:nvSpPr>
        <p:spPr>
          <a:xfrm>
            <a:off x="11091297" y="4446605"/>
            <a:ext cx="980252" cy="369332"/>
          </a:xfrm>
          <a:prstGeom prst="rect">
            <a:avLst/>
          </a:prstGeom>
          <a:noFill/>
        </p:spPr>
        <p:txBody>
          <a:bodyPr wrap="square" rtlCol="0">
            <a:spAutoFit/>
          </a:bodyPr>
          <a:lstStyle/>
          <a:p>
            <a:r>
              <a:rPr lang="fr-FR" dirty="0" smtClean="0">
                <a:latin typeface="Times New Roman" panose="02020603050405020304" pitchFamily="18" charset="0"/>
                <a:cs typeface="Times New Roman" panose="02020603050405020304" pitchFamily="18" charset="0"/>
              </a:rPr>
              <a:t>SROIQ</a:t>
            </a:r>
            <a:r>
              <a:rPr lang="fr-FR" baseline="-25000" dirty="0" smtClean="0">
                <a:latin typeface="Times New Roman" panose="02020603050405020304" pitchFamily="18" charset="0"/>
                <a:cs typeface="Times New Roman" panose="02020603050405020304" pitchFamily="18" charset="0"/>
              </a:rPr>
              <a:t>S</a:t>
            </a:r>
            <a:endParaRPr lang="en-US" dirty="0">
              <a:latin typeface="Times New Roman" panose="02020603050405020304" pitchFamily="18" charset="0"/>
              <a:cs typeface="Times New Roman" panose="02020603050405020304" pitchFamily="18" charset="0"/>
            </a:endParaRPr>
          </a:p>
        </p:txBody>
      </p:sp>
      <p:cxnSp>
        <p:nvCxnSpPr>
          <p:cNvPr id="84" name="Connecteur droit avec flèche 83"/>
          <p:cNvCxnSpPr>
            <a:stCxn id="53" idx="3"/>
            <a:endCxn id="83" idx="1"/>
          </p:cNvCxnSpPr>
          <p:nvPr/>
        </p:nvCxnSpPr>
        <p:spPr>
          <a:xfrm flipV="1">
            <a:off x="9991537" y="4631271"/>
            <a:ext cx="1099760" cy="45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Heptagone 84"/>
          <p:cNvSpPr/>
          <p:nvPr/>
        </p:nvSpPr>
        <p:spPr>
          <a:xfrm>
            <a:off x="10486351" y="4392617"/>
            <a:ext cx="160780" cy="166097"/>
          </a:xfrm>
          <a:prstGeom prst="heptag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6</a:t>
            </a:r>
            <a:endParaRPr lang="en-US" sz="1200" dirty="0">
              <a:latin typeface="Times New Roman" panose="02020603050405020304" pitchFamily="18" charset="0"/>
              <a:cs typeface="Times New Roman" panose="02020603050405020304" pitchFamily="18" charset="0"/>
            </a:endParaRPr>
          </a:p>
        </p:txBody>
      </p:sp>
      <p:sp>
        <p:nvSpPr>
          <p:cNvPr id="86" name="ZoneTexte 85"/>
          <p:cNvSpPr txBox="1"/>
          <p:nvPr/>
        </p:nvSpPr>
        <p:spPr>
          <a:xfrm>
            <a:off x="11379007" y="4153118"/>
            <a:ext cx="404832" cy="338554"/>
          </a:xfrm>
          <a:prstGeom prst="rect">
            <a:avLst/>
          </a:prstGeom>
          <a:noFill/>
        </p:spPr>
        <p:txBody>
          <a:bodyPr wrap="square" rtlCol="0">
            <a:spAutoFit/>
          </a:bodyPr>
          <a:lstStyle/>
          <a:p>
            <a:pPr algn="ctr"/>
            <a:r>
              <a:rPr lang="fr-FR" sz="1600" dirty="0" smtClean="0">
                <a:solidFill>
                  <a:srgbClr val="0000FF"/>
                </a:solidFill>
                <a:latin typeface="Imprint MT Shadow" panose="04020605060303030202" pitchFamily="82" charset="0"/>
              </a:rPr>
              <a:t>S</a:t>
            </a:r>
            <a:r>
              <a:rPr lang="fr-FR" sz="1600" baseline="-25000" dirty="0">
                <a:solidFill>
                  <a:srgbClr val="0000FF"/>
                </a:solidFill>
                <a:latin typeface="Imprint MT Shadow" panose="04020605060303030202" pitchFamily="82" charset="0"/>
              </a:rPr>
              <a:t>6</a:t>
            </a:r>
            <a:endParaRPr lang="en-US" sz="1600" dirty="0">
              <a:solidFill>
                <a:srgbClr val="0000FF"/>
              </a:solidFill>
              <a:latin typeface="Imprint MT Shadow" panose="04020605060303030202" pitchFamily="82" charset="0"/>
            </a:endParaRPr>
          </a:p>
        </p:txBody>
      </p:sp>
      <p:sp>
        <p:nvSpPr>
          <p:cNvPr id="87" name="ZoneTexte 86"/>
          <p:cNvSpPr txBox="1"/>
          <p:nvPr/>
        </p:nvSpPr>
        <p:spPr>
          <a:xfrm>
            <a:off x="9864324" y="4649203"/>
            <a:ext cx="1365974" cy="523220"/>
          </a:xfrm>
          <a:prstGeom prst="rect">
            <a:avLst/>
          </a:prstGeom>
          <a:noFill/>
        </p:spPr>
        <p:txBody>
          <a:bodyPr wrap="square" rtlCol="0">
            <a:spAutoFit/>
          </a:bodyPr>
          <a:lstStyle/>
          <a:p>
            <a:pPr marL="342900" indent="-342900">
              <a:buFont typeface="+mj-lt"/>
              <a:buAutoNum type="alphaLcPeriod"/>
            </a:pPr>
            <a:r>
              <a:rPr lang="en-US" sz="1400" dirty="0" smtClean="0">
                <a:latin typeface="Times New Roman" panose="02020603050405020304" pitchFamily="18" charset="0"/>
                <a:cs typeface="Times New Roman" panose="02020603050405020304" pitchFamily="18" charset="0"/>
              </a:rPr>
              <a:t>Simplicity</a:t>
            </a:r>
          </a:p>
          <a:p>
            <a:pPr marL="342900" indent="-342900">
              <a:buFont typeface="+mj-lt"/>
              <a:buAutoNum type="alphaLcPeriod"/>
            </a:pPr>
            <a:r>
              <a:rPr lang="en-US" sz="1400" dirty="0" smtClean="0">
                <a:latin typeface="Times New Roman" panose="02020603050405020304" pitchFamily="18" charset="0"/>
                <a:cs typeface="Times New Roman" panose="02020603050405020304" pitchFamily="18" charset="0"/>
              </a:rPr>
              <a:t>Regularity</a:t>
            </a:r>
          </a:p>
        </p:txBody>
      </p:sp>
    </p:spTree>
    <p:extLst>
      <p:ext uri="{BB962C8B-B14F-4D97-AF65-F5344CB8AC3E}">
        <p14:creationId xmlns:p14="http://schemas.microsoft.com/office/powerpoint/2010/main" val="27617262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43</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6" y="919958"/>
            <a:ext cx="7146532" cy="535148"/>
          </a:xfrm>
        </p:spPr>
        <p:txBody>
          <a:bodyPr>
            <a:normAutofit/>
          </a:bodyPr>
          <a:lstStyle/>
          <a:p>
            <a:pPr marL="457200" indent="-457200">
              <a:buFont typeface="+mj-lt"/>
              <a:buAutoNum type="arabicPeriod" startAt="2"/>
            </a:pPr>
            <a:r>
              <a:rPr lang="en-US" sz="2000" b="1" dirty="0" smtClean="0">
                <a:latin typeface="Source Han Sans SC"/>
              </a:rPr>
              <a:t>Translating the FORT FOL theory:</a:t>
            </a:r>
          </a:p>
        </p:txBody>
      </p:sp>
      <p:sp>
        <p:nvSpPr>
          <p:cNvPr id="31"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2"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3"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44"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a:solidFill>
                  <a:srgbClr val="002C58"/>
                </a:solidFill>
                <a:latin typeface="Source Han Sans SC"/>
              </a:rPr>
              <a:t>The FORT </a:t>
            </a:r>
            <a:r>
              <a:rPr lang="en-US" sz="2200" b="1" dirty="0" smtClean="0">
                <a:solidFill>
                  <a:srgbClr val="002C58"/>
                </a:solidFill>
                <a:latin typeface="Source Han Sans SC"/>
              </a:rPr>
              <a:t>lightweight </a:t>
            </a:r>
            <a:r>
              <a:rPr lang="en-US" sz="2200" b="1" dirty="0">
                <a:solidFill>
                  <a:srgbClr val="002C58"/>
                </a:solidFill>
                <a:latin typeface="Source Han Sans SC"/>
              </a:rPr>
              <a:t>ontology </a:t>
            </a:r>
            <a:r>
              <a:rPr lang="en-US" sz="2200" b="1" dirty="0" smtClean="0">
                <a:solidFill>
                  <a:srgbClr val="002C58"/>
                </a:solidFill>
                <a:latin typeface="Source Han Sans SC"/>
              </a:rPr>
              <a:t>(SROIQ)</a:t>
            </a:r>
            <a:endParaRPr lang="en-US" sz="2200" b="1" dirty="0">
              <a:solidFill>
                <a:srgbClr val="002C58"/>
              </a:solidFill>
              <a:latin typeface="Source Han Sans SC"/>
            </a:endParaRPr>
          </a:p>
        </p:txBody>
      </p:sp>
      <p:cxnSp>
        <p:nvCxnSpPr>
          <p:cNvPr id="45"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6"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47"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 name="Rectangle 1"/>
          <p:cNvSpPr/>
          <p:nvPr/>
        </p:nvSpPr>
        <p:spPr>
          <a:xfrm>
            <a:off x="6525238" y="1502052"/>
            <a:ext cx="3740542" cy="2308324"/>
          </a:xfrm>
          <a:prstGeom prst="rect">
            <a:avLst/>
          </a:prstGeom>
          <a:gradFill flip="none" rotWithShape="1">
            <a:gsLst>
              <a:gs pos="56000">
                <a:schemeClr val="accent3">
                  <a:lumMod val="5000"/>
                  <a:lumOff val="95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effectLst>
            <a:outerShdw blurRad="50800" dist="38100" dir="2700000" algn="tl" rotWithShape="0">
              <a:prstClr val="black">
                <a:alpha val="40000"/>
              </a:prstClr>
            </a:outerShdw>
          </a:effectLst>
        </p:spPr>
        <p:txBody>
          <a:bodyPr wrap="square">
            <a:spAutoFit/>
          </a:bodyPr>
          <a:lstStyle/>
          <a:p>
            <a:r>
              <a:rPr lang="en-US" sz="1600" dirty="0">
                <a:latin typeface="Source Han Sans SC"/>
              </a:rPr>
              <a:t>SED− ◦E </a:t>
            </a:r>
            <a:r>
              <a:rPr lang="fr-FR" sz="1600" dirty="0">
                <a:solidFill>
                  <a:schemeClr val="tx1">
                    <a:lumMod val="85000"/>
                    <a:lumOff val="15000"/>
                  </a:schemeClr>
                </a:solidFill>
                <a:latin typeface="Source Han Sans SC"/>
                <a:ea typeface="Gadugi" panose="020B0502040204020203" pitchFamily="34" charset="0"/>
                <a:sym typeface="Symbol" panose="05050102010706020507" pitchFamily="18" charset="2"/>
              </a:rPr>
              <a:t></a:t>
            </a:r>
            <a:r>
              <a:rPr lang="en-US" sz="1600" dirty="0" smtClean="0">
                <a:latin typeface="Source Han Sans SC"/>
              </a:rPr>
              <a:t> </a:t>
            </a:r>
            <a:r>
              <a:rPr lang="en-US" sz="1600" dirty="0">
                <a:latin typeface="Source Han Sans SC"/>
              </a:rPr>
              <a:t>E </a:t>
            </a:r>
            <a:r>
              <a:rPr lang="en-US" sz="1600" dirty="0" smtClean="0">
                <a:latin typeface="Source Han Sans SC"/>
              </a:rPr>
              <a:t>		(</a:t>
            </a:r>
            <a:r>
              <a:rPr lang="en-US" sz="1600" dirty="0">
                <a:latin typeface="Source Han Sans SC"/>
              </a:rPr>
              <a:t>a1) </a:t>
            </a:r>
            <a:endParaRPr lang="en-US" sz="1600" dirty="0" smtClean="0">
              <a:latin typeface="Source Han Sans SC"/>
            </a:endParaRPr>
          </a:p>
          <a:p>
            <a:r>
              <a:rPr lang="en-US" sz="1600" dirty="0" smtClean="0">
                <a:latin typeface="Source Han Sans SC"/>
              </a:rPr>
              <a:t>SED </a:t>
            </a:r>
            <a:r>
              <a:rPr lang="fr-FR" sz="1600" dirty="0">
                <a:solidFill>
                  <a:schemeClr val="tx1">
                    <a:lumMod val="85000"/>
                    <a:lumOff val="15000"/>
                  </a:schemeClr>
                </a:solidFill>
                <a:latin typeface="Source Han Sans SC"/>
                <a:ea typeface="Gadugi" panose="020B0502040204020203" pitchFamily="34" charset="0"/>
                <a:sym typeface="Symbol" panose="05050102010706020507" pitchFamily="18" charset="2"/>
              </a:rPr>
              <a:t> </a:t>
            </a:r>
            <a:r>
              <a:rPr lang="en-US" sz="1600" dirty="0" smtClean="0">
                <a:latin typeface="Source Han Sans SC"/>
              </a:rPr>
              <a:t>¬equal 		(a2</a:t>
            </a:r>
            <a:r>
              <a:rPr lang="en-US" sz="1600" dirty="0">
                <a:latin typeface="Source Han Sans SC"/>
              </a:rPr>
              <a:t>) </a:t>
            </a:r>
            <a:endParaRPr lang="en-US" sz="1600" dirty="0" smtClean="0">
              <a:latin typeface="Source Han Sans SC"/>
            </a:endParaRPr>
          </a:p>
          <a:p>
            <a:r>
              <a:rPr lang="en-US" sz="1600" dirty="0" smtClean="0">
                <a:latin typeface="Source Han Sans SC"/>
              </a:rPr>
              <a:t>SED</a:t>
            </a:r>
            <a:r>
              <a:rPr lang="en-US" sz="1600" dirty="0">
                <a:latin typeface="Source Han Sans SC"/>
              </a:rPr>
              <a:t>◦ </a:t>
            </a:r>
            <a:r>
              <a:rPr lang="en-US" sz="1600" dirty="0" err="1">
                <a:latin typeface="Source Han Sans SC"/>
              </a:rPr>
              <a:t>negE</a:t>
            </a:r>
            <a:r>
              <a:rPr lang="en-US" sz="1600" dirty="0">
                <a:latin typeface="Source Han Sans SC"/>
              </a:rPr>
              <a:t> </a:t>
            </a:r>
            <a:r>
              <a:rPr lang="fr-FR" sz="1600" dirty="0">
                <a:solidFill>
                  <a:schemeClr val="tx1">
                    <a:lumMod val="85000"/>
                    <a:lumOff val="15000"/>
                  </a:schemeClr>
                </a:solidFill>
                <a:latin typeface="Source Han Sans SC"/>
                <a:ea typeface="Gadugi" panose="020B0502040204020203" pitchFamily="34" charset="0"/>
                <a:sym typeface="Symbol" panose="05050102010706020507" pitchFamily="18" charset="2"/>
              </a:rPr>
              <a:t></a:t>
            </a:r>
            <a:r>
              <a:rPr lang="en-US" sz="1600" dirty="0" smtClean="0">
                <a:latin typeface="Source Han Sans SC"/>
              </a:rPr>
              <a:t> </a:t>
            </a:r>
            <a:r>
              <a:rPr lang="en-US" sz="1600" dirty="0">
                <a:latin typeface="Source Han Sans SC"/>
              </a:rPr>
              <a:t>∅ </a:t>
            </a:r>
            <a:r>
              <a:rPr lang="en-US" sz="1600" dirty="0" smtClean="0">
                <a:latin typeface="Source Han Sans SC"/>
              </a:rPr>
              <a:t>		(</a:t>
            </a:r>
            <a:r>
              <a:rPr lang="en-US" sz="1600" dirty="0">
                <a:latin typeface="Source Han Sans SC"/>
              </a:rPr>
              <a:t>a3) </a:t>
            </a:r>
            <a:endParaRPr lang="en-US" sz="1600" dirty="0" smtClean="0">
              <a:latin typeface="Source Han Sans SC"/>
            </a:endParaRPr>
          </a:p>
          <a:p>
            <a:r>
              <a:rPr lang="en-US" sz="1600" dirty="0" smtClean="0">
                <a:latin typeface="Source Han Sans SC"/>
              </a:rPr>
              <a:t>SED</a:t>
            </a:r>
            <a:r>
              <a:rPr lang="en-US" sz="1600" dirty="0">
                <a:latin typeface="Source Han Sans SC"/>
              </a:rPr>
              <a:t>◦ SED </a:t>
            </a:r>
            <a:r>
              <a:rPr lang="fr-FR" sz="1600" dirty="0">
                <a:solidFill>
                  <a:schemeClr val="tx1">
                    <a:lumMod val="85000"/>
                    <a:lumOff val="15000"/>
                  </a:schemeClr>
                </a:solidFill>
                <a:latin typeface="Source Han Sans SC"/>
                <a:ea typeface="Gadugi" panose="020B0502040204020203" pitchFamily="34" charset="0"/>
                <a:sym typeface="Symbol" panose="05050102010706020507" pitchFamily="18" charset="2"/>
              </a:rPr>
              <a:t></a:t>
            </a:r>
            <a:r>
              <a:rPr lang="en-US" sz="1600" dirty="0" smtClean="0">
                <a:latin typeface="Source Han Sans SC"/>
              </a:rPr>
              <a:t> </a:t>
            </a:r>
            <a:r>
              <a:rPr lang="en-US" sz="1600" dirty="0">
                <a:latin typeface="Source Han Sans SC"/>
              </a:rPr>
              <a:t>SED </a:t>
            </a:r>
            <a:r>
              <a:rPr lang="en-US" sz="1600" dirty="0" smtClean="0">
                <a:latin typeface="Source Han Sans SC"/>
              </a:rPr>
              <a:t>		(</a:t>
            </a:r>
            <a:r>
              <a:rPr lang="en-US" sz="1600" dirty="0">
                <a:latin typeface="Source Han Sans SC"/>
              </a:rPr>
              <a:t>a4</a:t>
            </a:r>
            <a:r>
              <a:rPr lang="en-US" sz="1600" dirty="0" smtClean="0">
                <a:latin typeface="Source Han Sans SC"/>
              </a:rPr>
              <a:t>)</a:t>
            </a:r>
          </a:p>
          <a:p>
            <a:r>
              <a:rPr lang="it-IT" sz="1600" dirty="0" smtClean="0">
                <a:latin typeface="Source Han Sans SC"/>
              </a:rPr>
              <a:t>componentOf </a:t>
            </a:r>
            <a:r>
              <a:rPr lang="fr-FR" sz="1600" dirty="0">
                <a:solidFill>
                  <a:schemeClr val="tx1">
                    <a:lumMod val="85000"/>
                    <a:lumOff val="15000"/>
                  </a:schemeClr>
                </a:solidFill>
                <a:latin typeface="Source Han Sans SC"/>
                <a:ea typeface="Gadugi" panose="020B0502040204020203" pitchFamily="34" charset="0"/>
                <a:sym typeface="Symbol" panose="05050102010706020507" pitchFamily="18" charset="2"/>
              </a:rPr>
              <a:t></a:t>
            </a:r>
            <a:r>
              <a:rPr lang="it-IT" sz="1600" dirty="0" smtClean="0">
                <a:latin typeface="Source Han Sans SC"/>
              </a:rPr>
              <a:t> partOf 	(</a:t>
            </a:r>
            <a:r>
              <a:rPr lang="it-IT" sz="1600" dirty="0">
                <a:latin typeface="Source Han Sans SC"/>
              </a:rPr>
              <a:t>a5) </a:t>
            </a:r>
            <a:endParaRPr lang="it-IT" sz="1600" dirty="0" smtClean="0">
              <a:latin typeface="Source Han Sans SC"/>
            </a:endParaRPr>
          </a:p>
          <a:p>
            <a:r>
              <a:rPr lang="it-IT" sz="1600" dirty="0" smtClean="0">
                <a:latin typeface="Source Han Sans SC"/>
              </a:rPr>
              <a:t>Tra(componentOf</a:t>
            </a:r>
            <a:r>
              <a:rPr lang="it-IT" sz="1600" dirty="0">
                <a:latin typeface="Source Han Sans SC"/>
              </a:rPr>
              <a:t>) </a:t>
            </a:r>
            <a:r>
              <a:rPr lang="it-IT" sz="1600" dirty="0" smtClean="0">
                <a:latin typeface="Source Han Sans SC"/>
              </a:rPr>
              <a:t>		(</a:t>
            </a:r>
            <a:r>
              <a:rPr lang="it-IT" sz="1600" dirty="0">
                <a:latin typeface="Source Han Sans SC"/>
              </a:rPr>
              <a:t>a6) </a:t>
            </a:r>
            <a:endParaRPr lang="it-IT" sz="1600" dirty="0" smtClean="0">
              <a:latin typeface="Source Han Sans SC"/>
            </a:endParaRPr>
          </a:p>
          <a:p>
            <a:r>
              <a:rPr lang="it-IT" sz="1600" dirty="0" smtClean="0">
                <a:latin typeface="Source Han Sans SC"/>
              </a:rPr>
              <a:t>Irr(componentOf</a:t>
            </a:r>
            <a:r>
              <a:rPr lang="it-IT" sz="1600" dirty="0">
                <a:latin typeface="Source Han Sans SC"/>
              </a:rPr>
              <a:t>) </a:t>
            </a:r>
            <a:r>
              <a:rPr lang="it-IT" sz="1600" dirty="0" smtClean="0">
                <a:latin typeface="Source Han Sans SC"/>
              </a:rPr>
              <a:t>		(</a:t>
            </a:r>
            <a:r>
              <a:rPr lang="it-IT" sz="1600" dirty="0">
                <a:latin typeface="Source Han Sans SC"/>
              </a:rPr>
              <a:t>a7) </a:t>
            </a:r>
            <a:endParaRPr lang="it-IT" sz="1600" dirty="0" smtClean="0">
              <a:latin typeface="Source Han Sans SC"/>
            </a:endParaRPr>
          </a:p>
          <a:p>
            <a:r>
              <a:rPr lang="it-IT" sz="1600" dirty="0" smtClean="0">
                <a:latin typeface="Source Han Sans SC"/>
              </a:rPr>
              <a:t>Asy(componentOf</a:t>
            </a:r>
            <a:r>
              <a:rPr lang="it-IT" sz="1600" dirty="0">
                <a:latin typeface="Source Han Sans SC"/>
              </a:rPr>
              <a:t>) </a:t>
            </a:r>
            <a:r>
              <a:rPr lang="it-IT" sz="1600" dirty="0" smtClean="0">
                <a:latin typeface="Source Han Sans SC"/>
              </a:rPr>
              <a:t>		(</a:t>
            </a:r>
            <a:r>
              <a:rPr lang="it-IT" sz="1600" dirty="0">
                <a:latin typeface="Source Han Sans SC"/>
              </a:rPr>
              <a:t>a8</a:t>
            </a:r>
            <a:r>
              <a:rPr lang="it-IT" sz="1600" dirty="0" smtClean="0">
                <a:latin typeface="Source Han Sans SC"/>
              </a:rPr>
              <a:t>)</a:t>
            </a:r>
          </a:p>
          <a:p>
            <a:r>
              <a:rPr lang="it-IT" sz="1600" dirty="0" smtClean="0">
                <a:latin typeface="Source Han Sans SC"/>
              </a:rPr>
              <a:t>.... </a:t>
            </a:r>
          </a:p>
        </p:txBody>
      </p:sp>
      <p:sp>
        <p:nvSpPr>
          <p:cNvPr id="8" name="Rectangle 7"/>
          <p:cNvSpPr/>
          <p:nvPr/>
        </p:nvSpPr>
        <p:spPr>
          <a:xfrm>
            <a:off x="466727" y="1514968"/>
            <a:ext cx="2520314" cy="2308324"/>
          </a:xfrm>
          <a:prstGeom prst="rect">
            <a:avLst/>
          </a:prstGeom>
        </p:spPr>
        <p:txBody>
          <a:bodyPr wrap="square">
            <a:spAutoFit/>
          </a:bodyPr>
          <a:lstStyle/>
          <a:p>
            <a:pPr marL="285750" indent="-285750">
              <a:buFont typeface="Wingdings" panose="05000000000000000000" pitchFamily="2" charset="2"/>
              <a:buChar char="v"/>
            </a:pPr>
            <a:r>
              <a:rPr lang="en-US" dirty="0" smtClean="0">
                <a:latin typeface="Source Han Sans SC"/>
              </a:rPr>
              <a:t>Steps 1 → 5 </a:t>
            </a:r>
          </a:p>
          <a:p>
            <a:pPr lvl="1"/>
            <a:r>
              <a:rPr lang="en-US" dirty="0" smtClean="0">
                <a:latin typeface="Source Han Sans SC"/>
              </a:rPr>
              <a:t>S</a:t>
            </a:r>
            <a:r>
              <a:rPr lang="en-US" baseline="-25000" dirty="0" smtClean="0">
                <a:latin typeface="Source Han Sans SC"/>
              </a:rPr>
              <a:t>5</a:t>
            </a:r>
            <a:r>
              <a:rPr lang="en-US" dirty="0" smtClean="0">
                <a:latin typeface="Source Han Sans SC"/>
              </a:rPr>
              <a:t>: a set of 124 non-structured axioms</a:t>
            </a:r>
          </a:p>
          <a:p>
            <a:pPr lvl="1"/>
            <a:endParaRPr lang="fr-FR" dirty="0" smtClean="0">
              <a:latin typeface="Source Han Sans SC"/>
            </a:endParaRPr>
          </a:p>
          <a:p>
            <a:pPr marL="285750" indent="-285750">
              <a:buFont typeface="Wingdings" panose="05000000000000000000" pitchFamily="2" charset="2"/>
              <a:buChar char="v"/>
            </a:pPr>
            <a:r>
              <a:rPr lang="nn-NO" dirty="0" smtClean="0">
                <a:latin typeface="Source Han Sans SC"/>
              </a:rPr>
              <a:t>Step </a:t>
            </a:r>
            <a:r>
              <a:rPr lang="nn-NO" dirty="0">
                <a:latin typeface="Source Han Sans SC"/>
              </a:rPr>
              <a:t>6: </a:t>
            </a:r>
          </a:p>
          <a:p>
            <a:pPr lvl="1"/>
            <a:r>
              <a:rPr lang="en-US" dirty="0">
                <a:latin typeface="Source Han Sans SC"/>
              </a:rPr>
              <a:t>S</a:t>
            </a:r>
            <a:r>
              <a:rPr lang="en-US" baseline="-25000" dirty="0">
                <a:latin typeface="Source Han Sans SC"/>
              </a:rPr>
              <a:t>6</a:t>
            </a:r>
            <a:r>
              <a:rPr lang="en-US" dirty="0">
                <a:latin typeface="Source Han Sans SC"/>
              </a:rPr>
              <a:t>: a set of 108 structured </a:t>
            </a:r>
            <a:r>
              <a:rPr lang="en-US" dirty="0" smtClean="0">
                <a:latin typeface="Source Han Sans SC"/>
              </a:rPr>
              <a:t>axioms</a:t>
            </a:r>
            <a:endParaRPr lang="en-US" dirty="0">
              <a:latin typeface="Source Han Sans SC"/>
            </a:endParaRPr>
          </a:p>
        </p:txBody>
      </p:sp>
      <p:pic>
        <p:nvPicPr>
          <p:cNvPr id="116" name="Imag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6202" y="772802"/>
            <a:ext cx="9947001" cy="5583548"/>
          </a:xfrm>
          <a:prstGeom prst="rect">
            <a:avLst/>
          </a:prstGeom>
          <a:effectLst>
            <a:outerShdw blurRad="50800" dist="50800" dir="5400000" algn="ctr" rotWithShape="0">
              <a:schemeClr val="bg1"/>
            </a:outerShdw>
          </a:effectLst>
        </p:spPr>
      </p:pic>
      <p:sp>
        <p:nvSpPr>
          <p:cNvPr id="27" name="Rectangle à coins arrondis 26"/>
          <p:cNvSpPr/>
          <p:nvPr/>
        </p:nvSpPr>
        <p:spPr>
          <a:xfrm>
            <a:off x="705201" y="4380329"/>
            <a:ext cx="11029340" cy="997415"/>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A64C0E"/>
                </a:solidFill>
                <a:latin typeface="Source Han Sans SC"/>
              </a:rPr>
              <a:t>Contribution 3</a:t>
            </a:r>
            <a:r>
              <a:rPr lang="en-US" sz="2000" dirty="0" smtClean="0">
                <a:solidFill>
                  <a:schemeClr val="tx1"/>
                </a:solidFill>
                <a:latin typeface="Source Han Sans SC"/>
              </a:rPr>
              <a:t>: </a:t>
            </a:r>
            <a:endParaRPr lang="en-US" sz="2000" dirty="0">
              <a:solidFill>
                <a:schemeClr val="tx1"/>
              </a:solidFill>
              <a:latin typeface="Source Han Sans SC"/>
            </a:endParaRPr>
          </a:p>
          <a:p>
            <a:pPr algn="ctr"/>
            <a:r>
              <a:rPr lang="en-US" sz="2000" dirty="0" smtClean="0">
                <a:solidFill>
                  <a:schemeClr val="tx1"/>
                </a:solidFill>
                <a:latin typeface="Source Han Sans SC"/>
              </a:rPr>
              <a:t>We have </a:t>
            </a:r>
            <a:r>
              <a:rPr lang="en-US" sz="2000" dirty="0">
                <a:solidFill>
                  <a:schemeClr val="tx1"/>
                </a:solidFill>
                <a:latin typeface="Source Han Sans SC"/>
              </a:rPr>
              <a:t>extracted a </a:t>
            </a:r>
            <a:r>
              <a:rPr lang="en-US" sz="2000" b="1" dirty="0">
                <a:solidFill>
                  <a:schemeClr val="tx1"/>
                </a:solidFill>
                <a:latin typeface="Source Han Sans SC"/>
              </a:rPr>
              <a:t>decidable fragment </a:t>
            </a:r>
            <a:r>
              <a:rPr lang="en-US" sz="2000" dirty="0">
                <a:solidFill>
                  <a:schemeClr val="tx1"/>
                </a:solidFill>
                <a:latin typeface="Source Han Sans SC"/>
              </a:rPr>
              <a:t>of FORT by translating the </a:t>
            </a:r>
            <a:r>
              <a:rPr lang="en-US" sz="2000" dirty="0" smtClean="0">
                <a:solidFill>
                  <a:schemeClr val="tx1"/>
                </a:solidFill>
                <a:latin typeface="Source Han Sans SC"/>
              </a:rPr>
              <a:t>FOL </a:t>
            </a:r>
            <a:r>
              <a:rPr lang="en-US" sz="2000" dirty="0">
                <a:solidFill>
                  <a:schemeClr val="tx1"/>
                </a:solidFill>
                <a:latin typeface="Source Han Sans SC"/>
              </a:rPr>
              <a:t>theory into the decidable </a:t>
            </a:r>
            <a:r>
              <a:rPr lang="en-US" sz="2000" dirty="0" smtClean="0">
                <a:solidFill>
                  <a:schemeClr val="tx1"/>
                </a:solidFill>
                <a:latin typeface="Source Han Sans SC"/>
              </a:rPr>
              <a:t>SROIQ, based on a </a:t>
            </a:r>
            <a:r>
              <a:rPr lang="en-US" sz="2000" dirty="0">
                <a:solidFill>
                  <a:schemeClr val="tx1"/>
                </a:solidFill>
                <a:latin typeface="Source Han Sans SC"/>
              </a:rPr>
              <a:t>generic and systematic </a:t>
            </a:r>
            <a:r>
              <a:rPr lang="en-US" sz="2000" dirty="0" smtClean="0">
                <a:solidFill>
                  <a:schemeClr val="tx1"/>
                </a:solidFill>
                <a:latin typeface="Source Han Sans SC"/>
              </a:rPr>
              <a:t>procedure </a:t>
            </a:r>
            <a:r>
              <a:rPr lang="en-US" sz="2000" dirty="0" smtClean="0">
                <a:solidFill>
                  <a:srgbClr val="0000FF"/>
                </a:solidFill>
                <a:latin typeface="Source Han Sans SC"/>
              </a:rPr>
              <a:t>[F</a:t>
            </a:r>
            <a:r>
              <a:rPr lang="en-US" sz="2000" dirty="0">
                <a:solidFill>
                  <a:srgbClr val="0000FF"/>
                </a:solidFill>
                <a:latin typeface="Source Han Sans SC"/>
              </a:rPr>
              <a:t>. Danash et al., </a:t>
            </a:r>
            <a:r>
              <a:rPr lang="en-US" sz="2000" dirty="0" smtClean="0">
                <a:solidFill>
                  <a:srgbClr val="0000FF"/>
                </a:solidFill>
                <a:latin typeface="Source Han Sans SC"/>
              </a:rPr>
              <a:t>2023]</a:t>
            </a:r>
            <a:r>
              <a:rPr lang="en-US" sz="2000" dirty="0" smtClean="0">
                <a:solidFill>
                  <a:schemeClr val="tx1"/>
                </a:solidFill>
                <a:latin typeface="Source Han Sans SC"/>
              </a:rPr>
              <a:t>.</a:t>
            </a:r>
            <a:endParaRPr lang="en-US" sz="2000" dirty="0" smtClean="0">
              <a:solidFill>
                <a:schemeClr val="tx1"/>
              </a:solidFill>
              <a:latin typeface="Source Han Sans SC"/>
              <a:cs typeface="Times New Roman" panose="02020603050405020304" pitchFamily="18" charset="0"/>
            </a:endParaRPr>
          </a:p>
        </p:txBody>
      </p:sp>
      <p:sp>
        <p:nvSpPr>
          <p:cNvPr id="28" name="Rectangle 27"/>
          <p:cNvSpPr/>
          <p:nvPr/>
        </p:nvSpPr>
        <p:spPr>
          <a:xfrm>
            <a:off x="3347206" y="5437345"/>
            <a:ext cx="6304129" cy="307777"/>
          </a:xfrm>
          <a:prstGeom prst="rect">
            <a:avLst/>
          </a:prstGeom>
        </p:spPr>
        <p:txBody>
          <a:bodyPr wrap="square">
            <a:spAutoFit/>
          </a:bodyPr>
          <a:lstStyle/>
          <a:p>
            <a:pPr algn="ctr"/>
            <a:r>
              <a:rPr lang="en-US" sz="1400" dirty="0">
                <a:solidFill>
                  <a:srgbClr val="0000FF"/>
                </a:solidFill>
                <a:hlinkClick r:id="rId4"/>
              </a:rPr>
              <a:t>https://github.com/DanashFatima/FORT/tree/main/FORT-SROIQ-formalization</a:t>
            </a:r>
            <a:endParaRPr lang="en-US" sz="1400" dirty="0">
              <a:solidFill>
                <a:srgbClr val="0000FF"/>
              </a:solidFill>
            </a:endParaRPr>
          </a:p>
        </p:txBody>
      </p:sp>
      <p:sp>
        <p:nvSpPr>
          <p:cNvPr id="29" name="Rectangle 28"/>
          <p:cNvSpPr/>
          <p:nvPr/>
        </p:nvSpPr>
        <p:spPr>
          <a:xfrm>
            <a:off x="780733" y="5860077"/>
            <a:ext cx="10878275" cy="461665"/>
          </a:xfrm>
          <a:prstGeom prst="rect">
            <a:avLst/>
          </a:prstGeom>
        </p:spPr>
        <p:txBody>
          <a:bodyPr wrap="square">
            <a:spAutoFit/>
          </a:bodyPr>
          <a:lstStyle/>
          <a:p>
            <a:pPr algn="just" fontAlgn="base"/>
            <a:r>
              <a:rPr lang="en-US" sz="1200" dirty="0">
                <a:latin typeface="Source Han Sans SC"/>
              </a:rPr>
              <a:t>F. Danash, D. </a:t>
            </a:r>
            <a:r>
              <a:rPr lang="en-US" sz="1200" dirty="0" err="1">
                <a:latin typeface="Source Han Sans SC"/>
              </a:rPr>
              <a:t>Ziebelin</a:t>
            </a:r>
            <a:r>
              <a:rPr lang="en-US" sz="1200" dirty="0">
                <a:latin typeface="Source Han Sans SC"/>
              </a:rPr>
              <a:t>, </a:t>
            </a:r>
            <a:r>
              <a:rPr lang="en-US" sz="1200" b="1" dirty="0">
                <a:latin typeface="Source Han Sans SC"/>
              </a:rPr>
              <a:t>Translating FOL-theories into SROIQ-</a:t>
            </a:r>
            <a:r>
              <a:rPr lang="en-US" sz="1200" b="1" dirty="0" err="1">
                <a:latin typeface="Source Han Sans SC"/>
              </a:rPr>
              <a:t>TBoxes</a:t>
            </a:r>
            <a:r>
              <a:rPr lang="en-US" sz="1200" dirty="0">
                <a:latin typeface="Source Han Sans SC"/>
              </a:rPr>
              <a:t>. In: The ACM/SIGAPP Symposium On Applied Computing Modeling (</a:t>
            </a:r>
            <a:r>
              <a:rPr lang="en-US" sz="1200" dirty="0">
                <a:latin typeface="Source Han Sans SC"/>
                <a:hlinkClick r:id="rId5"/>
              </a:rPr>
              <a:t>SAC2023</a:t>
            </a:r>
            <a:r>
              <a:rPr lang="en-US" sz="1200" dirty="0">
                <a:latin typeface="Source Han Sans SC"/>
              </a:rPr>
              <a:t>), Knowledge Representation and Reasoning track, 2023. </a:t>
            </a:r>
            <a:r>
              <a:rPr lang="en-US" sz="1200" dirty="0">
                <a:latin typeface="Source Han Sans SC"/>
                <a:hlinkClick r:id="rId6"/>
              </a:rPr>
              <a:t>Conference short paper</a:t>
            </a:r>
            <a:r>
              <a:rPr lang="en-US" sz="1200" dirty="0">
                <a:latin typeface="Source Han Sans SC"/>
              </a:rPr>
              <a:t>.</a:t>
            </a:r>
          </a:p>
        </p:txBody>
      </p:sp>
      <p:grpSp>
        <p:nvGrpSpPr>
          <p:cNvPr id="10" name="Groupe 9"/>
          <p:cNvGrpSpPr/>
          <p:nvPr/>
        </p:nvGrpSpPr>
        <p:grpSpPr>
          <a:xfrm>
            <a:off x="10129946" y="5168699"/>
            <a:ext cx="1764132" cy="571992"/>
            <a:chOff x="11734541" y="3934173"/>
            <a:chExt cx="1764132" cy="571992"/>
          </a:xfrm>
        </p:grpSpPr>
        <p:sp>
          <p:nvSpPr>
            <p:cNvPr id="24" name="Rectangle 23"/>
            <p:cNvSpPr/>
            <p:nvPr/>
          </p:nvSpPr>
          <p:spPr>
            <a:xfrm>
              <a:off x="12192000" y="3998199"/>
              <a:ext cx="1242648" cy="461665"/>
            </a:xfrm>
            <a:prstGeom prst="rect">
              <a:avLst/>
            </a:prstGeom>
          </p:spPr>
          <p:txBody>
            <a:bodyPr wrap="none">
              <a:spAutoFit/>
            </a:bodyPr>
            <a:lstStyle/>
            <a:p>
              <a:r>
                <a:rPr lang="en-US" sz="1200" dirty="0" smtClean="0">
                  <a:latin typeface="Source Han Sans SC"/>
                  <a:cs typeface="Times New Roman" panose="02020603050405020304" pitchFamily="18" charset="0"/>
                </a:rPr>
                <a:t>: Regular order</a:t>
              </a:r>
            </a:p>
            <a:p>
              <a:r>
                <a:rPr lang="en-US" sz="1200" dirty="0" smtClean="0">
                  <a:latin typeface="Source Han Sans SC"/>
                  <a:cs typeface="Times New Roman" panose="02020603050405020304" pitchFamily="18" charset="0"/>
                </a:rPr>
                <a:t>: Irregular order</a:t>
              </a:r>
              <a:endParaRPr lang="en-US" sz="1200" dirty="0">
                <a:latin typeface="Source Han Sans SC"/>
                <a:cs typeface="Times New Roman" panose="02020603050405020304" pitchFamily="18" charset="0"/>
              </a:endParaRPr>
            </a:p>
          </p:txBody>
        </p:sp>
        <p:cxnSp>
          <p:nvCxnSpPr>
            <p:cNvPr id="25" name="Connecteur droit avec flèche 24"/>
            <p:cNvCxnSpPr/>
            <p:nvPr/>
          </p:nvCxnSpPr>
          <p:spPr>
            <a:xfrm>
              <a:off x="11818421" y="4147751"/>
              <a:ext cx="39704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a:off x="11818421" y="4340791"/>
              <a:ext cx="397042" cy="0"/>
            </a:xfrm>
            <a:prstGeom prst="straightConnector1">
              <a:avLst/>
            </a:prstGeom>
            <a:ln w="12700">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11734541" y="3934173"/>
              <a:ext cx="1764132" cy="571992"/>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3135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7" grpId="0" animBg="1"/>
      <p:bldP spid="28"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44</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6" y="919957"/>
            <a:ext cx="11391446" cy="5436393"/>
          </a:xfrm>
        </p:spPr>
        <p:txBody>
          <a:bodyPr>
            <a:normAutofit/>
          </a:bodyPr>
          <a:lstStyle/>
          <a:p>
            <a:pPr marL="0" indent="0">
              <a:buNone/>
            </a:pPr>
            <a:r>
              <a:rPr lang="en-US" sz="2000" b="1" dirty="0" smtClean="0">
                <a:latin typeface="Source Han Sans SC"/>
              </a:rPr>
              <a:t>Methodology step 4:</a:t>
            </a:r>
          </a:p>
          <a:p>
            <a:pPr marL="0" indent="0">
              <a:buNone/>
            </a:pPr>
            <a:r>
              <a:rPr lang="en-US" sz="1800" dirty="0">
                <a:latin typeface="Source Han Sans SC"/>
              </a:rPr>
              <a:t>specify and implement the T-boxes of the SROIQ formalization into a semantic web </a:t>
            </a:r>
            <a:r>
              <a:rPr lang="en-US" sz="1800" dirty="0" smtClean="0">
                <a:latin typeface="Source Han Sans SC"/>
              </a:rPr>
              <a:t>onto</a:t>
            </a:r>
            <a:r>
              <a:rPr lang="en-US" sz="1800" dirty="0">
                <a:latin typeface="Source Han Sans SC"/>
              </a:rPr>
              <a:t>l</a:t>
            </a:r>
            <a:r>
              <a:rPr lang="en-US" sz="1800" dirty="0" smtClean="0">
                <a:latin typeface="Source Han Sans SC"/>
              </a:rPr>
              <a:t>ogical model: </a:t>
            </a:r>
            <a:r>
              <a:rPr lang="en-US" sz="1800" dirty="0">
                <a:solidFill>
                  <a:srgbClr val="A64C0E"/>
                </a:solidFill>
                <a:latin typeface="Source Han Sans SC"/>
              </a:rPr>
              <a:t>an OWL2-DL implementation of the FORT lightweight ontology</a:t>
            </a:r>
            <a:r>
              <a:rPr lang="en-US" sz="1800" dirty="0" smtClean="0">
                <a:solidFill>
                  <a:srgbClr val="A64C0E"/>
                </a:solidFill>
                <a:latin typeface="Source Han Sans SC"/>
              </a:rPr>
              <a:t>.</a:t>
            </a:r>
            <a:endParaRPr lang="fr-FR" sz="1800" b="1" dirty="0" smtClean="0">
              <a:solidFill>
                <a:srgbClr val="A64C0E"/>
              </a:solidFill>
              <a:latin typeface="Source Han Sans SC"/>
            </a:endParaRPr>
          </a:p>
        </p:txBody>
      </p:sp>
      <p:sp>
        <p:nvSpPr>
          <p:cNvPr id="19" name="Rectangle à coins arrondis 18"/>
          <p:cNvSpPr/>
          <p:nvPr/>
        </p:nvSpPr>
        <p:spPr bwMode="auto">
          <a:xfrm>
            <a:off x="1608086" y="3405308"/>
            <a:ext cx="8041032" cy="925533"/>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mj-lt"/>
            </a:endParaRPr>
          </a:p>
        </p:txBody>
      </p:sp>
      <p:sp>
        <p:nvSpPr>
          <p:cNvPr id="20" name="Dodécagone 19"/>
          <p:cNvSpPr/>
          <p:nvPr/>
        </p:nvSpPr>
        <p:spPr>
          <a:xfrm>
            <a:off x="3389945" y="3645804"/>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21" name="ZoneTexte 20"/>
          <p:cNvSpPr txBox="1"/>
          <p:nvPr/>
        </p:nvSpPr>
        <p:spPr>
          <a:xfrm>
            <a:off x="3600705" y="3543533"/>
            <a:ext cx="2275572"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specify </a:t>
            </a:r>
            <a:r>
              <a:rPr lang="en-US" sz="2000" dirty="0">
                <a:latin typeface="Times New Roman" panose="02020603050405020304" pitchFamily="18" charset="0"/>
                <a:cs typeface="Times New Roman" panose="02020603050405020304" pitchFamily="18" charset="0"/>
              </a:rPr>
              <a:t>&amp; formalize</a:t>
            </a:r>
          </a:p>
        </p:txBody>
      </p:sp>
      <p:sp>
        <p:nvSpPr>
          <p:cNvPr id="22" name="ZoneTexte 21"/>
          <p:cNvSpPr txBox="1"/>
          <p:nvPr/>
        </p:nvSpPr>
        <p:spPr>
          <a:xfrm>
            <a:off x="4171724" y="3819423"/>
            <a:ext cx="743602"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FOL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1645014" y="3543533"/>
            <a:ext cx="1237312" cy="707886"/>
          </a:xfrm>
          <a:prstGeom prst="rect">
            <a:avLst/>
          </a:prstGeom>
        </p:spPr>
        <p:txBody>
          <a:bodyPr wrap="square">
            <a:spAutoFit/>
          </a:bodyPr>
          <a:lstStyle/>
          <a:p>
            <a:r>
              <a:rPr lang="en-US" sz="2000" dirty="0" smtClean="0">
                <a:solidFill>
                  <a:srgbClr val="2A3F50"/>
                </a:solidFill>
                <a:latin typeface="Times New Roman" panose="02020603050405020304" pitchFamily="18" charset="0"/>
                <a:cs typeface="Times New Roman" panose="02020603050405020304" pitchFamily="18" charset="0"/>
              </a:rPr>
              <a:t>Reference Ontology</a:t>
            </a:r>
            <a:endParaRPr lang="en-US" sz="2000" dirty="0">
              <a:solidFill>
                <a:srgbClr val="2A3F50"/>
              </a:solidFill>
            </a:endParaRPr>
          </a:p>
        </p:txBody>
      </p:sp>
      <p:cxnSp>
        <p:nvCxnSpPr>
          <p:cNvPr id="26" name="Connecteur droit avec flèche 25"/>
          <p:cNvCxnSpPr/>
          <p:nvPr/>
        </p:nvCxnSpPr>
        <p:spPr>
          <a:xfrm flipV="1">
            <a:off x="5793488" y="3824170"/>
            <a:ext cx="1043850"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Dodécagone 26"/>
          <p:cNvSpPr/>
          <p:nvPr/>
        </p:nvSpPr>
        <p:spPr>
          <a:xfrm>
            <a:off x="7021386" y="3655453"/>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28" name="ZoneTexte 27"/>
          <p:cNvSpPr txBox="1"/>
          <p:nvPr/>
        </p:nvSpPr>
        <p:spPr>
          <a:xfrm>
            <a:off x="7232145" y="3553182"/>
            <a:ext cx="226937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nalyze &amp; validate</a:t>
            </a:r>
            <a:endParaRPr lang="en-US" sz="2000" dirty="0">
              <a:latin typeface="Times New Roman" panose="02020603050405020304" pitchFamily="18" charset="0"/>
              <a:cs typeface="Times New Roman" panose="02020603050405020304" pitchFamily="18" charset="0"/>
            </a:endParaRPr>
          </a:p>
        </p:txBody>
      </p:sp>
      <p:sp>
        <p:nvSpPr>
          <p:cNvPr id="29" name="ZoneTexte 28"/>
          <p:cNvSpPr txBox="1"/>
          <p:nvPr/>
        </p:nvSpPr>
        <p:spPr>
          <a:xfrm>
            <a:off x="7840353" y="3821907"/>
            <a:ext cx="663405"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CL</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32" name="Rectangle à coins arrondis 31"/>
          <p:cNvSpPr/>
          <p:nvPr/>
        </p:nvSpPr>
        <p:spPr bwMode="auto">
          <a:xfrm>
            <a:off x="1608086" y="4992460"/>
            <a:ext cx="8041032" cy="925533"/>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mj-lt"/>
            </a:endParaRPr>
          </a:p>
        </p:txBody>
      </p:sp>
      <p:sp>
        <p:nvSpPr>
          <p:cNvPr id="33" name="Dodécagone 32"/>
          <p:cNvSpPr/>
          <p:nvPr/>
        </p:nvSpPr>
        <p:spPr>
          <a:xfrm>
            <a:off x="3389945" y="5270409"/>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dirty="0">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34" name="ZoneTexte 33"/>
          <p:cNvSpPr txBox="1"/>
          <p:nvPr/>
        </p:nvSpPr>
        <p:spPr>
          <a:xfrm>
            <a:off x="3600704" y="5168138"/>
            <a:ext cx="215436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xtract &amp; translate</a:t>
            </a:r>
            <a:endParaRPr lang="en-US" sz="2000" dirty="0">
              <a:latin typeface="Times New Roman" panose="02020603050405020304" pitchFamily="18" charset="0"/>
              <a:cs typeface="Times New Roman" panose="02020603050405020304" pitchFamily="18" charset="0"/>
            </a:endParaRPr>
          </a:p>
        </p:txBody>
      </p:sp>
      <p:sp>
        <p:nvSpPr>
          <p:cNvPr id="36" name="ZoneTexte 35"/>
          <p:cNvSpPr txBox="1"/>
          <p:nvPr/>
        </p:nvSpPr>
        <p:spPr>
          <a:xfrm>
            <a:off x="3975811" y="5456847"/>
            <a:ext cx="1109350"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SROIQ</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1608086" y="5120990"/>
            <a:ext cx="1447728" cy="707886"/>
          </a:xfrm>
          <a:prstGeom prst="rect">
            <a:avLst/>
          </a:prstGeom>
        </p:spPr>
        <p:txBody>
          <a:bodyPr wrap="square">
            <a:spAutoFit/>
          </a:bodyPr>
          <a:lstStyle/>
          <a:p>
            <a:r>
              <a:rPr lang="en-US" sz="2000" dirty="0" smtClean="0">
                <a:solidFill>
                  <a:srgbClr val="2A3F50"/>
                </a:solidFill>
                <a:latin typeface="Times New Roman" panose="02020603050405020304" pitchFamily="18" charset="0"/>
                <a:cs typeface="Times New Roman" panose="02020603050405020304" pitchFamily="18" charset="0"/>
              </a:rPr>
              <a:t>Lightweight Ontology</a:t>
            </a:r>
            <a:endParaRPr lang="en-US" sz="2000" dirty="0">
              <a:solidFill>
                <a:srgbClr val="2A3F50"/>
              </a:solidFill>
            </a:endParaRPr>
          </a:p>
        </p:txBody>
      </p:sp>
      <p:sp>
        <p:nvSpPr>
          <p:cNvPr id="38" name="Rectangle 37"/>
          <p:cNvSpPr/>
          <p:nvPr/>
        </p:nvSpPr>
        <p:spPr>
          <a:xfrm>
            <a:off x="3127334" y="2613305"/>
            <a:ext cx="2677073" cy="36169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3055814" y="2628980"/>
            <a:ext cx="2791150" cy="400110"/>
          </a:xfrm>
          <a:prstGeom prst="rect">
            <a:avLst/>
          </a:prstGeom>
        </p:spPr>
        <p:txBody>
          <a:bodyPr wrap="none">
            <a:spAutoFit/>
          </a:bodyPr>
          <a:lstStyle/>
          <a:p>
            <a:pPr algn="ctr"/>
            <a:r>
              <a:rPr lang="en-US" sz="2000" u="sng" dirty="0" smtClean="0">
                <a:latin typeface="Times New Roman" panose="02020603050405020304" pitchFamily="18" charset="0"/>
                <a:cs typeface="Times New Roman" panose="02020603050405020304" pitchFamily="18" charset="0"/>
              </a:rPr>
              <a:t>Theoretical formalization</a:t>
            </a:r>
            <a:endParaRPr lang="en-US" sz="2000" u="sng" dirty="0"/>
          </a:p>
        </p:txBody>
      </p:sp>
      <p:sp>
        <p:nvSpPr>
          <p:cNvPr id="40" name="Rectangle 39"/>
          <p:cNvSpPr/>
          <p:nvPr/>
        </p:nvSpPr>
        <p:spPr>
          <a:xfrm>
            <a:off x="6888138" y="2618052"/>
            <a:ext cx="2628141" cy="36169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7045236" y="2633727"/>
            <a:ext cx="2279791" cy="400110"/>
          </a:xfrm>
          <a:prstGeom prst="rect">
            <a:avLst/>
          </a:prstGeom>
        </p:spPr>
        <p:txBody>
          <a:bodyPr wrap="none">
            <a:spAutoFit/>
          </a:bodyPr>
          <a:lstStyle/>
          <a:p>
            <a:pPr algn="ctr"/>
            <a:r>
              <a:rPr lang="en-US" sz="2000" u="sng" dirty="0" smtClean="0">
                <a:latin typeface="Times New Roman" panose="02020603050405020304" pitchFamily="18" charset="0"/>
                <a:cs typeface="Times New Roman" panose="02020603050405020304" pitchFamily="18" charset="0"/>
              </a:rPr>
              <a:t>Empirical validation</a:t>
            </a:r>
            <a:endParaRPr lang="en-US" sz="2000" u="sng" dirty="0"/>
          </a:p>
        </p:txBody>
      </p:sp>
      <p:cxnSp>
        <p:nvCxnSpPr>
          <p:cNvPr id="30" name="Connecteur droit avec flèche 29"/>
          <p:cNvCxnSpPr/>
          <p:nvPr/>
        </p:nvCxnSpPr>
        <p:spPr>
          <a:xfrm flipV="1">
            <a:off x="5793488" y="5451945"/>
            <a:ext cx="1043850"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Dodécagone 30"/>
          <p:cNvSpPr/>
          <p:nvPr/>
        </p:nvSpPr>
        <p:spPr>
          <a:xfrm>
            <a:off x="7021386" y="5270409"/>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b="1" dirty="0" smtClean="0">
                <a:latin typeface="Times New Roman" panose="02020603050405020304" pitchFamily="18" charset="0"/>
                <a:cs typeface="Times New Roman" panose="02020603050405020304" pitchFamily="18" charset="0"/>
              </a:rPr>
              <a:t>4</a:t>
            </a:r>
            <a:endParaRPr lang="en-US" sz="2000" b="1" dirty="0">
              <a:latin typeface="Times New Roman" panose="02020603050405020304" pitchFamily="18" charset="0"/>
              <a:cs typeface="Times New Roman" panose="02020603050405020304" pitchFamily="18" charset="0"/>
            </a:endParaRPr>
          </a:p>
        </p:txBody>
      </p:sp>
      <p:sp>
        <p:nvSpPr>
          <p:cNvPr id="42" name="ZoneTexte 41"/>
          <p:cNvSpPr txBox="1"/>
          <p:nvPr/>
        </p:nvSpPr>
        <p:spPr>
          <a:xfrm>
            <a:off x="7184017" y="5168138"/>
            <a:ext cx="2488493"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specify &amp; implement</a:t>
            </a:r>
            <a:endParaRPr lang="en-US" sz="2000" b="1" dirty="0">
              <a:latin typeface="Times New Roman" panose="02020603050405020304" pitchFamily="18" charset="0"/>
              <a:cs typeface="Times New Roman" panose="02020603050405020304" pitchFamily="18" charset="0"/>
            </a:endParaRPr>
          </a:p>
        </p:txBody>
      </p:sp>
      <p:sp>
        <p:nvSpPr>
          <p:cNvPr id="43" name="ZoneTexte 42"/>
          <p:cNvSpPr txBox="1"/>
          <p:nvPr/>
        </p:nvSpPr>
        <p:spPr>
          <a:xfrm>
            <a:off x="7724099" y="5451945"/>
            <a:ext cx="895915" cy="400110"/>
          </a:xfrm>
          <a:prstGeom prst="rect">
            <a:avLst/>
          </a:prstGeom>
          <a:noFill/>
        </p:spPr>
        <p:txBody>
          <a:bodyPr wrap="square" rtlCol="0">
            <a:spAutoFit/>
          </a:bodyPr>
          <a:lstStyle/>
          <a:p>
            <a:pPr algn="ctr"/>
            <a:r>
              <a:rPr lang="en-US" sz="2000" dirty="0" smtClean="0">
                <a:solidFill>
                  <a:srgbClr val="0000FF"/>
                </a:solidFill>
                <a:latin typeface="Times New Roman" panose="02020603050405020304" pitchFamily="18" charset="0"/>
                <a:cs typeface="Times New Roman" panose="02020603050405020304" pitchFamily="18" charset="0"/>
              </a:rPr>
              <a:t>OWL</a:t>
            </a:r>
            <a:endParaRPr lang="en-US" sz="2000" dirty="0">
              <a:solidFill>
                <a:srgbClr val="0000FF"/>
              </a:solidFill>
              <a:latin typeface="Times New Roman" panose="02020603050405020304" pitchFamily="18" charset="0"/>
              <a:cs typeface="Times New Roman" panose="02020603050405020304" pitchFamily="18" charset="0"/>
            </a:endParaRPr>
          </a:p>
        </p:txBody>
      </p:sp>
      <p:cxnSp>
        <p:nvCxnSpPr>
          <p:cNvPr id="44" name="Connecteur droit avec flèche 43"/>
          <p:cNvCxnSpPr/>
          <p:nvPr/>
        </p:nvCxnSpPr>
        <p:spPr>
          <a:xfrm flipH="1">
            <a:off x="4465870" y="4149194"/>
            <a:ext cx="1" cy="100879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48"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4"/>
            </a:pPr>
            <a:r>
              <a:rPr lang="en-US" sz="2200" b="1" dirty="0">
                <a:solidFill>
                  <a:srgbClr val="002C58"/>
                </a:solidFill>
                <a:latin typeface="Source Han Sans SC"/>
              </a:rPr>
              <a:t>The FORT </a:t>
            </a:r>
            <a:r>
              <a:rPr lang="en-US" sz="2200" b="1" dirty="0" smtClean="0">
                <a:solidFill>
                  <a:srgbClr val="002C58"/>
                </a:solidFill>
                <a:latin typeface="Source Han Sans SC"/>
              </a:rPr>
              <a:t>lightweight </a:t>
            </a:r>
            <a:r>
              <a:rPr lang="en-US" sz="2200" b="1" dirty="0">
                <a:solidFill>
                  <a:srgbClr val="002C58"/>
                </a:solidFill>
                <a:latin typeface="Source Han Sans SC"/>
              </a:rPr>
              <a:t>ontology </a:t>
            </a:r>
            <a:r>
              <a:rPr lang="en-US" sz="2200" b="1" dirty="0" smtClean="0">
                <a:solidFill>
                  <a:srgbClr val="002C58"/>
                </a:solidFill>
                <a:latin typeface="Source Han Sans SC"/>
              </a:rPr>
              <a:t>(OWL)</a:t>
            </a:r>
            <a:endParaRPr lang="en-US" sz="2200" b="1" dirty="0">
              <a:solidFill>
                <a:srgbClr val="002C58"/>
              </a:solidFill>
              <a:latin typeface="Source Han Sans SC"/>
            </a:endParaRPr>
          </a:p>
        </p:txBody>
      </p:sp>
      <p:cxnSp>
        <p:nvCxnSpPr>
          <p:cNvPr id="49"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4868951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45</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6" y="919957"/>
            <a:ext cx="11391446" cy="5436393"/>
          </a:xfrm>
        </p:spPr>
        <p:txBody>
          <a:bodyPr>
            <a:normAutofit/>
          </a:bodyPr>
          <a:lstStyle/>
          <a:p>
            <a:pPr marL="0" indent="0">
              <a:buNone/>
            </a:pPr>
            <a:r>
              <a:rPr lang="en-US" sz="2000" b="1" dirty="0" smtClean="0">
                <a:latin typeface="Source Han Sans SC"/>
              </a:rPr>
              <a:t>Implementing the OWL ontology using Protégé:</a:t>
            </a: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Modelisation</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48"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4"/>
            </a:pPr>
            <a:r>
              <a:rPr lang="en-US" sz="2200" b="1" dirty="0">
                <a:solidFill>
                  <a:srgbClr val="002C58"/>
                </a:solidFill>
                <a:latin typeface="Source Han Sans SC"/>
              </a:rPr>
              <a:t>The FORT </a:t>
            </a:r>
            <a:r>
              <a:rPr lang="en-US" sz="2200" b="1" dirty="0" smtClean="0">
                <a:solidFill>
                  <a:srgbClr val="002C58"/>
                </a:solidFill>
                <a:latin typeface="Source Han Sans SC"/>
              </a:rPr>
              <a:t>lightweight </a:t>
            </a:r>
            <a:r>
              <a:rPr lang="en-US" sz="2200" b="1" dirty="0">
                <a:solidFill>
                  <a:srgbClr val="002C58"/>
                </a:solidFill>
                <a:latin typeface="Source Han Sans SC"/>
              </a:rPr>
              <a:t>ontology </a:t>
            </a:r>
            <a:r>
              <a:rPr lang="en-US" sz="2200" b="1" dirty="0" smtClean="0">
                <a:solidFill>
                  <a:srgbClr val="002C58"/>
                </a:solidFill>
                <a:latin typeface="Source Han Sans SC"/>
              </a:rPr>
              <a:t>(OWL)</a:t>
            </a:r>
            <a:endParaRPr lang="en-US" sz="2200" b="1" dirty="0">
              <a:solidFill>
                <a:srgbClr val="002C58"/>
              </a:solidFill>
              <a:latin typeface="Source Han Sans SC"/>
            </a:endParaRPr>
          </a:p>
        </p:txBody>
      </p:sp>
      <p:cxnSp>
        <p:nvCxnSpPr>
          <p:cNvPr id="49"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45961"/>
          <a:stretch/>
        </p:blipFill>
        <p:spPr>
          <a:xfrm>
            <a:off x="1188303" y="1308602"/>
            <a:ext cx="4309156" cy="5001065"/>
          </a:xfrm>
          <a:prstGeom prst="rect">
            <a:avLst/>
          </a:prstGeom>
        </p:spPr>
      </p:pic>
      <p:pic>
        <p:nvPicPr>
          <p:cNvPr id="52" name="Image 51"/>
          <p:cNvPicPr>
            <a:picLocks noChangeAspect="1"/>
          </p:cNvPicPr>
          <p:nvPr/>
        </p:nvPicPr>
        <p:blipFill rotWithShape="1">
          <a:blip r:embed="rId3">
            <a:extLst>
              <a:ext uri="{28A0092B-C50C-407E-A947-70E740481C1C}">
                <a14:useLocalDpi xmlns:a14="http://schemas.microsoft.com/office/drawing/2010/main" val="0"/>
              </a:ext>
            </a:extLst>
          </a:blip>
          <a:srcRect t="53529"/>
          <a:stretch/>
        </p:blipFill>
        <p:spPr>
          <a:xfrm>
            <a:off x="5744989" y="1561746"/>
            <a:ext cx="4309156" cy="4300680"/>
          </a:xfrm>
          <a:prstGeom prst="rect">
            <a:avLst/>
          </a:prstGeom>
        </p:spPr>
      </p:pic>
      <p:sp>
        <p:nvSpPr>
          <p:cNvPr id="15" name="Rectangle 14"/>
          <p:cNvSpPr/>
          <p:nvPr/>
        </p:nvSpPr>
        <p:spPr>
          <a:xfrm>
            <a:off x="2685520" y="6054014"/>
            <a:ext cx="6913437" cy="338554"/>
          </a:xfrm>
          <a:prstGeom prst="rect">
            <a:avLst/>
          </a:prstGeom>
        </p:spPr>
        <p:txBody>
          <a:bodyPr wrap="square">
            <a:spAutoFit/>
          </a:bodyPr>
          <a:lstStyle/>
          <a:p>
            <a:pPr algn="ctr"/>
            <a:r>
              <a:rPr lang="en-US" sz="1600" dirty="0">
                <a:solidFill>
                  <a:srgbClr val="0000FF"/>
                </a:solidFill>
                <a:hlinkClick r:id="rId4"/>
              </a:rPr>
              <a:t>https://github.com/DanashFatima/FORT/tree/main/FORT-OWL-ontology</a:t>
            </a:r>
            <a:endParaRPr lang="en-US" sz="1600" dirty="0">
              <a:solidFill>
                <a:srgbClr val="0000FF"/>
              </a:solidFill>
            </a:endParaRPr>
          </a:p>
        </p:txBody>
      </p:sp>
    </p:spTree>
    <p:extLst>
      <p:ext uri="{BB962C8B-B14F-4D97-AF65-F5344CB8AC3E}">
        <p14:creationId xmlns:p14="http://schemas.microsoft.com/office/powerpoint/2010/main" val="42644819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46</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6" y="919957"/>
            <a:ext cx="11391446" cy="5436393"/>
          </a:xfrm>
        </p:spPr>
        <p:txBody>
          <a:bodyPr>
            <a:normAutofit/>
          </a:bodyPr>
          <a:lstStyle/>
          <a:p>
            <a:pPr marL="0" indent="0">
              <a:buNone/>
            </a:pPr>
            <a:r>
              <a:rPr lang="en-US" sz="2000" b="1" dirty="0" smtClean="0">
                <a:latin typeface="Source Han Sans SC"/>
              </a:rPr>
              <a:t>Methodology step 5:</a:t>
            </a:r>
          </a:p>
          <a:p>
            <a:pPr marL="0" indent="0">
              <a:buNone/>
            </a:pPr>
            <a:r>
              <a:rPr lang="en-US" sz="1800" dirty="0">
                <a:latin typeface="Source Han Sans SC"/>
              </a:rPr>
              <a:t>import the ontology in practice according to the application setting, and link it to other ontologies based on an employment method </a:t>
            </a:r>
            <a:r>
              <a:rPr lang="en-US" sz="1800" dirty="0">
                <a:solidFill>
                  <a:srgbClr val="A64C0E"/>
                </a:solidFill>
                <a:latin typeface="Source Han Sans SC"/>
              </a:rPr>
              <a:t>: a proof of FORT’s applicability</a:t>
            </a:r>
            <a:r>
              <a:rPr lang="en-US" sz="1800" dirty="0">
                <a:latin typeface="Source Han Sans SC"/>
              </a:rPr>
              <a:t>. </a:t>
            </a:r>
            <a:endParaRPr lang="en-US" sz="1800" dirty="0" smtClean="0">
              <a:latin typeface="Source Han Sans SC"/>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Employment</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48"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Direct and Indirect scenarios</a:t>
            </a:r>
            <a:endParaRPr lang="en-US" sz="2200" b="1" dirty="0">
              <a:solidFill>
                <a:srgbClr val="002C58"/>
              </a:solidFill>
              <a:latin typeface="Source Han Sans SC"/>
            </a:endParaRPr>
          </a:p>
        </p:txBody>
      </p:sp>
      <p:cxnSp>
        <p:nvCxnSpPr>
          <p:cNvPr id="49"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05" name="ZoneTexte 204"/>
          <p:cNvSpPr txBox="1"/>
          <p:nvPr/>
        </p:nvSpPr>
        <p:spPr>
          <a:xfrm>
            <a:off x="2126006" y="3403370"/>
            <a:ext cx="1826141" cy="400110"/>
          </a:xfrm>
          <a:prstGeom prst="rect">
            <a:avLst/>
          </a:prstGeom>
          <a:noFill/>
        </p:spPr>
        <p:txBody>
          <a:bodyPr wrap="square" rtlCol="0">
            <a:spAutoFit/>
          </a:bodyPr>
          <a:lstStyle/>
          <a:p>
            <a:pPr algn="ctr"/>
            <a:r>
              <a:rPr lang="en-US" sz="2000" dirty="0" smtClean="0">
                <a:latin typeface="Times New Roman" panose="02020603050405020304" pitchFamily="18" charset="0"/>
                <a:cs typeface="Times New Roman" panose="02020603050405020304" pitchFamily="18" charset="0"/>
              </a:rPr>
              <a:t>import &amp; link</a:t>
            </a:r>
            <a:endParaRPr lang="en-US" sz="2000" dirty="0">
              <a:latin typeface="Times New Roman" panose="02020603050405020304" pitchFamily="18" charset="0"/>
              <a:cs typeface="Times New Roman" panose="02020603050405020304" pitchFamily="18" charset="0"/>
            </a:endParaRPr>
          </a:p>
        </p:txBody>
      </p:sp>
      <p:sp>
        <p:nvSpPr>
          <p:cNvPr id="206" name="Dodécagone 205"/>
          <p:cNvSpPr/>
          <p:nvPr/>
        </p:nvSpPr>
        <p:spPr>
          <a:xfrm>
            <a:off x="2019421" y="3454841"/>
            <a:ext cx="243098" cy="351945"/>
          </a:xfrm>
          <a:prstGeom prst="dodecagon">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dirty="0" smtClean="0">
                <a:latin typeface="Times New Roman" panose="02020603050405020304" pitchFamily="18" charset="0"/>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cxnSp>
        <p:nvCxnSpPr>
          <p:cNvPr id="207" name="Connecteur en angle 206"/>
          <p:cNvCxnSpPr/>
          <p:nvPr/>
        </p:nvCxnSpPr>
        <p:spPr>
          <a:xfrm>
            <a:off x="2699378" y="2313742"/>
            <a:ext cx="1616416" cy="978283"/>
          </a:xfrm>
          <a:prstGeom prst="bentConnector3">
            <a:avLst>
              <a:gd name="adj1" fmla="val 502"/>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e 33"/>
          <p:cNvGrpSpPr/>
          <p:nvPr/>
        </p:nvGrpSpPr>
        <p:grpSpPr>
          <a:xfrm>
            <a:off x="3860800" y="2590097"/>
            <a:ext cx="4216400" cy="3355330"/>
            <a:chOff x="3828940" y="4479595"/>
            <a:chExt cx="4216400" cy="3355330"/>
          </a:xfrm>
        </p:grpSpPr>
        <p:sp>
          <p:nvSpPr>
            <p:cNvPr id="36" name="Rectangle à coins arrondis 35"/>
            <p:cNvSpPr/>
            <p:nvPr/>
          </p:nvSpPr>
          <p:spPr bwMode="auto">
            <a:xfrm>
              <a:off x="3828940" y="4479595"/>
              <a:ext cx="4216400" cy="3355330"/>
            </a:xfrm>
            <a:prstGeom prst="roundRect">
              <a:avLst/>
            </a:prstGeom>
            <a:noFill/>
            <a:ln w="12700" cap="flat" cmpd="sng" algn="ctr">
              <a:solidFill>
                <a:schemeClr val="bg2">
                  <a:lumMod val="5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36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37" name="Rectangle à coins arrondis 36"/>
            <p:cNvSpPr/>
            <p:nvPr/>
          </p:nvSpPr>
          <p:spPr bwMode="auto">
            <a:xfrm>
              <a:off x="4324444" y="4600364"/>
              <a:ext cx="3363219" cy="985917"/>
            </a:xfrm>
            <a:prstGeom prst="roundRect">
              <a:avLst/>
            </a:prstGeom>
            <a:solidFill>
              <a:schemeClr val="accent6">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grpSp>
          <p:nvGrpSpPr>
            <p:cNvPr id="38" name="Groupe 37"/>
            <p:cNvGrpSpPr/>
            <p:nvPr/>
          </p:nvGrpSpPr>
          <p:grpSpPr>
            <a:xfrm>
              <a:off x="5857705" y="4794815"/>
              <a:ext cx="1211094" cy="682653"/>
              <a:chOff x="5138554" y="4265586"/>
              <a:chExt cx="595336" cy="1022243"/>
            </a:xfrm>
            <a:noFill/>
          </p:grpSpPr>
          <p:sp>
            <p:nvSpPr>
              <p:cNvPr id="57" name="Rectangle à coins arrondis 56"/>
              <p:cNvSpPr/>
              <p:nvPr/>
            </p:nvSpPr>
            <p:spPr bwMode="auto">
              <a:xfrm>
                <a:off x="5138554" y="4265586"/>
                <a:ext cx="595336" cy="1022243"/>
              </a:xfrm>
              <a:prstGeom prst="roundRect">
                <a:avLst/>
              </a:prstGeom>
              <a:solidFill>
                <a:schemeClr val="bg1"/>
              </a:solidFill>
              <a:ln w="12700" cap="flat" cmpd="sng" algn="ctr">
                <a:solidFill>
                  <a:schemeClr val="bg2">
                    <a:lumMod val="5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58" name="ZoneTexte 57"/>
              <p:cNvSpPr txBox="1"/>
              <p:nvPr/>
            </p:nvSpPr>
            <p:spPr>
              <a:xfrm>
                <a:off x="5144676" y="4344818"/>
                <a:ext cx="576044" cy="875675"/>
              </a:xfrm>
              <a:prstGeom prst="rect">
                <a:avLst/>
              </a:prstGeom>
              <a:grpFill/>
            </p:spPr>
            <p:txBody>
              <a:bodyPr wrap="square" rtlCol="0">
                <a:spAutoFit/>
              </a:bodyPr>
              <a:lstStyle/>
              <a:p>
                <a:pPr algn="ctr"/>
                <a:r>
                  <a:rPr lang="en-GB" sz="1600" b="1" dirty="0" smtClean="0">
                    <a:latin typeface="Times New Roman" panose="02020603050405020304" pitchFamily="18" charset="0"/>
                    <a:cs typeface="Times New Roman" panose="02020603050405020304" pitchFamily="18" charset="0"/>
                  </a:rPr>
                  <a:t>FORT ontology</a:t>
                </a:r>
                <a:endParaRPr lang="en-GB" sz="1600" b="1" dirty="0">
                  <a:latin typeface="Times New Roman" panose="02020603050405020304" pitchFamily="18" charset="0"/>
                  <a:cs typeface="Times New Roman" panose="02020603050405020304" pitchFamily="18" charset="0"/>
                </a:endParaRPr>
              </a:p>
            </p:txBody>
          </p:sp>
        </p:grpSp>
        <p:sp>
          <p:nvSpPr>
            <p:cNvPr id="39" name="Rectangle à coins arrondis 38"/>
            <p:cNvSpPr/>
            <p:nvPr/>
          </p:nvSpPr>
          <p:spPr bwMode="auto">
            <a:xfrm>
              <a:off x="4324444" y="5657642"/>
              <a:ext cx="3365263" cy="1025904"/>
            </a:xfrm>
            <a:prstGeom prst="roundRect">
              <a:avLst/>
            </a:prstGeom>
            <a:solidFill>
              <a:schemeClr val="accent2">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40" name="Rectangle à coins arrondis 39"/>
            <p:cNvSpPr/>
            <p:nvPr/>
          </p:nvSpPr>
          <p:spPr bwMode="auto">
            <a:xfrm>
              <a:off x="4324444" y="6782353"/>
              <a:ext cx="3363219" cy="943759"/>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41" name="ZoneTexte 40"/>
            <p:cNvSpPr txBox="1"/>
            <p:nvPr/>
          </p:nvSpPr>
          <p:spPr>
            <a:xfrm>
              <a:off x="4272304" y="5936188"/>
              <a:ext cx="1308948" cy="738664"/>
            </a:xfrm>
            <a:prstGeom prst="rect">
              <a:avLst/>
            </a:prstGeom>
            <a:noFill/>
          </p:spPr>
          <p:txBody>
            <a:bodyPr wrap="square" rtlCol="0">
              <a:spAutoFit/>
            </a:bodyPr>
            <a:lstStyle/>
            <a:p>
              <a:pPr algn="ctr"/>
              <a:r>
                <a:rPr lang="en-GB" sz="1400" dirty="0" smtClean="0">
                  <a:solidFill>
                    <a:schemeClr val="tx1"/>
                  </a:solidFill>
                  <a:latin typeface="Times New Roman" panose="02020603050405020304" pitchFamily="18" charset="0"/>
                  <a:cs typeface="Times New Roman" panose="02020603050405020304" pitchFamily="18" charset="0"/>
                </a:rPr>
                <a:t>Core/ mid-level</a:t>
              </a:r>
              <a:br>
                <a:rPr lang="en-GB" sz="1400" dirty="0" smtClean="0">
                  <a:solidFill>
                    <a:schemeClr val="tx1"/>
                  </a:solidFill>
                  <a:latin typeface="Times New Roman" panose="02020603050405020304" pitchFamily="18" charset="0"/>
                  <a:cs typeface="Times New Roman" panose="02020603050405020304" pitchFamily="18" charset="0"/>
                </a:rPr>
              </a:br>
              <a:r>
                <a:rPr lang="en-GB" sz="1400" dirty="0" smtClean="0">
                  <a:solidFill>
                    <a:schemeClr val="tx1"/>
                  </a:solidFill>
                  <a:latin typeface="Times New Roman" panose="02020603050405020304" pitchFamily="18" charset="0"/>
                  <a:cs typeface="Times New Roman" panose="02020603050405020304" pitchFamily="18" charset="0"/>
                </a:rPr>
                <a:t>Ontology </a:t>
              </a:r>
            </a:p>
            <a:p>
              <a:pPr algn="ctr"/>
              <a:r>
                <a:rPr lang="en-GB" sz="1400" dirty="0" smtClean="0">
                  <a:solidFill>
                    <a:schemeClr val="tx1"/>
                  </a:solidFill>
                  <a:latin typeface="Times New Roman" panose="02020603050405020304" pitchFamily="18" charset="0"/>
                  <a:cs typeface="Times New Roman" panose="02020603050405020304" pitchFamily="18" charset="0"/>
                </a:rPr>
                <a:t>Layer</a:t>
              </a:r>
              <a:endParaRPr lang="en-GB" sz="1400" dirty="0">
                <a:solidFill>
                  <a:schemeClr val="tx1"/>
                </a:solidFill>
                <a:latin typeface="Times New Roman" panose="02020603050405020304" pitchFamily="18" charset="0"/>
                <a:cs typeface="Times New Roman" panose="02020603050405020304" pitchFamily="18" charset="0"/>
              </a:endParaRPr>
            </a:p>
          </p:txBody>
        </p:sp>
        <p:sp>
          <p:nvSpPr>
            <p:cNvPr id="42" name="ZoneTexte 41"/>
            <p:cNvSpPr txBox="1"/>
            <p:nvPr/>
          </p:nvSpPr>
          <p:spPr>
            <a:xfrm>
              <a:off x="4239671" y="6998268"/>
              <a:ext cx="1236481"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Domain</a:t>
              </a:r>
              <a:br>
                <a:rPr lang="en-GB" sz="1400" dirty="0">
                  <a:latin typeface="Times New Roman" panose="02020603050405020304" pitchFamily="18" charset="0"/>
                  <a:cs typeface="Times New Roman" panose="02020603050405020304" pitchFamily="18" charset="0"/>
                </a:rPr>
              </a:br>
              <a:r>
                <a:rPr lang="en-GB" sz="1400" dirty="0">
                  <a:latin typeface="Times New Roman" panose="02020603050405020304" pitchFamily="18" charset="0"/>
                  <a:cs typeface="Times New Roman" panose="02020603050405020304" pitchFamily="18" charset="0"/>
                </a:rPr>
                <a:t>Ontology </a:t>
              </a:r>
            </a:p>
            <a:p>
              <a:pPr algn="ctr"/>
              <a:r>
                <a:rPr lang="en-GB" sz="1400" dirty="0">
                  <a:latin typeface="Times New Roman" panose="02020603050405020304" pitchFamily="18" charset="0"/>
                  <a:cs typeface="Times New Roman" panose="02020603050405020304" pitchFamily="18" charset="0"/>
                </a:rPr>
                <a:t>Layer</a:t>
              </a:r>
            </a:p>
          </p:txBody>
        </p:sp>
        <p:grpSp>
          <p:nvGrpSpPr>
            <p:cNvPr id="43" name="Groupe 42"/>
            <p:cNvGrpSpPr/>
            <p:nvPr/>
          </p:nvGrpSpPr>
          <p:grpSpPr>
            <a:xfrm>
              <a:off x="5551838" y="7003630"/>
              <a:ext cx="841420" cy="686788"/>
              <a:chOff x="4618791" y="5364215"/>
              <a:chExt cx="720080" cy="731522"/>
            </a:xfrm>
            <a:noFill/>
          </p:grpSpPr>
          <p:pic>
            <p:nvPicPr>
              <p:cNvPr id="55" name="Picture 12" descr="https://cdn1.iconfinder.com/data/icons/ColoBrush_Pack/256/database.png"/>
              <p:cNvPicPr>
                <a:picLocks noChangeAspect="1" noChangeArrowheads="1"/>
              </p:cNvPicPr>
              <p:nvPr/>
            </p:nvPicPr>
            <p:blipFill>
              <a:blip r:embed="rId3" cstate="print"/>
              <a:srcRect/>
              <a:stretch>
                <a:fillRect/>
              </a:stretch>
            </p:blipFill>
            <p:spPr bwMode="auto">
              <a:xfrm>
                <a:off x="4618791" y="5364215"/>
                <a:ext cx="720080" cy="731522"/>
              </a:xfrm>
              <a:prstGeom prst="rect">
                <a:avLst/>
              </a:prstGeom>
              <a:grpFill/>
            </p:spPr>
          </p:pic>
          <p:sp>
            <p:nvSpPr>
              <p:cNvPr id="56" name="ZoneTexte 55"/>
              <p:cNvSpPr txBox="1"/>
              <p:nvPr/>
            </p:nvSpPr>
            <p:spPr>
              <a:xfrm>
                <a:off x="4798811" y="5545310"/>
                <a:ext cx="300706" cy="393388"/>
              </a:xfrm>
              <a:prstGeom prst="rect">
                <a:avLst/>
              </a:prstGeom>
              <a:grpFill/>
            </p:spPr>
            <p:txBody>
              <a:bodyPr wrap="none" rtlCol="0">
                <a:spAutoFit/>
              </a:bodyPr>
              <a:lstStyle/>
              <a:p>
                <a:r>
                  <a:rPr lang="en-GB" sz="1800" dirty="0" smtClean="0">
                    <a:solidFill>
                      <a:schemeClr val="tx1"/>
                    </a:solidFill>
                    <a:latin typeface="Times New Roman" panose="02020603050405020304" pitchFamily="18" charset="0"/>
                    <a:cs typeface="Times New Roman" panose="02020603050405020304" pitchFamily="18" charset="0"/>
                  </a:rPr>
                  <a:t>A</a:t>
                </a:r>
                <a:endParaRPr lang="en-GB" sz="1800" dirty="0">
                  <a:solidFill>
                    <a:schemeClr val="tx1"/>
                  </a:solidFill>
                  <a:latin typeface="Times New Roman" panose="02020603050405020304" pitchFamily="18" charset="0"/>
                  <a:cs typeface="Times New Roman" panose="02020603050405020304" pitchFamily="18" charset="0"/>
                </a:endParaRPr>
              </a:p>
            </p:txBody>
          </p:sp>
        </p:grpSp>
        <p:grpSp>
          <p:nvGrpSpPr>
            <p:cNvPr id="44" name="Groupe 43"/>
            <p:cNvGrpSpPr/>
            <p:nvPr/>
          </p:nvGrpSpPr>
          <p:grpSpPr>
            <a:xfrm>
              <a:off x="6592938" y="7003630"/>
              <a:ext cx="841420" cy="686788"/>
              <a:chOff x="5564235" y="5364215"/>
              <a:chExt cx="720080" cy="731522"/>
            </a:xfrm>
            <a:noFill/>
          </p:grpSpPr>
          <p:pic>
            <p:nvPicPr>
              <p:cNvPr id="53" name="Picture 12" descr="https://cdn1.iconfinder.com/data/icons/ColoBrush_Pack/256/database.png"/>
              <p:cNvPicPr>
                <a:picLocks noChangeAspect="1" noChangeArrowheads="1"/>
              </p:cNvPicPr>
              <p:nvPr/>
            </p:nvPicPr>
            <p:blipFill>
              <a:blip r:embed="rId3" cstate="print"/>
              <a:srcRect/>
              <a:stretch>
                <a:fillRect/>
              </a:stretch>
            </p:blipFill>
            <p:spPr bwMode="auto">
              <a:xfrm>
                <a:off x="5564235" y="5364215"/>
                <a:ext cx="720080" cy="731522"/>
              </a:xfrm>
              <a:prstGeom prst="rect">
                <a:avLst/>
              </a:prstGeom>
              <a:grpFill/>
            </p:spPr>
          </p:pic>
          <p:sp>
            <p:nvSpPr>
              <p:cNvPr id="54" name="ZoneTexte 53"/>
              <p:cNvSpPr txBox="1"/>
              <p:nvPr/>
            </p:nvSpPr>
            <p:spPr>
              <a:xfrm>
                <a:off x="5771616" y="5545310"/>
                <a:ext cx="289732" cy="393388"/>
              </a:xfrm>
              <a:prstGeom prst="rect">
                <a:avLst/>
              </a:prstGeom>
              <a:grpFill/>
            </p:spPr>
            <p:txBody>
              <a:bodyPr wrap="none" rtlCol="0">
                <a:spAutoFit/>
              </a:bodyPr>
              <a:lstStyle/>
              <a:p>
                <a:r>
                  <a:rPr lang="en-GB" sz="1800" dirty="0">
                    <a:solidFill>
                      <a:schemeClr val="tx1"/>
                    </a:solidFill>
                    <a:latin typeface="Times New Roman" panose="02020603050405020304" pitchFamily="18" charset="0"/>
                    <a:cs typeface="Times New Roman" panose="02020603050405020304" pitchFamily="18" charset="0"/>
                  </a:rPr>
                  <a:t>B</a:t>
                </a:r>
              </a:p>
            </p:txBody>
          </p:sp>
        </p:grpSp>
        <p:sp>
          <p:nvSpPr>
            <p:cNvPr id="52" name="ZoneTexte 51"/>
            <p:cNvSpPr txBox="1"/>
            <p:nvPr/>
          </p:nvSpPr>
          <p:spPr>
            <a:xfrm>
              <a:off x="4148041" y="4865819"/>
              <a:ext cx="1308949" cy="738664"/>
            </a:xfrm>
            <a:prstGeom prst="rect">
              <a:avLst/>
            </a:prstGeom>
            <a:noFill/>
          </p:spPr>
          <p:txBody>
            <a:bodyPr wrap="square" rtlCol="0">
              <a:spAutoFit/>
            </a:bodyPr>
            <a:lstStyle/>
            <a:p>
              <a:pPr algn="ctr"/>
              <a:r>
                <a:rPr lang="en-GB" sz="1400" dirty="0" smtClean="0">
                  <a:solidFill>
                    <a:schemeClr val="tx1"/>
                  </a:solidFill>
                  <a:latin typeface="Times New Roman" panose="02020603050405020304" pitchFamily="18" charset="0"/>
                  <a:cs typeface="Times New Roman" panose="02020603050405020304" pitchFamily="18" charset="0"/>
                </a:rPr>
                <a:t>Global Ontology </a:t>
              </a:r>
            </a:p>
            <a:p>
              <a:pPr algn="ctr"/>
              <a:r>
                <a:rPr lang="en-GB" sz="1400" dirty="0" smtClean="0">
                  <a:solidFill>
                    <a:schemeClr val="tx1"/>
                  </a:solidFill>
                  <a:latin typeface="Times New Roman" panose="02020603050405020304" pitchFamily="18" charset="0"/>
                  <a:cs typeface="Times New Roman" panose="02020603050405020304" pitchFamily="18" charset="0"/>
                </a:rPr>
                <a:t>Layer</a:t>
              </a:r>
              <a:endParaRPr lang="en-GB" sz="1400" dirty="0">
                <a:solidFill>
                  <a:schemeClr val="tx1"/>
                </a:solidFill>
                <a:latin typeface="Times New Roman" panose="02020603050405020304" pitchFamily="18" charset="0"/>
                <a:cs typeface="Times New Roman" panose="02020603050405020304" pitchFamily="18" charset="0"/>
              </a:endParaRPr>
            </a:p>
          </p:txBody>
        </p:sp>
      </p:grpSp>
      <p:pic>
        <p:nvPicPr>
          <p:cNvPr id="59" name="Image 58"/>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5000"/>
                    </a14:imgEffect>
                  </a14:imgLayer>
                </a14:imgProps>
              </a:ext>
            </a:extLst>
          </a:blip>
          <a:stretch>
            <a:fillRect/>
          </a:stretch>
        </p:blipFill>
        <p:spPr>
          <a:xfrm rot="10800000">
            <a:off x="5683026" y="5176004"/>
            <a:ext cx="642763" cy="642763"/>
          </a:xfrm>
          <a:prstGeom prst="ellipse">
            <a:avLst/>
          </a:prstGeom>
          <a:ln>
            <a:noFill/>
          </a:ln>
          <a:effectLst>
            <a:softEdge rad="112500"/>
          </a:effectLst>
        </p:spPr>
      </p:pic>
      <p:pic>
        <p:nvPicPr>
          <p:cNvPr id="60" name="Image 59"/>
          <p:cNvPicPr>
            <a:picLocks noChangeAspect="1"/>
          </p:cNvPicPr>
          <p:nvPr/>
        </p:nvPicPr>
        <p:blipFill>
          <a:blip r:embed="rId6">
            <a:duotone>
              <a:schemeClr val="accent1">
                <a:shade val="45000"/>
                <a:satMod val="135000"/>
              </a:schemeClr>
              <a:prstClr val="white"/>
            </a:duotone>
          </a:blip>
          <a:stretch>
            <a:fillRect/>
          </a:stretch>
        </p:blipFill>
        <p:spPr>
          <a:xfrm>
            <a:off x="6766101" y="5151161"/>
            <a:ext cx="615532" cy="615532"/>
          </a:xfrm>
          <a:prstGeom prst="ellipse">
            <a:avLst/>
          </a:prstGeom>
          <a:ln>
            <a:noFill/>
          </a:ln>
          <a:effectLst>
            <a:softEdge rad="112500"/>
          </a:effectLst>
        </p:spPr>
      </p:pic>
    </p:spTree>
    <p:extLst>
      <p:ext uri="{BB962C8B-B14F-4D97-AF65-F5344CB8AC3E}">
        <p14:creationId xmlns:p14="http://schemas.microsoft.com/office/powerpoint/2010/main" val="12168511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alpha val="71000"/>
          </a:schemeClr>
        </a:solidFill>
        <a:effectLst/>
      </p:bgPr>
    </p:bg>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47</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19957"/>
            <a:ext cx="6118779" cy="5436393"/>
          </a:xfrm>
        </p:spPr>
        <p:txBody>
          <a:bodyPr>
            <a:normAutofit/>
          </a:bodyPr>
          <a:lstStyle/>
          <a:p>
            <a:pPr marL="457200" indent="-457200">
              <a:buFont typeface="+mj-lt"/>
              <a:buAutoNum type="arabicPeriod"/>
            </a:pPr>
            <a:r>
              <a:rPr lang="en-US" sz="2000" b="1" dirty="0" smtClean="0">
                <a:latin typeface="Source Han Sans SC"/>
              </a:rPr>
              <a:t>Direct Employment</a:t>
            </a:r>
          </a:p>
          <a:p>
            <a:pPr marL="457200" lvl="1" indent="0">
              <a:buNone/>
            </a:pPr>
            <a:endParaRPr lang="en-US" sz="1600" dirty="0" smtClean="0">
              <a:latin typeface="Source Han Sans SC"/>
            </a:endParaRPr>
          </a:p>
          <a:p>
            <a:pPr marL="0" indent="0">
              <a:buNone/>
            </a:pPr>
            <a:r>
              <a:rPr lang="en-US" sz="2000" dirty="0" smtClean="0">
                <a:latin typeface="Source Han Sans SC"/>
              </a:rPr>
              <a:t>Goal:</a:t>
            </a:r>
          </a:p>
          <a:p>
            <a:pPr marL="457200" lvl="1" indent="0">
              <a:buNone/>
            </a:pPr>
            <a:r>
              <a:rPr lang="en-US" sz="1600" dirty="0" smtClean="0">
                <a:latin typeface="Source Han Sans SC"/>
              </a:rPr>
              <a:t>Use FORT’s relations as an expressive language to semantically enhance the domain relations of the </a:t>
            </a:r>
            <a:r>
              <a:rPr lang="en-US" sz="1600" dirty="0" smtClean="0">
                <a:solidFill>
                  <a:srgbClr val="A64C0E"/>
                </a:solidFill>
                <a:latin typeface="Source Han Sans SC"/>
              </a:rPr>
              <a:t>domain/task ontology</a:t>
            </a:r>
            <a:r>
              <a:rPr lang="en-US" sz="1600" dirty="0" smtClean="0">
                <a:latin typeface="Source Han Sans SC"/>
              </a:rPr>
              <a:t>.</a:t>
            </a:r>
          </a:p>
          <a:p>
            <a:pPr marL="457200" lvl="1" indent="0">
              <a:buNone/>
            </a:pPr>
            <a:endParaRPr lang="fr-FR" sz="1600" dirty="0" smtClean="0">
              <a:latin typeface="Source Han Sans SC"/>
            </a:endParaRPr>
          </a:p>
          <a:p>
            <a:pPr marL="457200" lvl="1" indent="0">
              <a:buNone/>
            </a:pPr>
            <a:endParaRPr lang="fr-FR" sz="1600" dirty="0" smtClean="0">
              <a:latin typeface="Source Han Sans SC"/>
            </a:endParaRPr>
          </a:p>
          <a:p>
            <a:pPr marL="0" indent="0">
              <a:buNone/>
            </a:pPr>
            <a:r>
              <a:rPr lang="en-US" sz="2000" dirty="0" smtClean="0">
                <a:latin typeface="Source Han Sans SC"/>
              </a:rPr>
              <a:t>Task:</a:t>
            </a:r>
          </a:p>
          <a:p>
            <a:pPr marL="457200" lvl="1" indent="0">
              <a:buNone/>
            </a:pPr>
            <a:r>
              <a:rPr lang="en-US" sz="1600" dirty="0" smtClean="0">
                <a:latin typeface="Source Han Sans SC"/>
              </a:rPr>
              <a:t>Alignment between the domain’s relations (R</a:t>
            </a:r>
            <a:r>
              <a:rPr lang="en-US" sz="1600" baseline="-25000" dirty="0" smtClean="0">
                <a:latin typeface="Source Han Sans SC"/>
              </a:rPr>
              <a:t>domain</a:t>
            </a:r>
            <a:r>
              <a:rPr lang="en-US" sz="1600" dirty="0" smtClean="0">
                <a:latin typeface="Source Han Sans SC"/>
              </a:rPr>
              <a:t>) and FORT’s relations (R</a:t>
            </a:r>
            <a:r>
              <a:rPr lang="en-US" sz="1600" baseline="-25000" dirty="0" smtClean="0">
                <a:latin typeface="Source Han Sans SC"/>
              </a:rPr>
              <a:t>FORT</a:t>
            </a:r>
            <a:r>
              <a:rPr lang="en-US" sz="1600" dirty="0" smtClean="0">
                <a:latin typeface="Source Han Sans SC"/>
              </a:rPr>
              <a:t>)</a:t>
            </a:r>
            <a:r>
              <a:rPr lang="en-US" sz="1600" baseline="30000" dirty="0" smtClean="0">
                <a:latin typeface="Source Han Sans SC"/>
              </a:rPr>
              <a:t> </a:t>
            </a:r>
            <a:r>
              <a:rPr lang="en-US" sz="1600" dirty="0" smtClean="0">
                <a:latin typeface="Source Han Sans SC"/>
              </a:rPr>
              <a:t> </a:t>
            </a:r>
          </a:p>
          <a:p>
            <a:pPr marL="457200" lvl="1" indent="0">
              <a:buNone/>
            </a:pPr>
            <a:r>
              <a:rPr lang="en-US" sz="2000" dirty="0" smtClean="0">
                <a:latin typeface="Source Han Sans SC"/>
              </a:rPr>
              <a:t>&lt;R</a:t>
            </a:r>
            <a:r>
              <a:rPr lang="en-US" sz="2000" baseline="-25000" dirty="0" smtClean="0">
                <a:latin typeface="Source Han Sans SC"/>
              </a:rPr>
              <a:t>domain</a:t>
            </a:r>
            <a:r>
              <a:rPr lang="en-US" sz="2000" dirty="0" smtClean="0">
                <a:latin typeface="Source Han Sans SC"/>
              </a:rPr>
              <a:t>, (≡, ≤,≥) ,R</a:t>
            </a:r>
            <a:r>
              <a:rPr lang="en-US" sz="2000" baseline="-25000" dirty="0" smtClean="0">
                <a:latin typeface="Source Han Sans SC"/>
              </a:rPr>
              <a:t>FORT</a:t>
            </a:r>
            <a:r>
              <a:rPr lang="en-US" sz="2000" dirty="0" smtClean="0">
                <a:latin typeface="Source Han Sans SC"/>
              </a:rPr>
              <a:t> &gt;</a:t>
            </a: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Employment</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48"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Direct and Indirect scenarios</a:t>
            </a:r>
            <a:endParaRPr lang="en-US" sz="2200" b="1" dirty="0">
              <a:solidFill>
                <a:srgbClr val="002C58"/>
              </a:solidFill>
              <a:latin typeface="Source Han Sans SC"/>
            </a:endParaRPr>
          </a:p>
        </p:txBody>
      </p:sp>
      <p:cxnSp>
        <p:nvCxnSpPr>
          <p:cNvPr id="49"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33" name="Rectangle à coins arrondis 32"/>
          <p:cNvSpPr/>
          <p:nvPr/>
        </p:nvSpPr>
        <p:spPr bwMode="auto">
          <a:xfrm>
            <a:off x="6726490" y="1102725"/>
            <a:ext cx="4661170" cy="1562534"/>
          </a:xfrm>
          <a:prstGeom prst="roundRect">
            <a:avLst/>
          </a:prstGeom>
          <a:solidFill>
            <a:schemeClr val="accent6">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34" name="Rectangle à coins arrondis 33"/>
          <p:cNvSpPr/>
          <p:nvPr/>
        </p:nvSpPr>
        <p:spPr bwMode="auto">
          <a:xfrm>
            <a:off x="6704010" y="4580468"/>
            <a:ext cx="4669812" cy="1625908"/>
          </a:xfrm>
          <a:prstGeom prst="roundRect">
            <a:avLst/>
          </a:prstGeom>
          <a:solidFill>
            <a:schemeClr val="accent1">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36" name="ZoneTexte 35"/>
          <p:cNvSpPr txBox="1"/>
          <p:nvPr/>
        </p:nvSpPr>
        <p:spPr>
          <a:xfrm>
            <a:off x="6604957" y="1408820"/>
            <a:ext cx="1308949" cy="923330"/>
          </a:xfrm>
          <a:prstGeom prst="rect">
            <a:avLst/>
          </a:prstGeom>
          <a:noFill/>
        </p:spPr>
        <p:txBody>
          <a:bodyPr wrap="square" rtlCol="0">
            <a:spAutoFit/>
          </a:bodyPr>
          <a:lstStyle/>
          <a:p>
            <a:pPr algn="ctr"/>
            <a:r>
              <a:rPr lang="en-GB" dirty="0" smtClean="0">
                <a:solidFill>
                  <a:schemeClr val="tx1"/>
                </a:solidFill>
                <a:latin typeface="Times New Roman" panose="02020603050405020304" pitchFamily="18" charset="0"/>
                <a:cs typeface="Times New Roman" panose="02020603050405020304" pitchFamily="18" charset="0"/>
              </a:rPr>
              <a:t>Global Ontology Layer</a:t>
            </a:r>
            <a:endParaRPr lang="en-GB" dirty="0">
              <a:solidFill>
                <a:schemeClr val="tx1"/>
              </a:solidFill>
              <a:latin typeface="Times New Roman" panose="02020603050405020304" pitchFamily="18" charset="0"/>
              <a:cs typeface="Times New Roman" panose="02020603050405020304" pitchFamily="18" charset="0"/>
            </a:endParaRPr>
          </a:p>
        </p:txBody>
      </p:sp>
      <p:sp>
        <p:nvSpPr>
          <p:cNvPr id="37" name="ZoneTexte 36"/>
          <p:cNvSpPr txBox="1"/>
          <p:nvPr/>
        </p:nvSpPr>
        <p:spPr>
          <a:xfrm>
            <a:off x="6599597" y="4939512"/>
            <a:ext cx="1308948" cy="923330"/>
          </a:xfrm>
          <a:prstGeom prst="rect">
            <a:avLst/>
          </a:prstGeom>
          <a:noFill/>
        </p:spPr>
        <p:txBody>
          <a:bodyPr wrap="square" rtlCol="0">
            <a:spAutoFit/>
          </a:bodyPr>
          <a:lstStyle/>
          <a:p>
            <a:pPr algn="ctr"/>
            <a:r>
              <a:rPr lang="en-GB" dirty="0" smtClean="0">
                <a:solidFill>
                  <a:schemeClr val="tx1"/>
                </a:solidFill>
                <a:latin typeface="Times New Roman" panose="02020603050405020304" pitchFamily="18" charset="0"/>
                <a:cs typeface="Times New Roman" panose="02020603050405020304" pitchFamily="18" charset="0"/>
              </a:rPr>
              <a:t>Domain</a:t>
            </a:r>
            <a:br>
              <a:rPr lang="en-GB" dirty="0" smtClean="0">
                <a:solidFill>
                  <a:schemeClr val="tx1"/>
                </a:solidFill>
                <a:latin typeface="Times New Roman" panose="02020603050405020304" pitchFamily="18" charset="0"/>
                <a:cs typeface="Times New Roman" panose="02020603050405020304" pitchFamily="18" charset="0"/>
              </a:rPr>
            </a:br>
            <a:r>
              <a:rPr lang="en-GB" dirty="0" smtClean="0">
                <a:solidFill>
                  <a:schemeClr val="tx1"/>
                </a:solidFill>
                <a:latin typeface="Times New Roman" panose="02020603050405020304" pitchFamily="18" charset="0"/>
                <a:cs typeface="Times New Roman" panose="02020603050405020304" pitchFamily="18" charset="0"/>
              </a:rPr>
              <a:t>Ontology Layer</a:t>
            </a:r>
            <a:endParaRPr lang="en-GB" dirty="0">
              <a:solidFill>
                <a:schemeClr val="tx1"/>
              </a:solidFill>
              <a:latin typeface="Times New Roman" panose="02020603050405020304" pitchFamily="18" charset="0"/>
              <a:cs typeface="Times New Roman" panose="02020603050405020304" pitchFamily="18" charset="0"/>
            </a:endParaRPr>
          </a:p>
        </p:txBody>
      </p:sp>
      <p:sp>
        <p:nvSpPr>
          <p:cNvPr id="38" name="Rectangle à coins arrondis 37"/>
          <p:cNvSpPr/>
          <p:nvPr/>
        </p:nvSpPr>
        <p:spPr bwMode="auto">
          <a:xfrm>
            <a:off x="6741838" y="2856125"/>
            <a:ext cx="4655270" cy="1562534"/>
          </a:xfrm>
          <a:prstGeom prst="roundRect">
            <a:avLst/>
          </a:prstGeom>
          <a:solidFill>
            <a:srgbClr val="FDF0E7">
              <a:alpha val="60000"/>
            </a:srgb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39" name="Ellipse 38"/>
          <p:cNvSpPr/>
          <p:nvPr/>
        </p:nvSpPr>
        <p:spPr>
          <a:xfrm>
            <a:off x="9281652" y="4933859"/>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p:cNvSpPr/>
          <p:nvPr/>
        </p:nvSpPr>
        <p:spPr>
          <a:xfrm>
            <a:off x="9995341" y="5585611"/>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p:cNvSpPr/>
          <p:nvPr/>
        </p:nvSpPr>
        <p:spPr>
          <a:xfrm>
            <a:off x="8446881" y="5299273"/>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e 41"/>
          <p:cNvSpPr/>
          <p:nvPr/>
        </p:nvSpPr>
        <p:spPr>
          <a:xfrm>
            <a:off x="8610705" y="5928032"/>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p:cNvSpPr/>
          <p:nvPr/>
        </p:nvSpPr>
        <p:spPr>
          <a:xfrm>
            <a:off x="9281652" y="5463634"/>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eur droit 43"/>
          <p:cNvCxnSpPr>
            <a:stCxn id="39" idx="2"/>
            <a:endCxn id="41" idx="7"/>
          </p:cNvCxnSpPr>
          <p:nvPr/>
        </p:nvCxnSpPr>
        <p:spPr>
          <a:xfrm flipH="1">
            <a:off x="8685281" y="5027839"/>
            <a:ext cx="596371" cy="298960"/>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39" idx="6"/>
            <a:endCxn id="40" idx="0"/>
          </p:cNvCxnSpPr>
          <p:nvPr/>
        </p:nvCxnSpPr>
        <p:spPr>
          <a:xfrm>
            <a:off x="9560955" y="5027839"/>
            <a:ext cx="574038" cy="557772"/>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stCxn id="39" idx="4"/>
            <a:endCxn id="43" idx="0"/>
          </p:cNvCxnSpPr>
          <p:nvPr/>
        </p:nvCxnSpPr>
        <p:spPr>
          <a:xfrm>
            <a:off x="9421304" y="5121819"/>
            <a:ext cx="0" cy="341815"/>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a:stCxn id="40" idx="4"/>
            <a:endCxn id="42" idx="6"/>
          </p:cNvCxnSpPr>
          <p:nvPr/>
        </p:nvCxnSpPr>
        <p:spPr>
          <a:xfrm flipH="1">
            <a:off x="8890008" y="5773571"/>
            <a:ext cx="1244985" cy="248441"/>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a:stCxn id="43" idx="3"/>
            <a:endCxn id="42" idx="7"/>
          </p:cNvCxnSpPr>
          <p:nvPr/>
        </p:nvCxnSpPr>
        <p:spPr>
          <a:xfrm flipH="1">
            <a:off x="8849105" y="5624068"/>
            <a:ext cx="473450" cy="331490"/>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stCxn id="43" idx="2"/>
            <a:endCxn id="41" idx="6"/>
          </p:cNvCxnSpPr>
          <p:nvPr/>
        </p:nvCxnSpPr>
        <p:spPr>
          <a:xfrm flipH="1" flipV="1">
            <a:off x="8726184" y="5393253"/>
            <a:ext cx="555468" cy="164361"/>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8786643" y="1596779"/>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8" name="Ellipse 57"/>
          <p:cNvSpPr/>
          <p:nvPr/>
        </p:nvSpPr>
        <p:spPr>
          <a:xfrm>
            <a:off x="8786643" y="1572015"/>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Ellipse 58"/>
          <p:cNvSpPr/>
          <p:nvPr/>
        </p:nvSpPr>
        <p:spPr>
          <a:xfrm>
            <a:off x="9167543" y="1572015"/>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eur droit 59"/>
          <p:cNvCxnSpPr/>
          <p:nvPr/>
        </p:nvCxnSpPr>
        <p:spPr>
          <a:xfrm>
            <a:off x="9251539" y="1794899"/>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9251539" y="1770135"/>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llipse 61"/>
          <p:cNvSpPr/>
          <p:nvPr/>
        </p:nvSpPr>
        <p:spPr>
          <a:xfrm>
            <a:off x="9632439" y="1770135"/>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Connecteur droit 62"/>
          <p:cNvCxnSpPr/>
          <p:nvPr/>
        </p:nvCxnSpPr>
        <p:spPr>
          <a:xfrm>
            <a:off x="9809587" y="1659644"/>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Ellipse 63"/>
          <p:cNvSpPr/>
          <p:nvPr/>
        </p:nvSpPr>
        <p:spPr>
          <a:xfrm>
            <a:off x="9809587" y="1634880"/>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llipse 64"/>
          <p:cNvSpPr/>
          <p:nvPr/>
        </p:nvSpPr>
        <p:spPr>
          <a:xfrm>
            <a:off x="10190487" y="1634880"/>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eur droit 65"/>
          <p:cNvCxnSpPr/>
          <p:nvPr/>
        </p:nvCxnSpPr>
        <p:spPr>
          <a:xfrm>
            <a:off x="8717417" y="2091349"/>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7" name="Ellipse 66"/>
          <p:cNvSpPr/>
          <p:nvPr/>
        </p:nvSpPr>
        <p:spPr>
          <a:xfrm>
            <a:off x="8717417" y="2066585"/>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Ellipse 67"/>
          <p:cNvSpPr/>
          <p:nvPr/>
        </p:nvSpPr>
        <p:spPr>
          <a:xfrm>
            <a:off x="9098317" y="2066585"/>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Connecteur droit 68"/>
          <p:cNvCxnSpPr/>
          <p:nvPr/>
        </p:nvCxnSpPr>
        <p:spPr>
          <a:xfrm>
            <a:off x="9622628" y="2061726"/>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0" name="Ellipse 69"/>
          <p:cNvSpPr/>
          <p:nvPr/>
        </p:nvSpPr>
        <p:spPr>
          <a:xfrm>
            <a:off x="9622628" y="203696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llipse 70"/>
          <p:cNvSpPr/>
          <p:nvPr/>
        </p:nvSpPr>
        <p:spPr>
          <a:xfrm>
            <a:off x="10003528" y="203696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Connecteur droit 71"/>
          <p:cNvCxnSpPr/>
          <p:nvPr/>
        </p:nvCxnSpPr>
        <p:spPr>
          <a:xfrm>
            <a:off x="9446846" y="1472445"/>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3" name="Ellipse 72"/>
          <p:cNvSpPr/>
          <p:nvPr/>
        </p:nvSpPr>
        <p:spPr>
          <a:xfrm>
            <a:off x="9446846" y="1447681"/>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Ellipse 73"/>
          <p:cNvSpPr/>
          <p:nvPr/>
        </p:nvSpPr>
        <p:spPr>
          <a:xfrm>
            <a:off x="9827746" y="1447681"/>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8581917" y="1186657"/>
            <a:ext cx="1781358" cy="108324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eur droit 75"/>
          <p:cNvCxnSpPr>
            <a:stCxn id="67" idx="0"/>
            <a:endCxn id="41" idx="7"/>
          </p:cNvCxnSpPr>
          <p:nvPr/>
        </p:nvCxnSpPr>
        <p:spPr>
          <a:xfrm flipH="1">
            <a:off x="8685281" y="2066585"/>
            <a:ext cx="54996" cy="3260214"/>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cteur droit 76"/>
          <p:cNvCxnSpPr>
            <a:stCxn id="68" idx="5"/>
            <a:endCxn id="39" idx="2"/>
          </p:cNvCxnSpPr>
          <p:nvPr/>
        </p:nvCxnSpPr>
        <p:spPr>
          <a:xfrm>
            <a:off x="9137341" y="2105609"/>
            <a:ext cx="144311" cy="29222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eur droit 77"/>
          <p:cNvCxnSpPr>
            <a:stCxn id="61" idx="4"/>
            <a:endCxn id="41" idx="6"/>
          </p:cNvCxnSpPr>
          <p:nvPr/>
        </p:nvCxnSpPr>
        <p:spPr>
          <a:xfrm flipH="1">
            <a:off x="8726184" y="1815854"/>
            <a:ext cx="548215" cy="357739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Connecteur droit 78"/>
          <p:cNvCxnSpPr>
            <a:stCxn id="62" idx="3"/>
            <a:endCxn id="43" idx="2"/>
          </p:cNvCxnSpPr>
          <p:nvPr/>
        </p:nvCxnSpPr>
        <p:spPr>
          <a:xfrm flipH="1">
            <a:off x="9281652" y="1809159"/>
            <a:ext cx="357482" cy="374845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Connecteur droit 79"/>
          <p:cNvCxnSpPr>
            <a:stCxn id="65" idx="4"/>
            <a:endCxn id="40" idx="0"/>
          </p:cNvCxnSpPr>
          <p:nvPr/>
        </p:nvCxnSpPr>
        <p:spPr>
          <a:xfrm flipH="1">
            <a:off x="10134993" y="1680599"/>
            <a:ext cx="78354" cy="390501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eur droit 80"/>
          <p:cNvCxnSpPr>
            <a:stCxn id="64" idx="4"/>
            <a:endCxn id="39" idx="6"/>
          </p:cNvCxnSpPr>
          <p:nvPr/>
        </p:nvCxnSpPr>
        <p:spPr>
          <a:xfrm flipH="1">
            <a:off x="9560955" y="1680599"/>
            <a:ext cx="271492" cy="334724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2" name="ZoneTexte 81"/>
          <p:cNvSpPr txBox="1"/>
          <p:nvPr/>
        </p:nvSpPr>
        <p:spPr>
          <a:xfrm>
            <a:off x="8347962" y="598309"/>
            <a:ext cx="2098182" cy="369332"/>
          </a:xfrm>
          <a:prstGeom prst="rect">
            <a:avLst/>
          </a:prstGeom>
          <a:noFill/>
        </p:spPr>
        <p:txBody>
          <a:bodyPr wrap="square" rtlCol="0">
            <a:spAutoFit/>
          </a:bodyPr>
          <a:lstStyle/>
          <a:p>
            <a:pPr algn="ctr"/>
            <a:r>
              <a:rPr lang="en-GB" u="sng" dirty="0" smtClean="0">
                <a:solidFill>
                  <a:schemeClr val="tx1"/>
                </a:solidFill>
                <a:latin typeface="Times New Roman" panose="02020603050405020304" pitchFamily="18" charset="0"/>
                <a:cs typeface="Times New Roman" panose="02020603050405020304" pitchFamily="18" charset="0"/>
              </a:rPr>
              <a:t>Direct Employment</a:t>
            </a:r>
          </a:p>
        </p:txBody>
      </p:sp>
      <p:sp>
        <p:nvSpPr>
          <p:cNvPr id="83" name="ZoneTexte 82"/>
          <p:cNvSpPr txBox="1"/>
          <p:nvPr/>
        </p:nvSpPr>
        <p:spPr>
          <a:xfrm>
            <a:off x="6609749" y="3172486"/>
            <a:ext cx="1308949" cy="923330"/>
          </a:xfrm>
          <a:prstGeom prst="rect">
            <a:avLst/>
          </a:prstGeom>
          <a:noFill/>
        </p:spPr>
        <p:txBody>
          <a:bodyPr wrap="square" rtlCol="0">
            <a:spAutoFit/>
          </a:bodyPr>
          <a:lstStyle/>
          <a:p>
            <a:pPr algn="ctr"/>
            <a:r>
              <a:rPr lang="en-GB" dirty="0" smtClean="0">
                <a:solidFill>
                  <a:schemeClr val="bg1">
                    <a:lumMod val="75000"/>
                  </a:schemeClr>
                </a:solidFill>
                <a:latin typeface="Times New Roman" panose="02020603050405020304" pitchFamily="18" charset="0"/>
                <a:cs typeface="Times New Roman" panose="02020603050405020304" pitchFamily="18" charset="0"/>
              </a:rPr>
              <a:t>Core/Mid Ontology Layer</a:t>
            </a:r>
            <a:endParaRPr lang="en-GB"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84" name="Rectangle 83"/>
          <p:cNvSpPr/>
          <p:nvPr/>
        </p:nvSpPr>
        <p:spPr>
          <a:xfrm>
            <a:off x="8191264" y="628641"/>
            <a:ext cx="2512650" cy="5727708"/>
          </a:xfrm>
          <a:prstGeom prst="rect">
            <a:avLst/>
          </a:prstGeom>
          <a:noFill/>
          <a:ln w="63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ZoneTexte 84"/>
          <p:cNvSpPr txBox="1">
            <a:spLocks/>
          </p:cNvSpPr>
          <p:nvPr/>
        </p:nvSpPr>
        <p:spPr>
          <a:xfrm>
            <a:off x="8263488" y="3454064"/>
            <a:ext cx="2390796" cy="307777"/>
          </a:xfrm>
          <a:prstGeom prst="rect">
            <a:avLst/>
          </a:prstGeom>
          <a:solidFill>
            <a:schemeClr val="accent4">
              <a:lumMod val="40000"/>
              <a:lumOff val="60000"/>
              <a:alpha val="70000"/>
            </a:schemeClr>
          </a:solidFill>
          <a:effectLst>
            <a:outerShdw blurRad="63500" dist="38100" dir="2700000" sx="94000" sy="94000" algn="tl" rotWithShape="0">
              <a:schemeClr val="bg2">
                <a:lumMod val="25000"/>
                <a:alpha val="68000"/>
              </a:schemeClr>
            </a:outerShdw>
          </a:effectLst>
        </p:spPr>
        <p:txBody>
          <a:bodyPr wrap="square" rtlCol="0">
            <a:spAutoFit/>
          </a:bodyPr>
          <a:lstStyle/>
          <a:p>
            <a:pPr algn="ctr"/>
            <a:r>
              <a:rPr lang="en-GB" sz="1400" dirty="0" smtClean="0">
                <a:solidFill>
                  <a:schemeClr val="tx1"/>
                </a:solidFill>
                <a:latin typeface="Times New Roman" panose="02020603050405020304" pitchFamily="18" charset="0"/>
                <a:cs typeface="Times New Roman" panose="02020603050405020304" pitchFamily="18" charset="0"/>
              </a:rPr>
              <a:t>Ontology alignment - relations</a:t>
            </a:r>
            <a:endParaRPr lang="en-GB" sz="1400" dirty="0">
              <a:solidFill>
                <a:schemeClr val="tx1"/>
              </a:solidFill>
              <a:latin typeface="Times New Roman" panose="02020603050405020304" pitchFamily="18" charset="0"/>
              <a:cs typeface="Times New Roman" panose="02020603050405020304" pitchFamily="18" charset="0"/>
            </a:endParaRPr>
          </a:p>
        </p:txBody>
      </p:sp>
      <p:sp>
        <p:nvSpPr>
          <p:cNvPr id="86" name="ZoneTexte 85"/>
          <p:cNvSpPr txBox="1"/>
          <p:nvPr/>
        </p:nvSpPr>
        <p:spPr>
          <a:xfrm>
            <a:off x="8446881" y="1118807"/>
            <a:ext cx="2019267" cy="338554"/>
          </a:xfrm>
          <a:prstGeom prst="rect">
            <a:avLst/>
          </a:prstGeom>
          <a:noFill/>
        </p:spPr>
        <p:txBody>
          <a:bodyPr wrap="square" rtlCol="0">
            <a:spAutoFit/>
          </a:bodyPr>
          <a:lstStyle/>
          <a:p>
            <a:pPr algn="ctr"/>
            <a:r>
              <a:rPr lang="en-GB" sz="1600" b="1" dirty="0" smtClean="0">
                <a:latin typeface="Times New Roman" panose="02020603050405020304" pitchFamily="18" charset="0"/>
                <a:cs typeface="Times New Roman" panose="02020603050405020304" pitchFamily="18" charset="0"/>
              </a:rPr>
              <a:t>FORT ontology</a:t>
            </a:r>
            <a:endParaRPr lang="en-GB"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540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48</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19957"/>
            <a:ext cx="3167242" cy="5801518"/>
          </a:xfrm>
        </p:spPr>
        <p:txBody>
          <a:bodyPr>
            <a:normAutofit/>
          </a:bodyPr>
          <a:lstStyle/>
          <a:p>
            <a:pPr marL="457200" indent="-457200">
              <a:buFont typeface="+mj-lt"/>
              <a:buAutoNum type="arabicPeriod" startAt="2"/>
            </a:pPr>
            <a:r>
              <a:rPr lang="en-US" sz="2000" b="1" dirty="0" smtClean="0">
                <a:latin typeface="Source Han Sans SC"/>
              </a:rPr>
              <a:t>Indirect Employment</a:t>
            </a:r>
          </a:p>
          <a:p>
            <a:pPr marL="0" indent="0">
              <a:buNone/>
            </a:pPr>
            <a:endParaRPr lang="en-US" sz="1800" dirty="0" smtClean="0">
              <a:latin typeface="Source Han Sans SC"/>
            </a:endParaRPr>
          </a:p>
          <a:p>
            <a:pPr marL="0" indent="0">
              <a:buNone/>
            </a:pPr>
            <a:r>
              <a:rPr lang="en-US" sz="2000" dirty="0" smtClean="0">
                <a:latin typeface="Source Han Sans SC"/>
              </a:rPr>
              <a:t>Goal:</a:t>
            </a:r>
          </a:p>
          <a:p>
            <a:pPr marL="457200" lvl="1" indent="0">
              <a:buNone/>
            </a:pPr>
            <a:r>
              <a:rPr lang="en-US" sz="1600" dirty="0" smtClean="0">
                <a:latin typeface="Source Han Sans SC"/>
              </a:rPr>
              <a:t>Exploit the semantics of FORT within an interdisciplinary application in which </a:t>
            </a:r>
            <a:r>
              <a:rPr lang="en-US" sz="1600" dirty="0" smtClean="0">
                <a:solidFill>
                  <a:srgbClr val="A64C0E"/>
                </a:solidFill>
                <a:latin typeface="Source Han Sans SC"/>
              </a:rPr>
              <a:t>multiple domain ontologies exist</a:t>
            </a:r>
            <a:r>
              <a:rPr lang="en-US" sz="1600" dirty="0" smtClean="0">
                <a:latin typeface="Source Han Sans SC"/>
              </a:rPr>
              <a:t>.</a:t>
            </a:r>
          </a:p>
          <a:p>
            <a:pPr marL="457200" lvl="1" indent="0">
              <a:buNone/>
            </a:pPr>
            <a:endParaRPr lang="en-US" sz="1600" dirty="0" smtClean="0">
              <a:latin typeface="Source Han Sans SC"/>
            </a:endParaRPr>
          </a:p>
          <a:p>
            <a:pPr marL="0" indent="0">
              <a:buNone/>
            </a:pPr>
            <a:r>
              <a:rPr lang="en-US" sz="2000" dirty="0" smtClean="0">
                <a:latin typeface="Source Han Sans SC"/>
              </a:rPr>
              <a:t>Integration-based:</a:t>
            </a:r>
          </a:p>
          <a:p>
            <a:pPr lvl="1"/>
            <a:r>
              <a:rPr lang="en-US" sz="1600" dirty="0" smtClean="0">
                <a:latin typeface="Source Han Sans SC"/>
              </a:rPr>
              <a:t>Relations alignment</a:t>
            </a:r>
          </a:p>
          <a:p>
            <a:pPr lvl="1"/>
            <a:r>
              <a:rPr lang="en-US" sz="1600" dirty="0" smtClean="0">
                <a:latin typeface="Source Han Sans SC"/>
              </a:rPr>
              <a:t>Concepts alignment</a:t>
            </a:r>
          </a:p>
          <a:p>
            <a:pPr marL="457200" lvl="1" indent="0">
              <a:buNone/>
            </a:pPr>
            <a:endParaRPr lang="en-US" sz="1600" dirty="0" smtClean="0">
              <a:latin typeface="Source Han Sans SC"/>
            </a:endParaRPr>
          </a:p>
          <a:p>
            <a:pPr marL="0" indent="0">
              <a:buNone/>
            </a:pPr>
            <a:r>
              <a:rPr lang="en-US" sz="2000" dirty="0" smtClean="0">
                <a:latin typeface="Source Han Sans SC"/>
              </a:rPr>
              <a:t>Aggregation-based:</a:t>
            </a:r>
          </a:p>
          <a:p>
            <a:pPr lvl="1"/>
            <a:r>
              <a:rPr lang="en-US" sz="1600" dirty="0" smtClean="0">
                <a:latin typeface="Source Han Sans SC"/>
              </a:rPr>
              <a:t>Query translation </a:t>
            </a:r>
          </a:p>
          <a:p>
            <a:pPr lvl="1"/>
            <a:r>
              <a:rPr lang="en-US" sz="1600" dirty="0" smtClean="0">
                <a:latin typeface="Source Han Sans SC"/>
              </a:rPr>
              <a:t>Graph saturation </a:t>
            </a:r>
          </a:p>
          <a:p>
            <a:pPr lvl="1"/>
            <a:r>
              <a:rPr lang="en-US" sz="1600" dirty="0" smtClean="0">
                <a:latin typeface="Source Han Sans SC"/>
              </a:rPr>
              <a:t>Query translation</a:t>
            </a:r>
          </a:p>
          <a:p>
            <a:pPr marL="457200" lvl="1" indent="0">
              <a:buNone/>
            </a:pPr>
            <a:endParaRPr lang="en-US" sz="1600" dirty="0">
              <a:latin typeface="Source Han Sans SC"/>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Employment</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48"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Direct and Indirect scenarios</a:t>
            </a:r>
            <a:endParaRPr lang="en-US" sz="2200" b="1" dirty="0">
              <a:solidFill>
                <a:srgbClr val="002C58"/>
              </a:solidFill>
              <a:latin typeface="Source Han Sans SC"/>
            </a:endParaRPr>
          </a:p>
        </p:txBody>
      </p:sp>
      <p:cxnSp>
        <p:nvCxnSpPr>
          <p:cNvPr id="49"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29" name="Rectangle à coins arrondis 228"/>
          <p:cNvSpPr/>
          <p:nvPr/>
        </p:nvSpPr>
        <p:spPr bwMode="auto">
          <a:xfrm>
            <a:off x="3578929" y="1532453"/>
            <a:ext cx="8392987" cy="1435431"/>
          </a:xfrm>
          <a:prstGeom prst="roundRect">
            <a:avLst/>
          </a:prstGeom>
          <a:solidFill>
            <a:schemeClr val="accent6">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230" name="Rectangle à coins arrondis 229"/>
          <p:cNvSpPr/>
          <p:nvPr/>
        </p:nvSpPr>
        <p:spPr bwMode="auto">
          <a:xfrm>
            <a:off x="3562354" y="4691252"/>
            <a:ext cx="8408548" cy="1493650"/>
          </a:xfrm>
          <a:prstGeom prst="roundRect">
            <a:avLst/>
          </a:prstGeom>
          <a:solidFill>
            <a:schemeClr val="accent1">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231" name="ZoneTexte 230"/>
          <p:cNvSpPr txBox="1"/>
          <p:nvPr/>
        </p:nvSpPr>
        <p:spPr>
          <a:xfrm>
            <a:off x="3442996" y="1711446"/>
            <a:ext cx="1308949" cy="830997"/>
          </a:xfrm>
          <a:prstGeom prst="rect">
            <a:avLst/>
          </a:prstGeom>
          <a:noFill/>
        </p:spPr>
        <p:txBody>
          <a:bodyPr wrap="square" rtlCol="0">
            <a:spAutoFit/>
          </a:bodyPr>
          <a:lstStyle/>
          <a:p>
            <a:pPr algn="ctr"/>
            <a:r>
              <a:rPr lang="en-GB" sz="1600" dirty="0" smtClean="0">
                <a:solidFill>
                  <a:schemeClr val="tx1"/>
                </a:solidFill>
                <a:latin typeface="Times New Roman" panose="02020603050405020304" pitchFamily="18" charset="0"/>
                <a:cs typeface="Times New Roman" panose="02020603050405020304" pitchFamily="18" charset="0"/>
              </a:rPr>
              <a:t>Global Ontology Layer</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232" name="ZoneTexte 231"/>
          <p:cNvSpPr txBox="1"/>
          <p:nvPr/>
        </p:nvSpPr>
        <p:spPr>
          <a:xfrm>
            <a:off x="3437636" y="4918038"/>
            <a:ext cx="1308948" cy="830997"/>
          </a:xfrm>
          <a:prstGeom prst="rect">
            <a:avLst/>
          </a:prstGeom>
          <a:noFill/>
        </p:spPr>
        <p:txBody>
          <a:bodyPr wrap="square" rtlCol="0">
            <a:spAutoFit/>
          </a:bodyPr>
          <a:lstStyle/>
          <a:p>
            <a:pPr algn="ctr"/>
            <a:r>
              <a:rPr lang="en-GB" sz="1600" dirty="0" smtClean="0">
                <a:solidFill>
                  <a:schemeClr val="tx1"/>
                </a:solidFill>
                <a:latin typeface="Times New Roman" panose="02020603050405020304" pitchFamily="18" charset="0"/>
                <a:cs typeface="Times New Roman" panose="02020603050405020304" pitchFamily="18" charset="0"/>
              </a:rPr>
              <a:t>Domain</a:t>
            </a:r>
            <a:br>
              <a:rPr lang="en-GB" sz="1600" dirty="0" smtClean="0">
                <a:solidFill>
                  <a:schemeClr val="tx1"/>
                </a:solidFill>
                <a:latin typeface="Times New Roman" panose="02020603050405020304" pitchFamily="18" charset="0"/>
                <a:cs typeface="Times New Roman" panose="02020603050405020304" pitchFamily="18" charset="0"/>
              </a:rPr>
            </a:br>
            <a:r>
              <a:rPr lang="en-GB" sz="1600" dirty="0" smtClean="0">
                <a:solidFill>
                  <a:schemeClr val="tx1"/>
                </a:solidFill>
                <a:latin typeface="Times New Roman" panose="02020603050405020304" pitchFamily="18" charset="0"/>
                <a:cs typeface="Times New Roman" panose="02020603050405020304" pitchFamily="18" charset="0"/>
              </a:rPr>
              <a:t>Ontology Layer</a:t>
            </a:r>
            <a:endParaRPr lang="en-GB" sz="1600" dirty="0">
              <a:solidFill>
                <a:schemeClr val="tx1"/>
              </a:solidFill>
              <a:latin typeface="Times New Roman" panose="02020603050405020304" pitchFamily="18" charset="0"/>
              <a:cs typeface="Times New Roman" panose="02020603050405020304" pitchFamily="18" charset="0"/>
            </a:endParaRPr>
          </a:p>
        </p:txBody>
      </p:sp>
      <p:cxnSp>
        <p:nvCxnSpPr>
          <p:cNvPr id="233" name="Connecteur droit 232"/>
          <p:cNvCxnSpPr/>
          <p:nvPr/>
        </p:nvCxnSpPr>
        <p:spPr>
          <a:xfrm>
            <a:off x="5878546" y="1895377"/>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34" name="Ellipse 233"/>
          <p:cNvSpPr/>
          <p:nvPr/>
        </p:nvSpPr>
        <p:spPr>
          <a:xfrm>
            <a:off x="5878546" y="1870613"/>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Ellipse 234"/>
          <p:cNvSpPr/>
          <p:nvPr/>
        </p:nvSpPr>
        <p:spPr>
          <a:xfrm>
            <a:off x="6259446" y="1870613"/>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6" name="Connecteur droit 235"/>
          <p:cNvCxnSpPr/>
          <p:nvPr/>
        </p:nvCxnSpPr>
        <p:spPr>
          <a:xfrm>
            <a:off x="6337346" y="2093497"/>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37" name="Ellipse 236"/>
          <p:cNvSpPr/>
          <p:nvPr/>
        </p:nvSpPr>
        <p:spPr>
          <a:xfrm>
            <a:off x="6337346" y="2068733"/>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Ellipse 237"/>
          <p:cNvSpPr/>
          <p:nvPr/>
        </p:nvSpPr>
        <p:spPr>
          <a:xfrm>
            <a:off x="6718246" y="2068733"/>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Connecteur droit 238"/>
          <p:cNvCxnSpPr/>
          <p:nvPr/>
        </p:nvCxnSpPr>
        <p:spPr>
          <a:xfrm>
            <a:off x="6895394" y="1958242"/>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40" name="Ellipse 239"/>
          <p:cNvSpPr/>
          <p:nvPr/>
        </p:nvSpPr>
        <p:spPr>
          <a:xfrm>
            <a:off x="6895394" y="1933478"/>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Ellipse 240"/>
          <p:cNvSpPr/>
          <p:nvPr/>
        </p:nvSpPr>
        <p:spPr>
          <a:xfrm>
            <a:off x="7276294" y="1933478"/>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Connecteur droit 241"/>
          <p:cNvCxnSpPr/>
          <p:nvPr/>
        </p:nvCxnSpPr>
        <p:spPr>
          <a:xfrm>
            <a:off x="5803224" y="2389947"/>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43" name="Ellipse 242"/>
          <p:cNvSpPr/>
          <p:nvPr/>
        </p:nvSpPr>
        <p:spPr>
          <a:xfrm>
            <a:off x="5803224" y="2365183"/>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Ellipse 243"/>
          <p:cNvSpPr/>
          <p:nvPr/>
        </p:nvSpPr>
        <p:spPr>
          <a:xfrm>
            <a:off x="6184124" y="2365183"/>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Connecteur droit 244"/>
          <p:cNvCxnSpPr/>
          <p:nvPr/>
        </p:nvCxnSpPr>
        <p:spPr>
          <a:xfrm>
            <a:off x="6834165" y="2360324"/>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46" name="Ellipse 245"/>
          <p:cNvSpPr/>
          <p:nvPr/>
        </p:nvSpPr>
        <p:spPr>
          <a:xfrm>
            <a:off x="6834165" y="2335560"/>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Ellipse 246"/>
          <p:cNvSpPr/>
          <p:nvPr/>
        </p:nvSpPr>
        <p:spPr>
          <a:xfrm>
            <a:off x="7215065" y="2335560"/>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8" name="Connecteur droit 247"/>
          <p:cNvCxnSpPr/>
          <p:nvPr/>
        </p:nvCxnSpPr>
        <p:spPr>
          <a:xfrm>
            <a:off x="6532653" y="1771043"/>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49" name="Ellipse 248"/>
          <p:cNvSpPr/>
          <p:nvPr/>
        </p:nvSpPr>
        <p:spPr>
          <a:xfrm>
            <a:off x="6532653" y="1746279"/>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Ellipse 249"/>
          <p:cNvSpPr/>
          <p:nvPr/>
        </p:nvSpPr>
        <p:spPr>
          <a:xfrm>
            <a:off x="6913553" y="1746279"/>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a:off x="5667724" y="1666777"/>
            <a:ext cx="1781358" cy="901727"/>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Ellipse 251"/>
          <p:cNvSpPr/>
          <p:nvPr/>
        </p:nvSpPr>
        <p:spPr>
          <a:xfrm>
            <a:off x="5303687" y="4907223"/>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Ellipse 252"/>
          <p:cNvSpPr/>
          <p:nvPr/>
        </p:nvSpPr>
        <p:spPr>
          <a:xfrm>
            <a:off x="6017376" y="5558975"/>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Ellipse 253"/>
          <p:cNvSpPr/>
          <p:nvPr/>
        </p:nvSpPr>
        <p:spPr>
          <a:xfrm>
            <a:off x="4702073" y="5054316"/>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Ellipse 254"/>
          <p:cNvSpPr/>
          <p:nvPr/>
        </p:nvSpPr>
        <p:spPr>
          <a:xfrm>
            <a:off x="5368891" y="5783746"/>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Ellipse 255"/>
          <p:cNvSpPr/>
          <p:nvPr/>
        </p:nvSpPr>
        <p:spPr>
          <a:xfrm>
            <a:off x="4967114" y="5558975"/>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7" name="Connecteur droit 256"/>
          <p:cNvCxnSpPr>
            <a:stCxn id="252" idx="2"/>
            <a:endCxn id="254" idx="7"/>
          </p:cNvCxnSpPr>
          <p:nvPr/>
        </p:nvCxnSpPr>
        <p:spPr>
          <a:xfrm flipH="1">
            <a:off x="4940473" y="5001203"/>
            <a:ext cx="363214" cy="80639"/>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Connecteur droit 257"/>
          <p:cNvCxnSpPr>
            <a:stCxn id="252" idx="6"/>
            <a:endCxn id="253" idx="0"/>
          </p:cNvCxnSpPr>
          <p:nvPr/>
        </p:nvCxnSpPr>
        <p:spPr>
          <a:xfrm>
            <a:off x="5582990" y="5001203"/>
            <a:ext cx="574038" cy="557772"/>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Connecteur droit 258"/>
          <p:cNvCxnSpPr>
            <a:stCxn id="252" idx="4"/>
            <a:endCxn id="256" idx="0"/>
          </p:cNvCxnSpPr>
          <p:nvPr/>
        </p:nvCxnSpPr>
        <p:spPr>
          <a:xfrm flipH="1">
            <a:off x="5106766" y="5095183"/>
            <a:ext cx="336573" cy="463792"/>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Connecteur droit 259"/>
          <p:cNvCxnSpPr>
            <a:stCxn id="253" idx="4"/>
            <a:endCxn id="255" idx="6"/>
          </p:cNvCxnSpPr>
          <p:nvPr/>
        </p:nvCxnSpPr>
        <p:spPr>
          <a:xfrm flipH="1">
            <a:off x="5648194" y="5746935"/>
            <a:ext cx="508834" cy="130791"/>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Connecteur droit 260"/>
          <p:cNvCxnSpPr>
            <a:stCxn id="256" idx="5"/>
            <a:endCxn id="255" idx="0"/>
          </p:cNvCxnSpPr>
          <p:nvPr/>
        </p:nvCxnSpPr>
        <p:spPr>
          <a:xfrm>
            <a:off x="5205514" y="5719409"/>
            <a:ext cx="303029" cy="64337"/>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Connecteur droit 261"/>
          <p:cNvCxnSpPr>
            <a:stCxn id="256" idx="2"/>
            <a:endCxn id="254" idx="6"/>
          </p:cNvCxnSpPr>
          <p:nvPr/>
        </p:nvCxnSpPr>
        <p:spPr>
          <a:xfrm flipV="1">
            <a:off x="4967114" y="5148296"/>
            <a:ext cx="14262" cy="504659"/>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7214369" y="4907223"/>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Ellipse 263"/>
          <p:cNvSpPr/>
          <p:nvPr/>
        </p:nvSpPr>
        <p:spPr>
          <a:xfrm>
            <a:off x="7795608" y="5463003"/>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Ellipse 264"/>
          <p:cNvSpPr/>
          <p:nvPr/>
        </p:nvSpPr>
        <p:spPr>
          <a:xfrm>
            <a:off x="6379598" y="5272637"/>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Ellipse 265"/>
          <p:cNvSpPr/>
          <p:nvPr/>
        </p:nvSpPr>
        <p:spPr>
          <a:xfrm>
            <a:off x="6716142" y="5871155"/>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Ellipse 266"/>
          <p:cNvSpPr/>
          <p:nvPr/>
        </p:nvSpPr>
        <p:spPr>
          <a:xfrm>
            <a:off x="7214369" y="5436998"/>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8" name="Connecteur droit 267"/>
          <p:cNvCxnSpPr>
            <a:stCxn id="263" idx="2"/>
            <a:endCxn id="265" idx="7"/>
          </p:cNvCxnSpPr>
          <p:nvPr/>
        </p:nvCxnSpPr>
        <p:spPr>
          <a:xfrm flipH="1">
            <a:off x="6617998" y="5001203"/>
            <a:ext cx="596371" cy="298960"/>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9" name="Connecteur droit 268"/>
          <p:cNvCxnSpPr>
            <a:stCxn id="263" idx="6"/>
            <a:endCxn id="264" idx="0"/>
          </p:cNvCxnSpPr>
          <p:nvPr/>
        </p:nvCxnSpPr>
        <p:spPr>
          <a:xfrm>
            <a:off x="7493672" y="5001203"/>
            <a:ext cx="441588" cy="461800"/>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Connecteur droit 269"/>
          <p:cNvCxnSpPr>
            <a:stCxn id="263" idx="4"/>
            <a:endCxn id="267" idx="0"/>
          </p:cNvCxnSpPr>
          <p:nvPr/>
        </p:nvCxnSpPr>
        <p:spPr>
          <a:xfrm>
            <a:off x="7354021" y="5095183"/>
            <a:ext cx="0" cy="341815"/>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1" name="Connecteur droit 270"/>
          <p:cNvCxnSpPr>
            <a:stCxn id="264" idx="4"/>
            <a:endCxn id="267" idx="6"/>
          </p:cNvCxnSpPr>
          <p:nvPr/>
        </p:nvCxnSpPr>
        <p:spPr>
          <a:xfrm flipH="1" flipV="1">
            <a:off x="7493672" y="5530978"/>
            <a:ext cx="441588" cy="119985"/>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2" name="Connecteur droit 271"/>
          <p:cNvCxnSpPr>
            <a:stCxn id="263" idx="3"/>
            <a:endCxn id="266" idx="7"/>
          </p:cNvCxnSpPr>
          <p:nvPr/>
        </p:nvCxnSpPr>
        <p:spPr>
          <a:xfrm flipH="1">
            <a:off x="6954542" y="5067657"/>
            <a:ext cx="300730" cy="831024"/>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3" name="Connecteur droit 272"/>
          <p:cNvCxnSpPr>
            <a:stCxn id="266" idx="1"/>
            <a:endCxn id="265" idx="4"/>
          </p:cNvCxnSpPr>
          <p:nvPr/>
        </p:nvCxnSpPr>
        <p:spPr>
          <a:xfrm flipH="1" flipV="1">
            <a:off x="6519250" y="5460597"/>
            <a:ext cx="237795" cy="438084"/>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74" name="Ellipse 273"/>
          <p:cNvSpPr/>
          <p:nvPr/>
        </p:nvSpPr>
        <p:spPr>
          <a:xfrm>
            <a:off x="7411261" y="5877726"/>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Connecteur droit 274"/>
          <p:cNvCxnSpPr>
            <a:stCxn id="274" idx="2"/>
            <a:endCxn id="266" idx="6"/>
          </p:cNvCxnSpPr>
          <p:nvPr/>
        </p:nvCxnSpPr>
        <p:spPr>
          <a:xfrm flipH="1" flipV="1">
            <a:off x="6995445" y="5965135"/>
            <a:ext cx="415816" cy="6571"/>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Connecteur droit 275"/>
          <p:cNvCxnSpPr>
            <a:stCxn id="267" idx="4"/>
            <a:endCxn id="274" idx="0"/>
          </p:cNvCxnSpPr>
          <p:nvPr/>
        </p:nvCxnSpPr>
        <p:spPr>
          <a:xfrm>
            <a:off x="7354021" y="5624958"/>
            <a:ext cx="196892" cy="252768"/>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77" name="ZoneTexte 276"/>
          <p:cNvSpPr txBox="1"/>
          <p:nvPr/>
        </p:nvSpPr>
        <p:spPr>
          <a:xfrm>
            <a:off x="7296014" y="894954"/>
            <a:ext cx="2210862" cy="369332"/>
          </a:xfrm>
          <a:prstGeom prst="rect">
            <a:avLst/>
          </a:prstGeom>
          <a:noFill/>
        </p:spPr>
        <p:txBody>
          <a:bodyPr wrap="none" rtlCol="0">
            <a:spAutoFit/>
          </a:bodyPr>
          <a:lstStyle/>
          <a:p>
            <a:pPr algn="ctr"/>
            <a:r>
              <a:rPr lang="en-GB" u="sng" dirty="0" smtClean="0">
                <a:solidFill>
                  <a:schemeClr val="tx1"/>
                </a:solidFill>
                <a:latin typeface="Times New Roman" panose="02020603050405020304" pitchFamily="18" charset="0"/>
                <a:cs typeface="Times New Roman" panose="02020603050405020304" pitchFamily="18" charset="0"/>
              </a:rPr>
              <a:t>Indirect Employment</a:t>
            </a:r>
          </a:p>
        </p:txBody>
      </p:sp>
      <p:sp>
        <p:nvSpPr>
          <p:cNvPr id="278" name="Rectangle à coins arrondis 277"/>
          <p:cNvSpPr/>
          <p:nvPr/>
        </p:nvSpPr>
        <p:spPr bwMode="auto">
          <a:xfrm>
            <a:off x="3578929" y="3112228"/>
            <a:ext cx="8393463" cy="1435431"/>
          </a:xfrm>
          <a:prstGeom prst="roundRect">
            <a:avLst/>
          </a:prstGeom>
          <a:solidFill>
            <a:srgbClr val="FDF0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279" name="Ellipse 278"/>
          <p:cNvSpPr/>
          <p:nvPr/>
        </p:nvSpPr>
        <p:spPr>
          <a:xfrm>
            <a:off x="6510542" y="3256938"/>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Ellipse 279"/>
          <p:cNvSpPr/>
          <p:nvPr/>
        </p:nvSpPr>
        <p:spPr>
          <a:xfrm>
            <a:off x="7322496" y="3251370"/>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Ellipse 280"/>
          <p:cNvSpPr/>
          <p:nvPr/>
        </p:nvSpPr>
        <p:spPr>
          <a:xfrm>
            <a:off x="5822269" y="3672413"/>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Ellipse 281"/>
          <p:cNvSpPr/>
          <p:nvPr/>
        </p:nvSpPr>
        <p:spPr>
          <a:xfrm>
            <a:off x="6943981" y="4035465"/>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Ellipse 282"/>
          <p:cNvSpPr/>
          <p:nvPr/>
        </p:nvSpPr>
        <p:spPr>
          <a:xfrm>
            <a:off x="6413731" y="3723514"/>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4" name="Connecteur droit 283"/>
          <p:cNvCxnSpPr>
            <a:stCxn id="279" idx="2"/>
            <a:endCxn id="281" idx="0"/>
          </p:cNvCxnSpPr>
          <p:nvPr/>
        </p:nvCxnSpPr>
        <p:spPr>
          <a:xfrm flipH="1">
            <a:off x="5961921" y="3350918"/>
            <a:ext cx="548621" cy="321495"/>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Connecteur droit 284"/>
          <p:cNvCxnSpPr>
            <a:stCxn id="279" idx="6"/>
            <a:endCxn id="280" idx="2"/>
          </p:cNvCxnSpPr>
          <p:nvPr/>
        </p:nvCxnSpPr>
        <p:spPr>
          <a:xfrm flipV="1">
            <a:off x="6789845" y="3345350"/>
            <a:ext cx="532651" cy="5568"/>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Connecteur droit 285"/>
          <p:cNvCxnSpPr>
            <a:stCxn id="279" idx="4"/>
            <a:endCxn id="283" idx="0"/>
          </p:cNvCxnSpPr>
          <p:nvPr/>
        </p:nvCxnSpPr>
        <p:spPr>
          <a:xfrm flipH="1">
            <a:off x="6553383" y="3444898"/>
            <a:ext cx="96811" cy="278616"/>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Connecteur droit 286"/>
          <p:cNvCxnSpPr>
            <a:stCxn id="280" idx="3"/>
            <a:endCxn id="282" idx="0"/>
          </p:cNvCxnSpPr>
          <p:nvPr/>
        </p:nvCxnSpPr>
        <p:spPr>
          <a:xfrm flipH="1">
            <a:off x="7083633" y="3411804"/>
            <a:ext cx="279766" cy="623661"/>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onnecteur droit 287"/>
          <p:cNvCxnSpPr>
            <a:stCxn id="283" idx="5"/>
            <a:endCxn id="282" idx="1"/>
          </p:cNvCxnSpPr>
          <p:nvPr/>
        </p:nvCxnSpPr>
        <p:spPr>
          <a:xfrm>
            <a:off x="6652131" y="3883948"/>
            <a:ext cx="332753" cy="179043"/>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onnecteur droit 288"/>
          <p:cNvCxnSpPr>
            <a:endCxn id="290" idx="7"/>
          </p:cNvCxnSpPr>
          <p:nvPr/>
        </p:nvCxnSpPr>
        <p:spPr>
          <a:xfrm flipH="1">
            <a:off x="5417241" y="3753525"/>
            <a:ext cx="392542" cy="215486"/>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90" name="Ellipse 289"/>
          <p:cNvSpPr/>
          <p:nvPr/>
        </p:nvSpPr>
        <p:spPr>
          <a:xfrm>
            <a:off x="5178841" y="3941485"/>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Ellipse 290"/>
          <p:cNvSpPr/>
          <p:nvPr/>
        </p:nvSpPr>
        <p:spPr>
          <a:xfrm>
            <a:off x="6012297" y="4212212"/>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Ellipse 291"/>
          <p:cNvSpPr/>
          <p:nvPr/>
        </p:nvSpPr>
        <p:spPr>
          <a:xfrm>
            <a:off x="7696628" y="3723514"/>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Connecteur droit 292"/>
          <p:cNvCxnSpPr>
            <a:stCxn id="280" idx="5"/>
            <a:endCxn id="292" idx="0"/>
          </p:cNvCxnSpPr>
          <p:nvPr/>
        </p:nvCxnSpPr>
        <p:spPr>
          <a:xfrm>
            <a:off x="7560896" y="3411804"/>
            <a:ext cx="275384" cy="311710"/>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onnecteur droit 293"/>
          <p:cNvCxnSpPr>
            <a:stCxn id="283" idx="4"/>
            <a:endCxn id="291" idx="7"/>
          </p:cNvCxnSpPr>
          <p:nvPr/>
        </p:nvCxnSpPr>
        <p:spPr>
          <a:xfrm flipH="1">
            <a:off x="6250697" y="3911474"/>
            <a:ext cx="302686" cy="328264"/>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Connecteur droit 294"/>
          <p:cNvCxnSpPr>
            <a:stCxn id="281" idx="4"/>
            <a:endCxn id="291" idx="1"/>
          </p:cNvCxnSpPr>
          <p:nvPr/>
        </p:nvCxnSpPr>
        <p:spPr>
          <a:xfrm>
            <a:off x="5961921" y="3860373"/>
            <a:ext cx="91279" cy="379365"/>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96" name="Ellipse 295"/>
          <p:cNvSpPr/>
          <p:nvPr/>
        </p:nvSpPr>
        <p:spPr>
          <a:xfrm>
            <a:off x="5086230" y="3130914"/>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7" name="Connecteur droit 296"/>
          <p:cNvCxnSpPr>
            <a:stCxn id="296" idx="6"/>
            <a:endCxn id="279" idx="1"/>
          </p:cNvCxnSpPr>
          <p:nvPr/>
        </p:nvCxnSpPr>
        <p:spPr>
          <a:xfrm>
            <a:off x="5365533" y="3224894"/>
            <a:ext cx="1185912" cy="59570"/>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Connecteur droit 297"/>
          <p:cNvCxnSpPr>
            <a:stCxn id="296" idx="4"/>
            <a:endCxn id="290" idx="0"/>
          </p:cNvCxnSpPr>
          <p:nvPr/>
        </p:nvCxnSpPr>
        <p:spPr>
          <a:xfrm>
            <a:off x="5225882" y="3318874"/>
            <a:ext cx="92611" cy="622611"/>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Connecteur droit 298"/>
          <p:cNvCxnSpPr>
            <a:stCxn id="234" idx="4"/>
            <a:endCxn id="296" idx="6"/>
          </p:cNvCxnSpPr>
          <p:nvPr/>
        </p:nvCxnSpPr>
        <p:spPr>
          <a:xfrm flipH="1">
            <a:off x="5365533" y="1916332"/>
            <a:ext cx="535873" cy="130856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0" name="Connecteur droit 299"/>
          <p:cNvCxnSpPr>
            <a:stCxn id="235" idx="4"/>
            <a:endCxn id="279" idx="1"/>
          </p:cNvCxnSpPr>
          <p:nvPr/>
        </p:nvCxnSpPr>
        <p:spPr>
          <a:xfrm>
            <a:off x="6282306" y="1916332"/>
            <a:ext cx="269139" cy="136813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1" name="Connecteur droit 300"/>
          <p:cNvCxnSpPr>
            <a:stCxn id="244" idx="4"/>
            <a:endCxn id="283" idx="4"/>
          </p:cNvCxnSpPr>
          <p:nvPr/>
        </p:nvCxnSpPr>
        <p:spPr>
          <a:xfrm>
            <a:off x="6206984" y="2410902"/>
            <a:ext cx="346399" cy="150057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2" name="Connecteur droit 301"/>
          <p:cNvCxnSpPr>
            <a:stCxn id="243" idx="4"/>
            <a:endCxn id="291" idx="7"/>
          </p:cNvCxnSpPr>
          <p:nvPr/>
        </p:nvCxnSpPr>
        <p:spPr>
          <a:xfrm>
            <a:off x="5826084" y="2410902"/>
            <a:ext cx="424613" cy="182883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3" name="Connecteur droit 302"/>
          <p:cNvCxnSpPr>
            <a:stCxn id="244" idx="4"/>
            <a:endCxn id="281" idx="2"/>
          </p:cNvCxnSpPr>
          <p:nvPr/>
        </p:nvCxnSpPr>
        <p:spPr>
          <a:xfrm flipH="1">
            <a:off x="5822269" y="2410902"/>
            <a:ext cx="384715" cy="135549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4" name="Connecteur droit 303"/>
          <p:cNvCxnSpPr>
            <a:stCxn id="243" idx="4"/>
            <a:endCxn id="290" idx="7"/>
          </p:cNvCxnSpPr>
          <p:nvPr/>
        </p:nvCxnSpPr>
        <p:spPr>
          <a:xfrm flipH="1">
            <a:off x="5417241" y="2410902"/>
            <a:ext cx="408843" cy="155810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5" name="Connecteur droit 304"/>
          <p:cNvCxnSpPr>
            <a:stCxn id="246" idx="4"/>
            <a:endCxn id="282" idx="0"/>
          </p:cNvCxnSpPr>
          <p:nvPr/>
        </p:nvCxnSpPr>
        <p:spPr>
          <a:xfrm>
            <a:off x="6857025" y="2381279"/>
            <a:ext cx="226608" cy="16541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6" name="Connecteur droit 305"/>
          <p:cNvCxnSpPr>
            <a:stCxn id="247" idx="5"/>
            <a:endCxn id="280" idx="2"/>
          </p:cNvCxnSpPr>
          <p:nvPr/>
        </p:nvCxnSpPr>
        <p:spPr>
          <a:xfrm>
            <a:off x="7254089" y="2374584"/>
            <a:ext cx="68407" cy="97076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7" name="Connecteur droit 306"/>
          <p:cNvCxnSpPr>
            <a:stCxn id="249" idx="5"/>
            <a:endCxn id="279" idx="6"/>
          </p:cNvCxnSpPr>
          <p:nvPr/>
        </p:nvCxnSpPr>
        <p:spPr>
          <a:xfrm>
            <a:off x="6571677" y="1785303"/>
            <a:ext cx="218168" cy="156561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8" name="Connecteur droit 307"/>
          <p:cNvCxnSpPr>
            <a:stCxn id="250" idx="4"/>
            <a:endCxn id="280" idx="2"/>
          </p:cNvCxnSpPr>
          <p:nvPr/>
        </p:nvCxnSpPr>
        <p:spPr>
          <a:xfrm>
            <a:off x="6936413" y="1791998"/>
            <a:ext cx="386083" cy="15533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Connecteur droit 308"/>
          <p:cNvCxnSpPr>
            <a:stCxn id="252" idx="0"/>
            <a:endCxn id="281" idx="3"/>
          </p:cNvCxnSpPr>
          <p:nvPr/>
        </p:nvCxnSpPr>
        <p:spPr>
          <a:xfrm flipV="1">
            <a:off x="5443339" y="3832847"/>
            <a:ext cx="419833" cy="1074376"/>
          </a:xfrm>
          <a:prstGeom prst="line">
            <a:avLst/>
          </a:prstGeom>
          <a:ln w="9525"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0" name="ZoneTexte 309"/>
          <p:cNvSpPr txBox="1"/>
          <p:nvPr/>
        </p:nvSpPr>
        <p:spPr>
          <a:xfrm>
            <a:off x="3470750" y="3301487"/>
            <a:ext cx="1285987" cy="830997"/>
          </a:xfrm>
          <a:prstGeom prst="rect">
            <a:avLst/>
          </a:prstGeom>
          <a:noFill/>
        </p:spPr>
        <p:txBody>
          <a:bodyPr wrap="square" rtlCol="0">
            <a:spAutoFit/>
          </a:bodyPr>
          <a:lstStyle/>
          <a:p>
            <a:pPr algn="ctr"/>
            <a:r>
              <a:rPr lang="en-GB" sz="1600" dirty="0" smtClean="0">
                <a:solidFill>
                  <a:schemeClr val="tx1"/>
                </a:solidFill>
                <a:latin typeface="Times New Roman" panose="02020603050405020304" pitchFamily="18" charset="0"/>
                <a:cs typeface="Times New Roman" panose="02020603050405020304" pitchFamily="18" charset="0"/>
              </a:rPr>
              <a:t>Core/Mid Ontology Layer</a:t>
            </a:r>
            <a:endParaRPr lang="en-GB" sz="1600" dirty="0">
              <a:solidFill>
                <a:schemeClr val="tx1"/>
              </a:solidFill>
              <a:latin typeface="Times New Roman" panose="02020603050405020304" pitchFamily="18" charset="0"/>
              <a:cs typeface="Times New Roman" panose="02020603050405020304" pitchFamily="18" charset="0"/>
            </a:endParaRPr>
          </a:p>
        </p:txBody>
      </p:sp>
      <p:cxnSp>
        <p:nvCxnSpPr>
          <p:cNvPr id="311" name="Connecteur droit 310"/>
          <p:cNvCxnSpPr>
            <a:stCxn id="253" idx="0"/>
            <a:endCxn id="291" idx="4"/>
          </p:cNvCxnSpPr>
          <p:nvPr/>
        </p:nvCxnSpPr>
        <p:spPr>
          <a:xfrm flipH="1" flipV="1">
            <a:off x="6151949" y="4400172"/>
            <a:ext cx="5079" cy="1158803"/>
          </a:xfrm>
          <a:prstGeom prst="line">
            <a:avLst/>
          </a:prstGeom>
          <a:ln w="9525"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2" name="Connecteur droit 311"/>
          <p:cNvCxnSpPr>
            <a:stCxn id="265" idx="0"/>
            <a:endCxn id="291" idx="4"/>
          </p:cNvCxnSpPr>
          <p:nvPr/>
        </p:nvCxnSpPr>
        <p:spPr>
          <a:xfrm flipH="1" flipV="1">
            <a:off x="6151949" y="4400172"/>
            <a:ext cx="367301" cy="872465"/>
          </a:xfrm>
          <a:prstGeom prst="line">
            <a:avLst/>
          </a:prstGeom>
          <a:ln w="9525"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3" name="Connecteur droit 312"/>
          <p:cNvCxnSpPr>
            <a:stCxn id="266" idx="0"/>
            <a:endCxn id="282" idx="4"/>
          </p:cNvCxnSpPr>
          <p:nvPr/>
        </p:nvCxnSpPr>
        <p:spPr>
          <a:xfrm flipV="1">
            <a:off x="6855794" y="4223425"/>
            <a:ext cx="227839" cy="1647730"/>
          </a:xfrm>
          <a:prstGeom prst="line">
            <a:avLst/>
          </a:prstGeom>
          <a:ln w="9525"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4" name="Connecteur droit 313"/>
          <p:cNvCxnSpPr>
            <a:stCxn id="254" idx="0"/>
            <a:endCxn id="290" idx="4"/>
          </p:cNvCxnSpPr>
          <p:nvPr/>
        </p:nvCxnSpPr>
        <p:spPr>
          <a:xfrm flipV="1">
            <a:off x="4841725" y="4129445"/>
            <a:ext cx="476768" cy="924871"/>
          </a:xfrm>
          <a:prstGeom prst="line">
            <a:avLst/>
          </a:prstGeom>
          <a:ln w="9525"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5" name="Connecteur droit 314"/>
          <p:cNvCxnSpPr>
            <a:stCxn id="255" idx="7"/>
            <a:endCxn id="282" idx="4"/>
          </p:cNvCxnSpPr>
          <p:nvPr/>
        </p:nvCxnSpPr>
        <p:spPr>
          <a:xfrm flipV="1">
            <a:off x="5607291" y="4223425"/>
            <a:ext cx="1476342" cy="1587847"/>
          </a:xfrm>
          <a:prstGeom prst="line">
            <a:avLst/>
          </a:prstGeom>
          <a:ln w="9525"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6" name="Connecteur droit 315"/>
          <p:cNvCxnSpPr>
            <a:stCxn id="274" idx="0"/>
            <a:endCxn id="280" idx="4"/>
          </p:cNvCxnSpPr>
          <p:nvPr/>
        </p:nvCxnSpPr>
        <p:spPr>
          <a:xfrm flipH="1" flipV="1">
            <a:off x="7462148" y="3439330"/>
            <a:ext cx="88765" cy="2438396"/>
          </a:xfrm>
          <a:prstGeom prst="line">
            <a:avLst/>
          </a:prstGeom>
          <a:ln w="9525"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7" name="Connecteur droit 316"/>
          <p:cNvCxnSpPr>
            <a:stCxn id="264" idx="0"/>
            <a:endCxn id="292" idx="4"/>
          </p:cNvCxnSpPr>
          <p:nvPr/>
        </p:nvCxnSpPr>
        <p:spPr>
          <a:xfrm flipH="1" flipV="1">
            <a:off x="7836280" y="3911474"/>
            <a:ext cx="98980" cy="1551529"/>
          </a:xfrm>
          <a:prstGeom prst="line">
            <a:avLst/>
          </a:prstGeom>
          <a:ln w="9525"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8" name="Rectangle 317"/>
          <p:cNvSpPr/>
          <p:nvPr/>
        </p:nvSpPr>
        <p:spPr>
          <a:xfrm>
            <a:off x="4656353" y="894953"/>
            <a:ext cx="7152895" cy="5461397"/>
          </a:xfrm>
          <a:prstGeom prst="rect">
            <a:avLst/>
          </a:prstGeom>
          <a:noFill/>
          <a:ln w="63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Ellipse 318"/>
          <p:cNvSpPr/>
          <p:nvPr/>
        </p:nvSpPr>
        <p:spPr>
          <a:xfrm>
            <a:off x="8945660" y="4902191"/>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Ellipse 319"/>
          <p:cNvSpPr/>
          <p:nvPr/>
        </p:nvSpPr>
        <p:spPr>
          <a:xfrm>
            <a:off x="9659349" y="5553943"/>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Ellipse 320"/>
          <p:cNvSpPr/>
          <p:nvPr/>
        </p:nvSpPr>
        <p:spPr>
          <a:xfrm>
            <a:off x="8344046" y="5049284"/>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Ellipse 321"/>
          <p:cNvSpPr/>
          <p:nvPr/>
        </p:nvSpPr>
        <p:spPr>
          <a:xfrm>
            <a:off x="9010864" y="5778714"/>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Ellipse 322"/>
          <p:cNvSpPr/>
          <p:nvPr/>
        </p:nvSpPr>
        <p:spPr>
          <a:xfrm>
            <a:off x="8609087" y="5553943"/>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Connecteur droit 323"/>
          <p:cNvCxnSpPr>
            <a:stCxn id="319" idx="2"/>
            <a:endCxn id="321" idx="7"/>
          </p:cNvCxnSpPr>
          <p:nvPr/>
        </p:nvCxnSpPr>
        <p:spPr>
          <a:xfrm flipH="1">
            <a:off x="8582446" y="4996171"/>
            <a:ext cx="363214" cy="80639"/>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5" name="Connecteur droit 324"/>
          <p:cNvCxnSpPr>
            <a:stCxn id="319" idx="6"/>
            <a:endCxn id="320" idx="0"/>
          </p:cNvCxnSpPr>
          <p:nvPr/>
        </p:nvCxnSpPr>
        <p:spPr>
          <a:xfrm>
            <a:off x="9224963" y="4996171"/>
            <a:ext cx="574038" cy="557772"/>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6" name="Connecteur droit 325"/>
          <p:cNvCxnSpPr>
            <a:stCxn id="319" idx="4"/>
            <a:endCxn id="323" idx="0"/>
          </p:cNvCxnSpPr>
          <p:nvPr/>
        </p:nvCxnSpPr>
        <p:spPr>
          <a:xfrm flipH="1">
            <a:off x="8748739" y="5090151"/>
            <a:ext cx="336573" cy="463792"/>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7" name="Connecteur droit 326"/>
          <p:cNvCxnSpPr>
            <a:stCxn id="320" idx="4"/>
            <a:endCxn id="322" idx="6"/>
          </p:cNvCxnSpPr>
          <p:nvPr/>
        </p:nvCxnSpPr>
        <p:spPr>
          <a:xfrm flipH="1">
            <a:off x="9290167" y="5741903"/>
            <a:ext cx="508834" cy="130791"/>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Connecteur droit 327"/>
          <p:cNvCxnSpPr>
            <a:stCxn id="323" idx="5"/>
            <a:endCxn id="322" idx="0"/>
          </p:cNvCxnSpPr>
          <p:nvPr/>
        </p:nvCxnSpPr>
        <p:spPr>
          <a:xfrm>
            <a:off x="8847487" y="5714377"/>
            <a:ext cx="303029" cy="64337"/>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9" name="Connecteur droit 328"/>
          <p:cNvCxnSpPr>
            <a:stCxn id="323" idx="2"/>
            <a:endCxn id="321" idx="6"/>
          </p:cNvCxnSpPr>
          <p:nvPr/>
        </p:nvCxnSpPr>
        <p:spPr>
          <a:xfrm flipV="1">
            <a:off x="8609087" y="5143264"/>
            <a:ext cx="14262" cy="504659"/>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30" name="Ellipse 329"/>
          <p:cNvSpPr/>
          <p:nvPr/>
        </p:nvSpPr>
        <p:spPr>
          <a:xfrm>
            <a:off x="10856342" y="4902191"/>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Ellipse 330"/>
          <p:cNvSpPr/>
          <p:nvPr/>
        </p:nvSpPr>
        <p:spPr>
          <a:xfrm>
            <a:off x="11437581" y="5457971"/>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Ellipse 331"/>
          <p:cNvSpPr/>
          <p:nvPr/>
        </p:nvSpPr>
        <p:spPr>
          <a:xfrm>
            <a:off x="10021571" y="5267605"/>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Ellipse 332"/>
          <p:cNvSpPr/>
          <p:nvPr/>
        </p:nvSpPr>
        <p:spPr>
          <a:xfrm>
            <a:off x="10358115" y="5866123"/>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Ellipse 333"/>
          <p:cNvSpPr/>
          <p:nvPr/>
        </p:nvSpPr>
        <p:spPr>
          <a:xfrm>
            <a:off x="10856342" y="5431966"/>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5" name="Connecteur droit 334"/>
          <p:cNvCxnSpPr>
            <a:stCxn id="330" idx="2"/>
            <a:endCxn id="332" idx="7"/>
          </p:cNvCxnSpPr>
          <p:nvPr/>
        </p:nvCxnSpPr>
        <p:spPr>
          <a:xfrm flipH="1">
            <a:off x="10259971" y="4996171"/>
            <a:ext cx="596371" cy="298960"/>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6" name="Connecteur droit 335"/>
          <p:cNvCxnSpPr>
            <a:stCxn id="330" idx="6"/>
            <a:endCxn id="331" idx="0"/>
          </p:cNvCxnSpPr>
          <p:nvPr/>
        </p:nvCxnSpPr>
        <p:spPr>
          <a:xfrm>
            <a:off x="11135645" y="4996171"/>
            <a:ext cx="441588" cy="461800"/>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Connecteur droit 336"/>
          <p:cNvCxnSpPr>
            <a:stCxn id="330" idx="4"/>
            <a:endCxn id="334" idx="0"/>
          </p:cNvCxnSpPr>
          <p:nvPr/>
        </p:nvCxnSpPr>
        <p:spPr>
          <a:xfrm>
            <a:off x="10995994" y="5090151"/>
            <a:ext cx="0" cy="341815"/>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8" name="Connecteur droit 337"/>
          <p:cNvCxnSpPr>
            <a:stCxn id="331" idx="4"/>
            <a:endCxn id="334" idx="6"/>
          </p:cNvCxnSpPr>
          <p:nvPr/>
        </p:nvCxnSpPr>
        <p:spPr>
          <a:xfrm flipH="1" flipV="1">
            <a:off x="11135645" y="5525946"/>
            <a:ext cx="441588" cy="119985"/>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9" name="Connecteur droit 338"/>
          <p:cNvCxnSpPr>
            <a:stCxn id="330" idx="3"/>
            <a:endCxn id="333" idx="7"/>
          </p:cNvCxnSpPr>
          <p:nvPr/>
        </p:nvCxnSpPr>
        <p:spPr>
          <a:xfrm flipH="1">
            <a:off x="10596515" y="5062625"/>
            <a:ext cx="300730" cy="831024"/>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Connecteur droit 339"/>
          <p:cNvCxnSpPr>
            <a:stCxn id="333" idx="1"/>
            <a:endCxn id="332" idx="4"/>
          </p:cNvCxnSpPr>
          <p:nvPr/>
        </p:nvCxnSpPr>
        <p:spPr>
          <a:xfrm flipH="1" flipV="1">
            <a:off x="10161223" y="5455565"/>
            <a:ext cx="237795" cy="438084"/>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11053234" y="5872694"/>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2" name="Connecteur droit 341"/>
          <p:cNvCxnSpPr>
            <a:stCxn id="341" idx="2"/>
            <a:endCxn id="333" idx="6"/>
          </p:cNvCxnSpPr>
          <p:nvPr/>
        </p:nvCxnSpPr>
        <p:spPr>
          <a:xfrm flipH="1" flipV="1">
            <a:off x="10637418" y="5960103"/>
            <a:ext cx="415816" cy="6571"/>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Connecteur droit 342"/>
          <p:cNvCxnSpPr>
            <a:stCxn id="334" idx="4"/>
            <a:endCxn id="341" idx="0"/>
          </p:cNvCxnSpPr>
          <p:nvPr/>
        </p:nvCxnSpPr>
        <p:spPr>
          <a:xfrm>
            <a:off x="10995994" y="5619926"/>
            <a:ext cx="196892" cy="252768"/>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4" name="Connecteur droit 343"/>
          <p:cNvCxnSpPr/>
          <p:nvPr/>
        </p:nvCxnSpPr>
        <p:spPr>
          <a:xfrm>
            <a:off x="9156482" y="1896216"/>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45" name="Ellipse 344"/>
          <p:cNvSpPr/>
          <p:nvPr/>
        </p:nvSpPr>
        <p:spPr>
          <a:xfrm>
            <a:off x="9156482" y="187145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Ellipse 345"/>
          <p:cNvSpPr/>
          <p:nvPr/>
        </p:nvSpPr>
        <p:spPr>
          <a:xfrm>
            <a:off x="9537382" y="187145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7" name="Connecteur droit 346"/>
          <p:cNvCxnSpPr/>
          <p:nvPr/>
        </p:nvCxnSpPr>
        <p:spPr>
          <a:xfrm>
            <a:off x="9615282" y="2094336"/>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48" name="Ellipse 347"/>
          <p:cNvSpPr/>
          <p:nvPr/>
        </p:nvSpPr>
        <p:spPr>
          <a:xfrm>
            <a:off x="9615282" y="206957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Ellipse 348"/>
          <p:cNvSpPr/>
          <p:nvPr/>
        </p:nvSpPr>
        <p:spPr>
          <a:xfrm>
            <a:off x="9996182" y="206957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0" name="Connecteur droit 349"/>
          <p:cNvCxnSpPr/>
          <p:nvPr/>
        </p:nvCxnSpPr>
        <p:spPr>
          <a:xfrm>
            <a:off x="10173330" y="1959081"/>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1" name="Ellipse 350"/>
          <p:cNvSpPr/>
          <p:nvPr/>
        </p:nvSpPr>
        <p:spPr>
          <a:xfrm>
            <a:off x="10173330" y="1934317"/>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llipse 351"/>
          <p:cNvSpPr/>
          <p:nvPr/>
        </p:nvSpPr>
        <p:spPr>
          <a:xfrm>
            <a:off x="10554230" y="1934317"/>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3" name="Connecteur droit 352"/>
          <p:cNvCxnSpPr/>
          <p:nvPr/>
        </p:nvCxnSpPr>
        <p:spPr>
          <a:xfrm>
            <a:off x="9081160" y="2390786"/>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4" name="Ellipse 353"/>
          <p:cNvSpPr/>
          <p:nvPr/>
        </p:nvSpPr>
        <p:spPr>
          <a:xfrm>
            <a:off x="9081160" y="236602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Ellipse 354"/>
          <p:cNvSpPr/>
          <p:nvPr/>
        </p:nvSpPr>
        <p:spPr>
          <a:xfrm>
            <a:off x="9462060" y="236602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6" name="Connecteur droit 355"/>
          <p:cNvCxnSpPr/>
          <p:nvPr/>
        </p:nvCxnSpPr>
        <p:spPr>
          <a:xfrm>
            <a:off x="10112101" y="2361163"/>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7" name="Ellipse 356"/>
          <p:cNvSpPr/>
          <p:nvPr/>
        </p:nvSpPr>
        <p:spPr>
          <a:xfrm>
            <a:off x="10112101" y="2336399"/>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Ellipse 357"/>
          <p:cNvSpPr/>
          <p:nvPr/>
        </p:nvSpPr>
        <p:spPr>
          <a:xfrm>
            <a:off x="10493001" y="2336399"/>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9" name="Connecteur droit 358"/>
          <p:cNvCxnSpPr/>
          <p:nvPr/>
        </p:nvCxnSpPr>
        <p:spPr>
          <a:xfrm>
            <a:off x="9810589" y="1771882"/>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60" name="Ellipse 359"/>
          <p:cNvSpPr/>
          <p:nvPr/>
        </p:nvSpPr>
        <p:spPr>
          <a:xfrm>
            <a:off x="9810589" y="1747118"/>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Ellipse 360"/>
          <p:cNvSpPr/>
          <p:nvPr/>
        </p:nvSpPr>
        <p:spPr>
          <a:xfrm>
            <a:off x="10191489" y="1747118"/>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8945660" y="1667616"/>
            <a:ext cx="1781358" cy="901727"/>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ZoneTexte 362"/>
          <p:cNvSpPr txBox="1"/>
          <p:nvPr/>
        </p:nvSpPr>
        <p:spPr>
          <a:xfrm>
            <a:off x="5749695" y="1201150"/>
            <a:ext cx="1511952" cy="369332"/>
          </a:xfrm>
          <a:prstGeom prst="rect">
            <a:avLst/>
          </a:prstGeom>
          <a:noFill/>
        </p:spPr>
        <p:txBody>
          <a:bodyPr wrap="none" rtlCol="0">
            <a:spAutoFit/>
          </a:bodyPr>
          <a:lstStyle/>
          <a:p>
            <a:pPr algn="ctr"/>
            <a:r>
              <a:rPr lang="en-GB" dirty="0" smtClean="0">
                <a:solidFill>
                  <a:schemeClr val="tx1"/>
                </a:solidFill>
                <a:latin typeface="Times New Roman" panose="02020603050405020304" pitchFamily="18" charset="0"/>
                <a:cs typeface="Times New Roman" panose="02020603050405020304" pitchFamily="18" charset="0"/>
              </a:rPr>
              <a:t>(a) Integration</a:t>
            </a:r>
          </a:p>
        </p:txBody>
      </p:sp>
      <p:sp>
        <p:nvSpPr>
          <p:cNvPr id="364" name="ZoneTexte 363"/>
          <p:cNvSpPr txBox="1"/>
          <p:nvPr/>
        </p:nvSpPr>
        <p:spPr>
          <a:xfrm>
            <a:off x="8941870" y="1213966"/>
            <a:ext cx="1710789" cy="369332"/>
          </a:xfrm>
          <a:prstGeom prst="rect">
            <a:avLst/>
          </a:prstGeom>
          <a:noFill/>
        </p:spPr>
        <p:txBody>
          <a:bodyPr wrap="none" rtlCol="0">
            <a:spAutoFit/>
          </a:bodyPr>
          <a:lstStyle/>
          <a:p>
            <a:pPr algn="ctr"/>
            <a:r>
              <a:rPr lang="en-GB" dirty="0" smtClean="0">
                <a:solidFill>
                  <a:schemeClr val="tx1"/>
                </a:solidFill>
                <a:latin typeface="Times New Roman" panose="02020603050405020304" pitchFamily="18" charset="0"/>
                <a:cs typeface="Times New Roman" panose="02020603050405020304" pitchFamily="18" charset="0"/>
              </a:rPr>
              <a:t>(b) Aggregation </a:t>
            </a:r>
          </a:p>
        </p:txBody>
      </p:sp>
      <p:sp>
        <p:nvSpPr>
          <p:cNvPr id="365" name="ZoneTexte 364"/>
          <p:cNvSpPr txBox="1">
            <a:spLocks/>
          </p:cNvSpPr>
          <p:nvPr/>
        </p:nvSpPr>
        <p:spPr>
          <a:xfrm>
            <a:off x="5246417" y="2778812"/>
            <a:ext cx="2383187" cy="307777"/>
          </a:xfrm>
          <a:prstGeom prst="rect">
            <a:avLst/>
          </a:prstGeom>
          <a:solidFill>
            <a:schemeClr val="accent4">
              <a:lumMod val="40000"/>
              <a:lumOff val="60000"/>
              <a:alpha val="70000"/>
            </a:schemeClr>
          </a:solidFill>
          <a:effectLst>
            <a:outerShdw blurRad="63500" dist="38100" dir="2700000" sx="94000" sy="94000" algn="tl" rotWithShape="0">
              <a:schemeClr val="bg2">
                <a:lumMod val="25000"/>
                <a:alpha val="68000"/>
              </a:schemeClr>
            </a:outerShdw>
          </a:effectLst>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Ontology alignment </a:t>
            </a:r>
            <a:r>
              <a:rPr lang="en-GB" sz="1400" dirty="0" smtClean="0">
                <a:solidFill>
                  <a:schemeClr val="tx1"/>
                </a:solidFill>
                <a:latin typeface="Times New Roman" panose="02020603050405020304" pitchFamily="18" charset="0"/>
                <a:cs typeface="Times New Roman" panose="02020603050405020304" pitchFamily="18" charset="0"/>
              </a:rPr>
              <a:t>- relations</a:t>
            </a:r>
            <a:endParaRPr lang="en-GB" sz="1400" dirty="0">
              <a:solidFill>
                <a:schemeClr val="tx1"/>
              </a:solidFill>
              <a:latin typeface="Times New Roman" panose="02020603050405020304" pitchFamily="18" charset="0"/>
              <a:cs typeface="Times New Roman" panose="02020603050405020304" pitchFamily="18" charset="0"/>
            </a:endParaRPr>
          </a:p>
        </p:txBody>
      </p:sp>
      <p:sp>
        <p:nvSpPr>
          <p:cNvPr id="366" name="ZoneTexte 365"/>
          <p:cNvSpPr txBox="1">
            <a:spLocks/>
          </p:cNvSpPr>
          <p:nvPr/>
        </p:nvSpPr>
        <p:spPr>
          <a:xfrm>
            <a:off x="5235350" y="4566525"/>
            <a:ext cx="2384094" cy="307777"/>
          </a:xfrm>
          <a:prstGeom prst="rect">
            <a:avLst/>
          </a:prstGeom>
          <a:solidFill>
            <a:schemeClr val="accent4">
              <a:lumMod val="40000"/>
              <a:lumOff val="60000"/>
              <a:alpha val="70000"/>
            </a:schemeClr>
          </a:solidFill>
          <a:effectLst>
            <a:outerShdw blurRad="63500" dist="38100" dir="2700000" sx="94000" sy="94000" algn="tl" rotWithShape="0">
              <a:schemeClr val="bg2">
                <a:lumMod val="25000"/>
                <a:alpha val="68000"/>
              </a:schemeClr>
            </a:outerShdw>
          </a:effectLst>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Ontology alignment </a:t>
            </a:r>
            <a:r>
              <a:rPr lang="en-GB" sz="1400" dirty="0" smtClean="0">
                <a:solidFill>
                  <a:schemeClr val="tx1"/>
                </a:solidFill>
                <a:latin typeface="Times New Roman" panose="02020603050405020304" pitchFamily="18" charset="0"/>
                <a:cs typeface="Times New Roman" panose="02020603050405020304" pitchFamily="18" charset="0"/>
              </a:rPr>
              <a:t>- concepts</a:t>
            </a:r>
            <a:endParaRPr lang="en-GB" sz="1400" dirty="0">
              <a:solidFill>
                <a:schemeClr val="tx1"/>
              </a:solidFill>
              <a:latin typeface="Times New Roman" panose="02020603050405020304" pitchFamily="18" charset="0"/>
              <a:cs typeface="Times New Roman" panose="02020603050405020304" pitchFamily="18" charset="0"/>
            </a:endParaRPr>
          </a:p>
        </p:txBody>
      </p:sp>
      <p:sp>
        <p:nvSpPr>
          <p:cNvPr id="367" name="Rectangle avec flèche vers le haut 366"/>
          <p:cNvSpPr/>
          <p:nvPr/>
        </p:nvSpPr>
        <p:spPr>
          <a:xfrm>
            <a:off x="8799414" y="3099741"/>
            <a:ext cx="1193458" cy="1412980"/>
          </a:xfrm>
          <a:prstGeom prst="upArrowCallout">
            <a:avLst>
              <a:gd name="adj1" fmla="val 14197"/>
              <a:gd name="adj2" fmla="val 23919"/>
              <a:gd name="adj3" fmla="val 15997"/>
              <a:gd name="adj4" fmla="val 67283"/>
            </a:avLst>
          </a:prstGeom>
          <a:solidFill>
            <a:schemeClr val="accent4">
              <a:lumMod val="40000"/>
              <a:lumOff val="60000"/>
              <a:alpha val="70000"/>
            </a:schemeClr>
          </a:solidFill>
          <a:ln>
            <a:noFill/>
          </a:ln>
          <a:effectLst>
            <a:outerShdw blurRad="63500" dist="38100" dir="2700000" sx="94000" sy="94000" algn="tl"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Times New Roman" panose="02020603050405020304" pitchFamily="18" charset="0"/>
                <a:cs typeface="Times New Roman" panose="02020603050405020304" pitchFamily="18" charset="0"/>
              </a:rPr>
              <a:t>FORT graph population- </a:t>
            </a:r>
          </a:p>
          <a:p>
            <a:pPr algn="ctr"/>
            <a:r>
              <a:rPr lang="en-GB" sz="1400" dirty="0">
                <a:solidFill>
                  <a:schemeClr val="tx1"/>
                </a:solidFill>
                <a:latin typeface="Times New Roman" panose="02020603050405020304" pitchFamily="18" charset="0"/>
                <a:cs typeface="Times New Roman" panose="02020603050405020304" pitchFamily="18" charset="0"/>
              </a:rPr>
              <a:t>v</a:t>
            </a:r>
            <a:r>
              <a:rPr lang="en-GB" sz="1400" dirty="0" smtClean="0">
                <a:solidFill>
                  <a:schemeClr val="tx1"/>
                </a:solidFill>
                <a:latin typeface="Times New Roman" panose="02020603050405020304" pitchFamily="18" charset="0"/>
                <a:cs typeface="Times New Roman" panose="02020603050405020304" pitchFamily="18" charset="0"/>
              </a:rPr>
              <a:t>ia Query </a:t>
            </a:r>
            <a:r>
              <a:rPr lang="en-GB" sz="1400" dirty="0">
                <a:solidFill>
                  <a:schemeClr val="tx1"/>
                </a:solidFill>
                <a:latin typeface="Times New Roman" panose="02020603050405020304" pitchFamily="18" charset="0"/>
                <a:cs typeface="Times New Roman" panose="02020603050405020304" pitchFamily="18" charset="0"/>
              </a:rPr>
              <a:t>translation</a:t>
            </a:r>
          </a:p>
        </p:txBody>
      </p:sp>
      <p:sp>
        <p:nvSpPr>
          <p:cNvPr id="368" name="Rectangle avec flèche vers le haut 367"/>
          <p:cNvSpPr/>
          <p:nvPr/>
        </p:nvSpPr>
        <p:spPr>
          <a:xfrm rot="10800000">
            <a:off x="9810589" y="3045924"/>
            <a:ext cx="1188442" cy="1413972"/>
          </a:xfrm>
          <a:prstGeom prst="upArrowCallout">
            <a:avLst>
              <a:gd name="adj1" fmla="val 14197"/>
              <a:gd name="adj2" fmla="val 23919"/>
              <a:gd name="adj3" fmla="val 15997"/>
              <a:gd name="adj4" fmla="val 67283"/>
            </a:avLst>
          </a:prstGeom>
          <a:solidFill>
            <a:schemeClr val="accent4">
              <a:lumMod val="40000"/>
              <a:lumOff val="60000"/>
              <a:alpha val="70000"/>
            </a:schemeClr>
          </a:solidFill>
          <a:ln>
            <a:noFill/>
          </a:ln>
          <a:effectLst>
            <a:outerShdw blurRad="63500" dist="38100" dir="2700000" sx="94000" sy="94000" algn="tl"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oAutofit/>
          </a:bodyPr>
          <a:lstStyle/>
          <a:p>
            <a:pPr algn="ctr"/>
            <a:endParaRPr lang="en-GB" sz="1200" dirty="0">
              <a:solidFill>
                <a:schemeClr val="tx1"/>
              </a:solidFill>
              <a:latin typeface="Times New Roman" panose="02020603050405020304" pitchFamily="18" charset="0"/>
              <a:cs typeface="Times New Roman" panose="02020603050405020304" pitchFamily="18" charset="0"/>
            </a:endParaRPr>
          </a:p>
        </p:txBody>
      </p:sp>
      <p:sp>
        <p:nvSpPr>
          <p:cNvPr id="369" name="Rectangle 368"/>
          <p:cNvSpPr/>
          <p:nvPr/>
        </p:nvSpPr>
        <p:spPr>
          <a:xfrm>
            <a:off x="9769900" y="3048053"/>
            <a:ext cx="1320149" cy="954107"/>
          </a:xfrm>
          <a:prstGeom prst="rect">
            <a:avLst/>
          </a:prstGeom>
        </p:spPr>
        <p:txBody>
          <a:bodyPr wrap="square">
            <a:spAutoFit/>
          </a:bodyPr>
          <a:lstStyle/>
          <a:p>
            <a:pPr algn="ctr"/>
            <a:r>
              <a:rPr lang="en-GB" sz="1400" dirty="0" smtClean="0">
                <a:latin typeface="Times New Roman" panose="02020603050405020304" pitchFamily="18" charset="0"/>
                <a:cs typeface="Times New Roman" panose="02020603050405020304" pitchFamily="18" charset="0"/>
              </a:rPr>
              <a:t>Domain graph </a:t>
            </a:r>
            <a:r>
              <a:rPr lang="en-GB" sz="1400" dirty="0">
                <a:latin typeface="Times New Roman" panose="02020603050405020304" pitchFamily="18" charset="0"/>
                <a:cs typeface="Times New Roman" panose="02020603050405020304" pitchFamily="18" charset="0"/>
              </a:rPr>
              <a:t>population- </a:t>
            </a:r>
          </a:p>
          <a:p>
            <a:pPr algn="ctr"/>
            <a:r>
              <a:rPr lang="en-GB" sz="1400" dirty="0">
                <a:latin typeface="Times New Roman" panose="02020603050405020304" pitchFamily="18" charset="0"/>
                <a:cs typeface="Times New Roman" panose="02020603050405020304" pitchFamily="18" charset="0"/>
              </a:rPr>
              <a:t>v</a:t>
            </a:r>
            <a:r>
              <a:rPr lang="en-GB" sz="1400" dirty="0" smtClean="0">
                <a:latin typeface="Times New Roman" panose="02020603050405020304" pitchFamily="18" charset="0"/>
                <a:cs typeface="Times New Roman" panose="02020603050405020304" pitchFamily="18" charset="0"/>
              </a:rPr>
              <a:t>ia Query </a:t>
            </a:r>
            <a:r>
              <a:rPr lang="en-GB" sz="1400" dirty="0">
                <a:latin typeface="Times New Roman" panose="02020603050405020304" pitchFamily="18" charset="0"/>
                <a:cs typeface="Times New Roman" panose="02020603050405020304" pitchFamily="18" charset="0"/>
              </a:rPr>
              <a:t>translation</a:t>
            </a:r>
          </a:p>
        </p:txBody>
      </p:sp>
      <p:sp>
        <p:nvSpPr>
          <p:cNvPr id="370" name="ZoneTexte 369"/>
          <p:cNvSpPr txBox="1">
            <a:spLocks/>
          </p:cNvSpPr>
          <p:nvPr/>
        </p:nvSpPr>
        <p:spPr>
          <a:xfrm>
            <a:off x="9024193" y="2703912"/>
            <a:ext cx="1879531" cy="307777"/>
          </a:xfrm>
          <a:prstGeom prst="rect">
            <a:avLst/>
          </a:prstGeom>
          <a:solidFill>
            <a:schemeClr val="accent4">
              <a:lumMod val="40000"/>
              <a:lumOff val="60000"/>
              <a:alpha val="70000"/>
            </a:schemeClr>
          </a:solidFill>
          <a:effectLst>
            <a:outerShdw blurRad="63500" dist="38100" dir="2700000" sx="94000" sy="94000" algn="tl" rotWithShape="0">
              <a:schemeClr val="bg2">
                <a:lumMod val="25000"/>
                <a:alpha val="68000"/>
              </a:schemeClr>
            </a:outerShdw>
          </a:effectLst>
        </p:spPr>
        <p:txBody>
          <a:bodyPr wrap="square" rtlCol="0">
            <a:spAutoFit/>
          </a:bodyPr>
          <a:lstStyle/>
          <a:p>
            <a:pPr algn="ctr"/>
            <a:r>
              <a:rPr lang="en-GB" sz="1400" dirty="0" smtClean="0">
                <a:solidFill>
                  <a:schemeClr val="tx1"/>
                </a:solidFill>
                <a:latin typeface="Times New Roman" panose="02020603050405020304" pitchFamily="18" charset="0"/>
                <a:cs typeface="Times New Roman" panose="02020603050405020304" pitchFamily="18" charset="0"/>
              </a:rPr>
              <a:t>FORT Graph saturation</a:t>
            </a:r>
            <a:endParaRPr lang="en-GB" sz="1400" dirty="0">
              <a:solidFill>
                <a:schemeClr val="tx1"/>
              </a:solidFill>
              <a:latin typeface="Times New Roman" panose="02020603050405020304" pitchFamily="18" charset="0"/>
              <a:cs typeface="Times New Roman" panose="02020603050405020304" pitchFamily="18" charset="0"/>
            </a:endParaRPr>
          </a:p>
        </p:txBody>
      </p:sp>
      <p:cxnSp>
        <p:nvCxnSpPr>
          <p:cNvPr id="371" name="Connecteur droit 370"/>
          <p:cNvCxnSpPr/>
          <p:nvPr/>
        </p:nvCxnSpPr>
        <p:spPr bwMode="auto">
          <a:xfrm flipH="1">
            <a:off x="8175625" y="1298165"/>
            <a:ext cx="19299" cy="4935253"/>
          </a:xfrm>
          <a:prstGeom prst="line">
            <a:avLst/>
          </a:prstGeom>
          <a:noFill/>
          <a:ln w="12700">
            <a:solidFill>
              <a:schemeClr val="bg2">
                <a:lumMod val="50000"/>
              </a:schemeClr>
            </a:solidFill>
            <a:miter lim="800000"/>
            <a:headEnd type="none" w="med" len="med"/>
            <a:tailEnd type="none" w="med" len="med"/>
          </a:ln>
        </p:spPr>
      </p:cxnSp>
      <p:sp>
        <p:nvSpPr>
          <p:cNvPr id="158" name="ZoneTexte 157"/>
          <p:cNvSpPr txBox="1"/>
          <p:nvPr/>
        </p:nvSpPr>
        <p:spPr>
          <a:xfrm>
            <a:off x="5522917" y="2052223"/>
            <a:ext cx="2019267" cy="338554"/>
          </a:xfrm>
          <a:prstGeom prst="rect">
            <a:avLst/>
          </a:prstGeom>
          <a:noFill/>
        </p:spPr>
        <p:txBody>
          <a:bodyPr wrap="square" rtlCol="0">
            <a:spAutoFit/>
          </a:bodyPr>
          <a:lstStyle/>
          <a:p>
            <a:pPr algn="ctr"/>
            <a:r>
              <a:rPr lang="en-GB" sz="1600" b="1" dirty="0" smtClean="0">
                <a:latin typeface="Times New Roman" panose="02020603050405020304" pitchFamily="18" charset="0"/>
                <a:cs typeface="Times New Roman" panose="02020603050405020304" pitchFamily="18" charset="0"/>
              </a:rPr>
              <a:t>FORT ontology</a:t>
            </a:r>
            <a:endParaRPr lang="en-GB" sz="1600" b="1" dirty="0">
              <a:latin typeface="Times New Roman" panose="02020603050405020304" pitchFamily="18" charset="0"/>
              <a:cs typeface="Times New Roman" panose="02020603050405020304" pitchFamily="18" charset="0"/>
            </a:endParaRPr>
          </a:p>
        </p:txBody>
      </p:sp>
      <p:sp>
        <p:nvSpPr>
          <p:cNvPr id="159" name="ZoneTexte 158"/>
          <p:cNvSpPr txBox="1"/>
          <p:nvPr/>
        </p:nvSpPr>
        <p:spPr>
          <a:xfrm>
            <a:off x="8822501" y="2066779"/>
            <a:ext cx="2019267" cy="338554"/>
          </a:xfrm>
          <a:prstGeom prst="rect">
            <a:avLst/>
          </a:prstGeom>
          <a:noFill/>
        </p:spPr>
        <p:txBody>
          <a:bodyPr wrap="square" rtlCol="0">
            <a:spAutoFit/>
          </a:bodyPr>
          <a:lstStyle/>
          <a:p>
            <a:pPr algn="ctr"/>
            <a:r>
              <a:rPr lang="en-GB" sz="1600" b="1" dirty="0" smtClean="0">
                <a:latin typeface="Times New Roman" panose="02020603050405020304" pitchFamily="18" charset="0"/>
                <a:cs typeface="Times New Roman" panose="02020603050405020304" pitchFamily="18" charset="0"/>
              </a:rPr>
              <a:t>FORT ontology</a:t>
            </a:r>
            <a:endParaRPr lang="en-GB"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81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5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6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6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6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6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6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6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7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5">
                                            <p:txEl>
                                              <p:pRg st="9" end="9"/>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5">
                                            <p:txEl>
                                              <p:pRg st="10" end="10"/>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5">
                                            <p:txEl>
                                              <p:pRg st="11" end="11"/>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5">
                                            <p:txEl>
                                              <p:pRg st="12" end="12"/>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20" grpId="0" animBg="1"/>
      <p:bldP spid="321" grpId="0" animBg="1"/>
      <p:bldP spid="322" grpId="0" animBg="1"/>
      <p:bldP spid="323" grpId="0" animBg="1"/>
      <p:bldP spid="330" grpId="0" animBg="1"/>
      <p:bldP spid="331" grpId="0" animBg="1"/>
      <p:bldP spid="332" grpId="0" animBg="1"/>
      <p:bldP spid="333" grpId="0" animBg="1"/>
      <p:bldP spid="334" grpId="0" animBg="1"/>
      <p:bldP spid="341" grpId="0" animBg="1"/>
      <p:bldP spid="345" grpId="0" animBg="1"/>
      <p:bldP spid="346" grpId="0" animBg="1"/>
      <p:bldP spid="348" grpId="0" animBg="1"/>
      <p:bldP spid="349" grpId="0" animBg="1"/>
      <p:bldP spid="351" grpId="0" animBg="1"/>
      <p:bldP spid="352" grpId="0" animBg="1"/>
      <p:bldP spid="354" grpId="0" animBg="1"/>
      <p:bldP spid="355" grpId="0" animBg="1"/>
      <p:bldP spid="357" grpId="0" animBg="1"/>
      <p:bldP spid="358" grpId="0" animBg="1"/>
      <p:bldP spid="360" grpId="0" animBg="1"/>
      <p:bldP spid="361" grpId="0" animBg="1"/>
      <p:bldP spid="362" grpId="0" animBg="1"/>
      <p:bldP spid="364" grpId="0"/>
      <p:bldP spid="367" grpId="0" animBg="1"/>
      <p:bldP spid="368" grpId="0" animBg="1"/>
      <p:bldP spid="369" grpId="0"/>
      <p:bldP spid="370" grpId="0" animBg="1"/>
      <p:bldP spid="15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49</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19957"/>
            <a:ext cx="11327878" cy="5436393"/>
          </a:xfrm>
        </p:spPr>
        <p:txBody>
          <a:bodyPr>
            <a:normAutofit/>
          </a:bodyPr>
          <a:lstStyle/>
          <a:p>
            <a:pPr marL="0" indent="0">
              <a:buNone/>
            </a:pPr>
            <a:r>
              <a:rPr lang="en-US" sz="2400" b="1" dirty="0">
                <a:latin typeface="Source Han Sans SC"/>
              </a:rPr>
              <a:t>Methodology step 4:</a:t>
            </a:r>
          </a:p>
          <a:p>
            <a:pPr marL="0" indent="0">
              <a:buNone/>
            </a:pPr>
            <a:r>
              <a:rPr lang="en-US" sz="2000" dirty="0">
                <a:latin typeface="Source Han Sans SC"/>
              </a:rPr>
              <a:t>specify and implement the T-boxes of the SROIQ formalization into a semantic web ontological model: </a:t>
            </a:r>
            <a:r>
              <a:rPr lang="en-US" sz="2000" dirty="0">
                <a:solidFill>
                  <a:srgbClr val="A64C0E"/>
                </a:solidFill>
                <a:latin typeface="Source Han Sans SC"/>
              </a:rPr>
              <a:t>an OWL2-DL implementation of the FORT lightweight </a:t>
            </a:r>
            <a:r>
              <a:rPr lang="en-US" sz="2000" dirty="0" smtClean="0">
                <a:solidFill>
                  <a:srgbClr val="A64C0E"/>
                </a:solidFill>
                <a:latin typeface="Source Han Sans SC"/>
              </a:rPr>
              <a:t>ontology.</a:t>
            </a:r>
          </a:p>
          <a:p>
            <a:pPr marL="0" indent="0">
              <a:buNone/>
            </a:pPr>
            <a:endParaRPr lang="fr-FR" sz="2000" dirty="0">
              <a:solidFill>
                <a:srgbClr val="A64C0E"/>
              </a:solidFill>
              <a:latin typeface="Source Han Sans SC"/>
            </a:endParaRPr>
          </a:p>
          <a:p>
            <a:pPr marL="0" indent="0">
              <a:buNone/>
            </a:pPr>
            <a:r>
              <a:rPr lang="en-US" sz="2400" b="1" dirty="0">
                <a:latin typeface="Source Han Sans SC"/>
              </a:rPr>
              <a:t>Methodology step 5:</a:t>
            </a:r>
          </a:p>
          <a:p>
            <a:pPr marL="0" indent="0">
              <a:buNone/>
            </a:pPr>
            <a:r>
              <a:rPr lang="en-US" sz="2000" dirty="0">
                <a:latin typeface="Source Han Sans SC"/>
              </a:rPr>
              <a:t>import the ontology in practice according to the application setting, and link it to other ontologies based on an employment method </a:t>
            </a:r>
            <a:r>
              <a:rPr lang="en-US" sz="2000" dirty="0">
                <a:solidFill>
                  <a:srgbClr val="A64C0E"/>
                </a:solidFill>
                <a:latin typeface="Source Han Sans SC"/>
              </a:rPr>
              <a:t>: a proof of FORT’s applicability</a:t>
            </a:r>
            <a:r>
              <a:rPr lang="en-US" sz="2000" dirty="0">
                <a:latin typeface="Source Han Sans SC"/>
              </a:rPr>
              <a:t>. </a:t>
            </a:r>
          </a:p>
          <a:p>
            <a:pPr marL="0" indent="0">
              <a:buNone/>
            </a:pPr>
            <a:endParaRPr lang="en-US" sz="2000" dirty="0">
              <a:latin typeface="Source Han Sans SC"/>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Contributions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222648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2237656" y="198322"/>
            <a:ext cx="1373466"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Employment</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48" name="Titre 1"/>
          <p:cNvSpPr txBox="1">
            <a:spLocks/>
          </p:cNvSpPr>
          <p:nvPr/>
        </p:nvSpPr>
        <p:spPr>
          <a:xfrm>
            <a:off x="3714754"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Direct and Indirect scenarios</a:t>
            </a:r>
            <a:endParaRPr lang="en-US" sz="2200" b="1" dirty="0">
              <a:solidFill>
                <a:srgbClr val="002C58"/>
              </a:solidFill>
              <a:latin typeface="Source Han Sans SC"/>
            </a:endParaRPr>
          </a:p>
        </p:txBody>
      </p:sp>
      <p:cxnSp>
        <p:nvCxnSpPr>
          <p:cNvPr id="49" name="直接连接符 12"/>
          <p:cNvCxnSpPr/>
          <p:nvPr/>
        </p:nvCxnSpPr>
        <p:spPr>
          <a:xfrm>
            <a:off x="3606568"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55" name="Rectangle à coins arrondis 154"/>
          <p:cNvSpPr/>
          <p:nvPr/>
        </p:nvSpPr>
        <p:spPr>
          <a:xfrm>
            <a:off x="705201" y="5157482"/>
            <a:ext cx="11029340" cy="997415"/>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A64C0E"/>
                </a:solidFill>
                <a:latin typeface="Source Han Sans SC"/>
              </a:rPr>
              <a:t>Contribution 4</a:t>
            </a:r>
            <a:r>
              <a:rPr lang="en-US" sz="2000" dirty="0" smtClean="0">
                <a:solidFill>
                  <a:schemeClr val="tx1"/>
                </a:solidFill>
                <a:latin typeface="Source Han Sans SC"/>
              </a:rPr>
              <a:t>: </a:t>
            </a:r>
          </a:p>
          <a:p>
            <a:pPr algn="ctr"/>
            <a:r>
              <a:rPr lang="en-US" sz="2000" dirty="0">
                <a:solidFill>
                  <a:schemeClr val="tx1"/>
                </a:solidFill>
                <a:latin typeface="Source Han Sans SC"/>
              </a:rPr>
              <a:t>W</a:t>
            </a:r>
            <a:r>
              <a:rPr lang="en-US" sz="2000" dirty="0" smtClean="0">
                <a:solidFill>
                  <a:schemeClr val="tx1"/>
                </a:solidFill>
                <a:latin typeface="Source Han Sans SC"/>
              </a:rPr>
              <a:t>e have </a:t>
            </a:r>
            <a:r>
              <a:rPr lang="en-US" sz="2000" b="1" dirty="0" smtClean="0">
                <a:solidFill>
                  <a:schemeClr val="tx1"/>
                </a:solidFill>
                <a:latin typeface="Source Han Sans SC"/>
              </a:rPr>
              <a:t>provided an OWL</a:t>
            </a:r>
            <a:r>
              <a:rPr lang="en-US" sz="2000" dirty="0" smtClean="0">
                <a:solidFill>
                  <a:schemeClr val="tx1"/>
                </a:solidFill>
                <a:latin typeface="Source Han Sans SC"/>
              </a:rPr>
              <a:t> ontology and </a:t>
            </a:r>
            <a:r>
              <a:rPr lang="en-US" sz="2000" b="1" dirty="0" smtClean="0">
                <a:solidFill>
                  <a:schemeClr val="tx1"/>
                </a:solidFill>
                <a:latin typeface="Source Han Sans SC"/>
              </a:rPr>
              <a:t>designed its possible employment methods</a:t>
            </a:r>
            <a:r>
              <a:rPr lang="en-US" sz="2000" dirty="0" smtClean="0">
                <a:solidFill>
                  <a:schemeClr val="tx1"/>
                </a:solidFill>
                <a:latin typeface="Source Han Sans SC"/>
              </a:rPr>
              <a:t> to supported </a:t>
            </a:r>
            <a:r>
              <a:rPr lang="en-US" sz="2000" dirty="0">
                <a:solidFill>
                  <a:schemeClr val="tx1"/>
                </a:solidFill>
                <a:latin typeface="Source Han Sans SC"/>
              </a:rPr>
              <a:t>the practice</a:t>
            </a:r>
            <a:r>
              <a:rPr lang="en-US" sz="2000" b="1" dirty="0">
                <a:solidFill>
                  <a:schemeClr val="tx1"/>
                </a:solidFill>
                <a:latin typeface="Source Han Sans SC"/>
              </a:rPr>
              <a:t> </a:t>
            </a:r>
            <a:r>
              <a:rPr lang="en-US" sz="2000" dirty="0">
                <a:solidFill>
                  <a:schemeClr val="tx1"/>
                </a:solidFill>
                <a:latin typeface="Source Han Sans SC"/>
              </a:rPr>
              <a:t>of FORT </a:t>
            </a:r>
            <a:r>
              <a:rPr lang="en-US" sz="2000" dirty="0" smtClean="0">
                <a:solidFill>
                  <a:schemeClr val="tx1"/>
                </a:solidFill>
                <a:latin typeface="Source Han Sans SC"/>
              </a:rPr>
              <a:t>in </a:t>
            </a:r>
            <a:r>
              <a:rPr lang="en-US" sz="2000" dirty="0">
                <a:solidFill>
                  <a:schemeClr val="tx1"/>
                </a:solidFill>
                <a:latin typeface="Source Han Sans SC"/>
              </a:rPr>
              <a:t>the Semantic </a:t>
            </a:r>
            <a:r>
              <a:rPr lang="en-US" sz="2000" dirty="0" smtClean="0">
                <a:solidFill>
                  <a:schemeClr val="tx1"/>
                </a:solidFill>
                <a:latin typeface="Source Han Sans SC"/>
              </a:rPr>
              <a:t>Web</a:t>
            </a:r>
            <a:r>
              <a:rPr lang="en-US" sz="2000" b="1" dirty="0" smtClean="0">
                <a:solidFill>
                  <a:schemeClr val="tx1"/>
                </a:solidFill>
                <a:latin typeface="Source Han Sans SC"/>
              </a:rPr>
              <a:t>.</a:t>
            </a:r>
            <a:endParaRPr lang="en-US" sz="2000" b="1" dirty="0" smtClean="0">
              <a:solidFill>
                <a:schemeClr val="tx1"/>
              </a:solidFill>
              <a:latin typeface="Source Han Sans SC"/>
              <a:cs typeface="Times New Roman" panose="02020603050405020304" pitchFamily="18" charset="0"/>
            </a:endParaRPr>
          </a:p>
        </p:txBody>
      </p:sp>
    </p:spTree>
    <p:extLst>
      <p:ext uri="{BB962C8B-B14F-4D97-AF65-F5344CB8AC3E}">
        <p14:creationId xmlns:p14="http://schemas.microsoft.com/office/powerpoint/2010/main" val="2206203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a:t>
            </a:fld>
            <a:endParaRPr lang="en-US" dirty="0">
              <a:latin typeface="Source Han Sans SC"/>
              <a:cs typeface="Times New Roman" panose="02020603050405020304" pitchFamily="18" charset="0"/>
            </a:endParaRPr>
          </a:p>
        </p:txBody>
      </p:sp>
      <p:pic>
        <p:nvPicPr>
          <p:cNvPr id="40" name="image56.png" descr="image56.png"/>
          <p:cNvPicPr>
            <a:picLocks noChangeAspect="1"/>
          </p:cNvPicPr>
          <p:nvPr/>
        </p:nvPicPr>
        <p:blipFill rotWithShape="1">
          <a:blip r:embed="rId3">
            <a:extLst/>
          </a:blip>
          <a:srcRect l="79189" t="62549" b="15538"/>
          <a:stretch/>
        </p:blipFill>
        <p:spPr>
          <a:xfrm>
            <a:off x="9040242" y="1559219"/>
            <a:ext cx="2231599" cy="1473858"/>
          </a:xfrm>
          <a:prstGeom prst="rect">
            <a:avLst/>
          </a:prstGeom>
          <a:ln>
            <a:noFill/>
          </a:ln>
          <a:effectLst>
            <a:outerShdw blurRad="190500" algn="tl" rotWithShape="0">
              <a:srgbClr val="000000">
                <a:alpha val="70000"/>
              </a:srgbClr>
            </a:outerShdw>
          </a:effectLst>
        </p:spPr>
      </p:pic>
      <p:sp>
        <p:nvSpPr>
          <p:cNvPr id="41" name="1750 m, Bessans, Haute Maurienne"/>
          <p:cNvSpPr txBox="1"/>
          <p:nvPr/>
        </p:nvSpPr>
        <p:spPr>
          <a:xfrm>
            <a:off x="8453197" y="730300"/>
            <a:ext cx="3365663" cy="785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000">
                <a:solidFill>
                  <a:srgbClr val="3B3838"/>
                </a:solidFill>
                <a:latin typeface="Papyrus"/>
                <a:ea typeface="Papyrus"/>
                <a:cs typeface="Papyrus"/>
                <a:sym typeface="Papyrus"/>
              </a:defRPr>
            </a:lvl1pPr>
          </a:lstStyle>
          <a:p>
            <a:pPr lvl="0" algn="ctr" hangingPunct="0">
              <a:lnSpc>
                <a:spcPct val="150000"/>
              </a:lnSpc>
            </a:pPr>
            <a:r>
              <a:rPr lang="fr-FR" sz="1600" kern="0" dirty="0">
                <a:solidFill>
                  <a:schemeClr val="tx1"/>
                </a:solidFill>
                <a:latin typeface="Source Han Sans SC"/>
              </a:rPr>
              <a:t>Le </a:t>
            </a:r>
            <a:r>
              <a:rPr lang="fr-FR" sz="1600" kern="0" dirty="0" smtClean="0">
                <a:solidFill>
                  <a:schemeClr val="tx1"/>
                </a:solidFill>
                <a:latin typeface="Source Han Sans SC"/>
              </a:rPr>
              <a:t>Rocher </a:t>
            </a:r>
            <a:r>
              <a:rPr lang="fr-FR" sz="1600" kern="0" dirty="0">
                <a:solidFill>
                  <a:schemeClr val="tx1"/>
                </a:solidFill>
                <a:latin typeface="Source Han Sans SC"/>
              </a:rPr>
              <a:t>du </a:t>
            </a:r>
            <a:r>
              <a:rPr lang="fr-FR" sz="1600" kern="0" dirty="0" smtClean="0">
                <a:solidFill>
                  <a:schemeClr val="tx1"/>
                </a:solidFill>
                <a:latin typeface="Source Han Sans SC"/>
              </a:rPr>
              <a:t>Château</a:t>
            </a:r>
          </a:p>
          <a:p>
            <a:pPr marL="0" marR="0" lvl="0" indent="0" algn="ctr" defTabSz="914400" eaLnBrk="1" fontAlgn="auto" latinLnBrk="0" hangingPunct="0">
              <a:lnSpc>
                <a:spcPct val="150000"/>
              </a:lnSpc>
              <a:spcBef>
                <a:spcPts val="0"/>
              </a:spcBef>
              <a:spcAft>
                <a:spcPts val="0"/>
              </a:spcAft>
              <a:buClrTx/>
              <a:buSzTx/>
              <a:buFontTx/>
              <a:buNone/>
              <a:tabLst/>
              <a:defRPr/>
            </a:pPr>
            <a:r>
              <a:rPr kumimoji="0" sz="1600" b="0" i="0" u="none" strike="noStrike" kern="0" cap="none" spc="0" normalizeH="0" baseline="0" noProof="0" dirty="0" smtClean="0">
                <a:ln>
                  <a:noFill/>
                </a:ln>
                <a:solidFill>
                  <a:schemeClr val="tx1"/>
                </a:solidFill>
                <a:effectLst/>
                <a:uLnTx/>
                <a:uFillTx/>
                <a:latin typeface="Source Han Sans SC"/>
                <a:sym typeface="Papyrus"/>
              </a:rPr>
              <a:t>1750 </a:t>
            </a:r>
            <a:r>
              <a:rPr kumimoji="0" sz="1600" b="0" i="0" u="none" strike="noStrike" kern="0" cap="none" spc="0" normalizeH="0" baseline="0" noProof="0" dirty="0">
                <a:ln>
                  <a:noFill/>
                </a:ln>
                <a:solidFill>
                  <a:schemeClr val="tx1"/>
                </a:solidFill>
                <a:effectLst/>
                <a:uLnTx/>
                <a:uFillTx/>
                <a:latin typeface="Source Han Sans SC"/>
                <a:sym typeface="Papyrus"/>
              </a:rPr>
              <a:t>m, </a:t>
            </a:r>
            <a:r>
              <a:rPr kumimoji="0" sz="1600" b="0" i="0" u="none" strike="noStrike" kern="0" cap="none" spc="0" normalizeH="0" baseline="0" noProof="0" dirty="0" err="1">
                <a:ln>
                  <a:noFill/>
                </a:ln>
                <a:solidFill>
                  <a:schemeClr val="tx1"/>
                </a:solidFill>
                <a:effectLst/>
                <a:uLnTx/>
                <a:uFillTx/>
                <a:latin typeface="Source Han Sans SC"/>
                <a:sym typeface="Papyrus"/>
              </a:rPr>
              <a:t>Bessans</a:t>
            </a:r>
            <a:r>
              <a:rPr kumimoji="0" sz="1600" b="0" i="0" u="none" strike="noStrike" kern="0" cap="none" spc="0" normalizeH="0" baseline="0" noProof="0" dirty="0">
                <a:ln>
                  <a:noFill/>
                </a:ln>
                <a:solidFill>
                  <a:schemeClr val="tx1"/>
                </a:solidFill>
                <a:effectLst/>
                <a:uLnTx/>
                <a:uFillTx/>
                <a:latin typeface="Source Han Sans SC"/>
                <a:sym typeface="Papyrus"/>
              </a:rPr>
              <a:t>, Haute </a:t>
            </a:r>
            <a:r>
              <a:rPr kumimoji="0" sz="1600" b="0" i="0" u="none" strike="noStrike" kern="0" cap="none" spc="0" normalizeH="0" baseline="0" noProof="0" dirty="0" err="1">
                <a:ln>
                  <a:noFill/>
                </a:ln>
                <a:solidFill>
                  <a:schemeClr val="tx1"/>
                </a:solidFill>
                <a:effectLst/>
                <a:uLnTx/>
                <a:uFillTx/>
                <a:latin typeface="Source Han Sans SC"/>
                <a:sym typeface="Papyrus"/>
              </a:rPr>
              <a:t>Maurienne</a:t>
            </a:r>
            <a:endParaRPr kumimoji="0" sz="1600" b="0" i="0" u="none" strike="noStrike" kern="0" cap="none" spc="0" normalizeH="0" baseline="0" noProof="0" dirty="0">
              <a:ln>
                <a:noFill/>
              </a:ln>
              <a:solidFill>
                <a:schemeClr val="tx1"/>
              </a:solidFill>
              <a:effectLst/>
              <a:uLnTx/>
              <a:uFillTx/>
              <a:latin typeface="Source Han Sans SC"/>
              <a:sym typeface="Papyrus"/>
            </a:endParaRPr>
          </a:p>
        </p:txBody>
      </p:sp>
      <p:sp>
        <p:nvSpPr>
          <p:cNvPr id="42" name="Étoile"/>
          <p:cNvSpPr/>
          <p:nvPr/>
        </p:nvSpPr>
        <p:spPr>
          <a:xfrm>
            <a:off x="10395283" y="2332482"/>
            <a:ext cx="214100" cy="185694"/>
          </a:xfrm>
          <a:prstGeom prst="star5">
            <a:avLst>
              <a:gd name="adj" fmla="val 19098"/>
              <a:gd name="hf" fmla="val 105146"/>
              <a:gd name="vf" fmla="val 110557"/>
            </a:avLst>
          </a:prstGeom>
          <a:solidFill>
            <a:srgbClr val="A64C0E"/>
          </a:solidFill>
          <a:ln w="12700" cap="flat">
            <a:noFill/>
            <a:prstDash val="solid"/>
            <a:miter lim="800000"/>
          </a:ln>
          <a:effectLst/>
        </p:spPr>
        <p:txBody>
          <a:bodyPr wrap="square" lIns="65023" tIns="65023" rIns="65023" bIns="65023" numCol="1" anchor="ctr">
            <a:noAutofit/>
          </a:bodyPr>
          <a:lstStyle/>
          <a:p>
            <a:pPr algn="ctr" defTabSz="1300480" hangingPunct="0">
              <a:defRPr sz="2400">
                <a:solidFill>
                  <a:srgbClr val="FFFFFF"/>
                </a:solidFill>
                <a:latin typeface="Calibri"/>
                <a:ea typeface="Calibri"/>
                <a:cs typeface="Calibri"/>
                <a:sym typeface="Calibri"/>
              </a:defRPr>
            </a:pPr>
            <a:endParaRPr sz="2400" kern="0">
              <a:solidFill>
                <a:srgbClr val="FFFFFF"/>
              </a:solidFill>
              <a:ea typeface="Calibri"/>
              <a:cs typeface="Calibri"/>
              <a:sym typeface="Calibri"/>
            </a:endParaRPr>
          </a:p>
        </p:txBody>
      </p:sp>
      <p:pic>
        <p:nvPicPr>
          <p:cNvPr id="48" name="Image 47"/>
          <p:cNvPicPr>
            <a:picLocks noChangeAspect="1"/>
          </p:cNvPicPr>
          <p:nvPr/>
        </p:nvPicPr>
        <p:blipFill>
          <a:blip r:embed="rId4"/>
          <a:stretch>
            <a:fillRect/>
          </a:stretch>
        </p:blipFill>
        <p:spPr>
          <a:xfrm>
            <a:off x="671843" y="847444"/>
            <a:ext cx="8915400" cy="5426843"/>
          </a:xfrm>
          <a:prstGeom prst="rect">
            <a:avLst/>
          </a:prstGeom>
          <a:ln>
            <a:noFill/>
          </a:ln>
          <a:effectLst>
            <a:outerShdw blurRad="190500" algn="tl" rotWithShape="0">
              <a:srgbClr val="000000">
                <a:alpha val="70000"/>
              </a:srgbClr>
            </a:outerShdw>
          </a:effectLst>
        </p:spPr>
      </p:pic>
      <p:grpSp>
        <p:nvGrpSpPr>
          <p:cNvPr id="49" name="Groupe"/>
          <p:cNvGrpSpPr/>
          <p:nvPr/>
        </p:nvGrpSpPr>
        <p:grpSpPr>
          <a:xfrm>
            <a:off x="9738150" y="4650802"/>
            <a:ext cx="417891" cy="547709"/>
            <a:chOff x="0" y="0"/>
            <a:chExt cx="493827" cy="705078"/>
          </a:xfrm>
        </p:grpSpPr>
        <p:sp>
          <p:nvSpPr>
            <p:cNvPr id="50" name="Rectangle"/>
            <p:cNvSpPr/>
            <p:nvPr/>
          </p:nvSpPr>
          <p:spPr>
            <a:xfrm>
              <a:off x="0" y="0"/>
              <a:ext cx="493828" cy="705079"/>
            </a:xfrm>
            <a:prstGeom prst="rect">
              <a:avLst/>
            </a:prstGeom>
            <a:solidFill>
              <a:srgbClr val="000000"/>
            </a:solidFill>
            <a:ln w="12700" cap="flat">
              <a:solidFill>
                <a:srgbClr val="000000"/>
              </a:solidFill>
              <a:prstDash val="solid"/>
              <a:miter lim="800000"/>
            </a:ln>
            <a:effectLst/>
          </p:spPr>
          <p:txBody>
            <a:bodyPr wrap="square" lIns="65023" tIns="65023" rIns="65023" bIns="65023" numCol="1" anchor="ctr">
              <a:noAutofit/>
            </a:bodyPr>
            <a:lstStyle/>
            <a:p>
              <a:pPr marL="0" marR="0" lvl="0" indent="0" defTabSz="1300480" eaLnBrk="1" fontAlgn="auto" latinLnBrk="0" hangingPunct="0">
                <a:lnSpc>
                  <a:spcPct val="100000"/>
                </a:lnSpc>
                <a:spcBef>
                  <a:spcPts val="0"/>
                </a:spcBef>
                <a:spcAft>
                  <a:spcPts val="0"/>
                </a:spcAft>
                <a:buClrTx/>
                <a:buSzTx/>
                <a:buFontTx/>
                <a:buNone/>
                <a:tabLst/>
                <a:defRPr sz="2400">
                  <a:latin typeface="Calibri"/>
                  <a:ea typeface="Calibri"/>
                  <a:cs typeface="Calibri"/>
                  <a:sym typeface="Calibri"/>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 name="Ovale"/>
            <p:cNvSpPr/>
            <p:nvPr/>
          </p:nvSpPr>
          <p:spPr>
            <a:xfrm>
              <a:off x="52134" y="162338"/>
              <a:ext cx="389559" cy="380402"/>
            </a:xfrm>
            <a:prstGeom prst="ellipse">
              <a:avLst/>
            </a:prstGeom>
            <a:solidFill>
              <a:srgbClr val="FFFFFF"/>
            </a:solidFill>
            <a:ln w="12700" cap="flat">
              <a:solidFill>
                <a:srgbClr val="000000"/>
              </a:solidFill>
              <a:prstDash val="solid"/>
              <a:miter lim="800000"/>
            </a:ln>
            <a:effectLst/>
          </p:spPr>
          <p:txBody>
            <a:bodyPr wrap="square" lIns="65023" tIns="65023" rIns="65023" bIns="65023" numCol="1" anchor="ctr">
              <a:noAutofit/>
            </a:bodyPr>
            <a:lstStyle/>
            <a:p>
              <a:pPr marL="0" marR="0" lvl="0" indent="0" defTabSz="1300480" eaLnBrk="1" fontAlgn="auto" latinLnBrk="0" hangingPunct="0">
                <a:lnSpc>
                  <a:spcPct val="100000"/>
                </a:lnSpc>
                <a:spcBef>
                  <a:spcPts val="0"/>
                </a:spcBef>
                <a:spcAft>
                  <a:spcPts val="0"/>
                </a:spcAft>
                <a:buClrTx/>
                <a:buSzTx/>
                <a:buFontTx/>
                <a:buNone/>
                <a:tabLst/>
                <a:defRPr sz="2400">
                  <a:latin typeface="Calibri"/>
                  <a:ea typeface="Calibri"/>
                  <a:cs typeface="Calibri"/>
                  <a:sym typeface="Calibri"/>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SX"/>
            <p:cNvSpPr txBox="1"/>
            <p:nvPr/>
          </p:nvSpPr>
          <p:spPr>
            <a:xfrm>
              <a:off x="73253" y="197749"/>
              <a:ext cx="352384" cy="2979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t">
              <a:noAutofit/>
            </a:bodyPr>
            <a:lstStyle>
              <a:lvl1pPr defTabSz="1300480">
                <a:defRPr sz="1100">
                  <a:latin typeface="Calibri"/>
                  <a:ea typeface="Calibri"/>
                  <a:cs typeface="Calibri"/>
                  <a:sym typeface="Calibri"/>
                </a:defRPr>
              </a:lvl1pPr>
            </a:lstStyle>
            <a:p>
              <a:pPr marL="0" marR="0" lvl="0" indent="0" algn="ctr" defTabSz="1300480" eaLnBrk="1" fontAlgn="auto" latinLnBrk="0" hangingPunct="0">
                <a:lnSpc>
                  <a:spcPct val="100000"/>
                </a:lnSpc>
                <a:spcBef>
                  <a:spcPts val="0"/>
                </a:spcBef>
                <a:spcAft>
                  <a:spcPts val="0"/>
                </a:spcAft>
                <a:buClrTx/>
                <a:buSzTx/>
                <a:buFontTx/>
                <a:buNone/>
                <a:tabLst/>
                <a:defRPr/>
              </a:pPr>
              <a:r>
                <a:rPr kumimoji="0" sz="1100" b="0" i="0" u="none" strike="noStrike" kern="0" cap="none" spc="0" normalizeH="0" baseline="0" noProof="0">
                  <a:ln>
                    <a:noFill/>
                  </a:ln>
                  <a:solidFill>
                    <a:srgbClr val="000000"/>
                  </a:solidFill>
                  <a:effectLst/>
                  <a:uLnTx/>
                  <a:uFillTx/>
                  <a:latin typeface="Calibri"/>
                  <a:cs typeface="Calibri"/>
                  <a:sym typeface="Calibri"/>
                </a:rPr>
                <a:t>SX</a:t>
              </a:r>
            </a:p>
          </p:txBody>
        </p:sp>
      </p:grpSp>
      <p:sp>
        <p:nvSpPr>
          <p:cNvPr id="53" name="excavation square"/>
          <p:cNvSpPr txBox="1"/>
          <p:nvPr/>
        </p:nvSpPr>
        <p:spPr>
          <a:xfrm>
            <a:off x="10254425" y="4686132"/>
            <a:ext cx="1683575" cy="346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a:spAutoFit/>
          </a:bodyPr>
          <a:lstStyle>
            <a:lvl1pPr algn="l" defTabSz="1300480">
              <a:defRPr sz="2200">
                <a:latin typeface="Calibri"/>
                <a:ea typeface="Calibri"/>
                <a:cs typeface="Calibri"/>
                <a:sym typeface="Calibri"/>
              </a:defRPr>
            </a:lvl1pPr>
          </a:lstStyle>
          <a:p>
            <a:pPr marL="0" marR="0" lvl="0" indent="0" algn="l" defTabSz="130048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effectLst/>
                <a:uLnTx/>
                <a:uFillTx/>
                <a:latin typeface="Source Han Sans SC"/>
                <a:cs typeface="Times New Roman" panose="02020603050405020304" pitchFamily="18" charset="0"/>
                <a:sym typeface="Calibri"/>
              </a:rPr>
              <a:t>excavation square</a:t>
            </a:r>
          </a:p>
        </p:txBody>
      </p:sp>
      <p:sp>
        <p:nvSpPr>
          <p:cNvPr id="54" name="Rectangle"/>
          <p:cNvSpPr/>
          <p:nvPr/>
        </p:nvSpPr>
        <p:spPr>
          <a:xfrm>
            <a:off x="9738150" y="5395105"/>
            <a:ext cx="408862" cy="314851"/>
          </a:xfrm>
          <a:prstGeom prst="rect">
            <a:avLst/>
          </a:prstGeom>
          <a:noFill/>
          <a:ln w="25400">
            <a:solidFill>
              <a:srgbClr val="A64C0E"/>
            </a:solidFill>
            <a:miter/>
          </a:ln>
        </p:spPr>
        <p:txBody>
          <a:bodyPr lIns="65023" tIns="65023" rIns="65023" bIns="65023" anchor="ctr"/>
          <a:lstStyle/>
          <a:p>
            <a:pPr defTabSz="1300480" hangingPunct="0">
              <a:defRPr sz="2400">
                <a:solidFill>
                  <a:srgbClr val="F43936"/>
                </a:solidFill>
                <a:latin typeface="Calibri"/>
                <a:ea typeface="Calibri"/>
                <a:cs typeface="Calibri"/>
                <a:sym typeface="Calibri"/>
              </a:defRPr>
            </a:pPr>
            <a:endParaRPr sz="2400" kern="0">
              <a:solidFill>
                <a:srgbClr val="F43936"/>
              </a:solidFill>
              <a:ea typeface="Calibri"/>
              <a:cs typeface="Calibri"/>
              <a:sym typeface="Calibri"/>
            </a:endParaRPr>
          </a:p>
        </p:txBody>
      </p:sp>
      <p:sp>
        <p:nvSpPr>
          <p:cNvPr id="55" name="Rock art panel"/>
          <p:cNvSpPr txBox="1"/>
          <p:nvPr/>
        </p:nvSpPr>
        <p:spPr>
          <a:xfrm>
            <a:off x="10254425" y="5332419"/>
            <a:ext cx="1636840" cy="346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a:spAutoFit/>
          </a:bodyPr>
          <a:lstStyle>
            <a:lvl1pPr algn="l" defTabSz="1300480">
              <a:defRPr sz="2200">
                <a:latin typeface="Calibri"/>
                <a:ea typeface="Calibri"/>
                <a:cs typeface="Calibri"/>
                <a:sym typeface="Calibri"/>
              </a:defRPr>
            </a:lvl1pPr>
          </a:lstStyle>
          <a:p>
            <a:pPr marL="0" marR="0" lvl="0" indent="0" algn="l" defTabSz="130048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effectLst/>
                <a:uLnTx/>
                <a:uFillTx/>
                <a:latin typeface="Source Han Sans SC"/>
                <a:cs typeface="Times New Roman" panose="02020603050405020304" pitchFamily="18" charset="0"/>
                <a:sym typeface="Calibri"/>
              </a:rPr>
              <a:t>Rock art panel</a:t>
            </a:r>
          </a:p>
        </p:txBody>
      </p:sp>
      <p:sp>
        <p:nvSpPr>
          <p:cNvPr id="44" name="Étoile"/>
          <p:cNvSpPr/>
          <p:nvPr/>
        </p:nvSpPr>
        <p:spPr>
          <a:xfrm>
            <a:off x="933620" y="943828"/>
            <a:ext cx="486192" cy="393815"/>
          </a:xfrm>
          <a:prstGeom prst="star5">
            <a:avLst>
              <a:gd name="adj" fmla="val 19100"/>
              <a:gd name="hf" fmla="val 105146"/>
              <a:gd name="vf" fmla="val 110557"/>
            </a:avLst>
          </a:prstGeom>
          <a:solidFill>
            <a:srgbClr val="A64C0E"/>
          </a:solidFill>
          <a:ln w="12700">
            <a:noFill/>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45" name="Rectangle 44"/>
          <p:cNvSpPr/>
          <p:nvPr/>
        </p:nvSpPr>
        <p:spPr>
          <a:xfrm>
            <a:off x="252365" y="628798"/>
            <a:ext cx="11799749" cy="578601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74" name="image57.png" descr="image57.png"/>
          <p:cNvPicPr>
            <a:picLocks noChangeAspect="1"/>
          </p:cNvPicPr>
          <p:nvPr/>
        </p:nvPicPr>
        <p:blipFill>
          <a:blip r:embed="rId5">
            <a:extLst/>
          </a:blip>
          <a:stretch>
            <a:fillRect/>
          </a:stretch>
        </p:blipFill>
        <p:spPr>
          <a:xfrm>
            <a:off x="278137" y="961139"/>
            <a:ext cx="3626773" cy="2417849"/>
          </a:xfrm>
          <a:prstGeom prst="rect">
            <a:avLst/>
          </a:prstGeom>
          <a:ln>
            <a:noFill/>
          </a:ln>
          <a:effectLst>
            <a:outerShdw blurRad="190500" algn="tl" rotWithShape="0">
              <a:srgbClr val="000000">
                <a:alpha val="70000"/>
              </a:srgbClr>
            </a:outerShdw>
          </a:effectLst>
        </p:spPr>
      </p:pic>
      <p:pic>
        <p:nvPicPr>
          <p:cNvPr id="75" name="image58.jpg" descr="image58.jpg"/>
          <p:cNvPicPr>
            <a:picLocks noChangeAspect="1"/>
          </p:cNvPicPr>
          <p:nvPr/>
        </p:nvPicPr>
        <p:blipFill>
          <a:blip r:embed="rId6">
            <a:extLst/>
          </a:blip>
          <a:stretch>
            <a:fillRect/>
          </a:stretch>
        </p:blipFill>
        <p:spPr>
          <a:xfrm>
            <a:off x="1713262" y="3830901"/>
            <a:ext cx="4106306" cy="2285943"/>
          </a:xfrm>
          <a:prstGeom prst="rect">
            <a:avLst/>
          </a:prstGeom>
          <a:ln>
            <a:noFill/>
          </a:ln>
          <a:effectLst>
            <a:outerShdw blurRad="190500" algn="tl" rotWithShape="0">
              <a:srgbClr val="000000">
                <a:alpha val="70000"/>
              </a:srgbClr>
            </a:outerShdw>
          </a:effectLst>
        </p:spPr>
      </p:pic>
      <p:sp>
        <p:nvSpPr>
          <p:cNvPr id="76" name="A group of large red deer with oversized antlers painted in a concave area of the cliff forming a niche facing east."/>
          <p:cNvSpPr txBox="1"/>
          <p:nvPr/>
        </p:nvSpPr>
        <p:spPr>
          <a:xfrm>
            <a:off x="4083082" y="1119520"/>
            <a:ext cx="1557423" cy="2101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a:spAutoFit/>
          </a:bodyPr>
          <a:lstStyle>
            <a:lvl1pPr algn="just" defTabSz="1300480">
              <a:defRPr sz="2200">
                <a:latin typeface="Calibri"/>
                <a:ea typeface="Calibri"/>
                <a:cs typeface="Calibri"/>
                <a:sym typeface="Calibri"/>
              </a:defRPr>
            </a:lvl1pPr>
          </a:lstStyle>
          <a:p>
            <a:r>
              <a:rPr sz="1600" dirty="0">
                <a:latin typeface="Source Han Sans SC"/>
                <a:cs typeface="Times New Roman" panose="02020603050405020304" pitchFamily="18" charset="0"/>
              </a:rPr>
              <a:t>A group of large red deer with oversized antlers painted in a concave area of the cliff forming a niche facing east.</a:t>
            </a:r>
          </a:p>
        </p:txBody>
      </p:sp>
      <p:sp>
        <p:nvSpPr>
          <p:cNvPr id="77" name="A group of large red deer with oversized antlers painted in a concave area of the cliff forming a niche facing east."/>
          <p:cNvSpPr txBox="1"/>
          <p:nvPr/>
        </p:nvSpPr>
        <p:spPr>
          <a:xfrm>
            <a:off x="189051" y="4046439"/>
            <a:ext cx="1435125" cy="1854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a:spAutoFit/>
          </a:bodyPr>
          <a:lstStyle>
            <a:lvl1pPr algn="just" defTabSz="1300480">
              <a:defRPr sz="2200">
                <a:latin typeface="Calibri"/>
                <a:ea typeface="Calibri"/>
                <a:cs typeface="Calibri"/>
                <a:sym typeface="Calibri"/>
              </a:defRPr>
            </a:lvl1pPr>
          </a:lstStyle>
          <a:p>
            <a:pPr>
              <a:defRPr sz="2200">
                <a:latin typeface="Calibri"/>
                <a:ea typeface="Calibri"/>
                <a:cs typeface="Calibri"/>
                <a:sym typeface="Calibri"/>
              </a:defRPr>
            </a:pPr>
            <a:r>
              <a:rPr lang="en-US" sz="1600" dirty="0">
                <a:latin typeface="Source Han Sans SC"/>
                <a:cs typeface="Times New Roman" panose="02020603050405020304" pitchFamily="18" charset="0"/>
              </a:rPr>
              <a:t>Schematic figures composed of anchor-shape </a:t>
            </a:r>
            <a:r>
              <a:rPr lang="en-US" sz="1600" dirty="0" smtClean="0">
                <a:latin typeface="Source Han Sans SC"/>
                <a:cs typeface="Times New Roman" panose="02020603050405020304" pitchFamily="18" charset="0"/>
              </a:rPr>
              <a:t>figures, grids</a:t>
            </a:r>
            <a:r>
              <a:rPr lang="en-US" sz="1600" dirty="0">
                <a:latin typeface="Source Han Sans SC"/>
                <a:cs typeface="Times New Roman" panose="02020603050405020304" pitchFamily="18" charset="0"/>
              </a:rPr>
              <a:t>, comb-shape figures…</a:t>
            </a:r>
          </a:p>
        </p:txBody>
      </p:sp>
      <p:pic>
        <p:nvPicPr>
          <p:cNvPr id="78" name="image2-small.jpg" descr="image2-small.jpg"/>
          <p:cNvPicPr>
            <a:picLocks noChangeAspect="1"/>
          </p:cNvPicPr>
          <p:nvPr/>
        </p:nvPicPr>
        <p:blipFill>
          <a:blip r:embed="rId7">
            <a:extLst/>
          </a:blip>
          <a:stretch>
            <a:fillRect/>
          </a:stretch>
        </p:blipFill>
        <p:spPr>
          <a:xfrm>
            <a:off x="6487860" y="1119521"/>
            <a:ext cx="3714409" cy="2785808"/>
          </a:xfrm>
          <a:prstGeom prst="rect">
            <a:avLst/>
          </a:prstGeom>
          <a:ln>
            <a:noFill/>
          </a:ln>
          <a:effectLst>
            <a:outerShdw blurRad="190500" algn="tl" rotWithShape="0">
              <a:srgbClr val="000000">
                <a:alpha val="70000"/>
              </a:srgbClr>
            </a:outerShdw>
          </a:effectLst>
        </p:spPr>
      </p:pic>
      <p:pic>
        <p:nvPicPr>
          <p:cNvPr id="79" name="Image 78"/>
          <p:cNvPicPr>
            <a:picLocks noChangeAspect="1"/>
          </p:cNvPicPr>
          <p:nvPr/>
        </p:nvPicPr>
        <p:blipFill>
          <a:blip r:embed="rId8"/>
          <a:stretch>
            <a:fillRect/>
          </a:stretch>
        </p:blipFill>
        <p:spPr>
          <a:xfrm>
            <a:off x="7046937" y="4728899"/>
            <a:ext cx="3093485" cy="1387945"/>
          </a:xfrm>
          <a:prstGeom prst="rect">
            <a:avLst/>
          </a:prstGeom>
          <a:ln>
            <a:noFill/>
          </a:ln>
          <a:effectLst>
            <a:outerShdw blurRad="190500" algn="tl" rotWithShape="0">
              <a:srgbClr val="000000">
                <a:alpha val="70000"/>
              </a:srgbClr>
            </a:outerShdw>
          </a:effectLst>
        </p:spPr>
      </p:pic>
      <p:pic>
        <p:nvPicPr>
          <p:cNvPr id="80" name="Image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2384" y="3174999"/>
            <a:ext cx="1722330" cy="1212009"/>
          </a:xfrm>
          <a:prstGeom prst="rect">
            <a:avLst/>
          </a:prstGeom>
          <a:ln>
            <a:noFill/>
          </a:ln>
          <a:effectLst>
            <a:outerShdw blurRad="190500" algn="tl" rotWithShape="0">
              <a:srgbClr val="000000">
                <a:alpha val="70000"/>
              </a:srgbClr>
            </a:outerShdw>
          </a:effectLst>
        </p:spPr>
      </p:pic>
      <p:pic>
        <p:nvPicPr>
          <p:cNvPr id="81" name="Image 80"/>
          <p:cNvPicPr>
            <a:picLocks noChangeAspect="1"/>
          </p:cNvPicPr>
          <p:nvPr/>
        </p:nvPicPr>
        <p:blipFill>
          <a:blip r:embed="rId10"/>
          <a:stretch>
            <a:fillRect/>
          </a:stretch>
        </p:blipFill>
        <p:spPr>
          <a:xfrm>
            <a:off x="10342267" y="4728899"/>
            <a:ext cx="1494758" cy="1203097"/>
          </a:xfrm>
          <a:prstGeom prst="rect">
            <a:avLst/>
          </a:prstGeom>
          <a:ln>
            <a:noFill/>
          </a:ln>
          <a:effectLst>
            <a:outerShdw blurRad="190500" algn="tl" rotWithShape="0">
              <a:srgbClr val="000000">
                <a:alpha val="70000"/>
              </a:srgbClr>
            </a:outerShdw>
          </a:effectLst>
        </p:spPr>
      </p:pic>
      <p:sp>
        <p:nvSpPr>
          <p:cNvPr id="82" name="A group of large red deer with oversized antlers painted in a concave area of the cliff forming a niche facing east."/>
          <p:cNvSpPr txBox="1"/>
          <p:nvPr/>
        </p:nvSpPr>
        <p:spPr>
          <a:xfrm>
            <a:off x="10354670" y="1379111"/>
            <a:ext cx="1424054" cy="869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a:spAutoFit/>
          </a:bodyPr>
          <a:lstStyle>
            <a:lvl1pPr algn="just" defTabSz="1300480">
              <a:defRPr sz="2200">
                <a:latin typeface="Calibri"/>
                <a:ea typeface="Calibri"/>
                <a:cs typeface="Calibri"/>
                <a:sym typeface="Calibri"/>
              </a:defRPr>
            </a:lvl1pPr>
          </a:lstStyle>
          <a:p>
            <a:r>
              <a:rPr lang="en-US" sz="1600" dirty="0" smtClean="0">
                <a:latin typeface="Source Han Sans SC"/>
                <a:cs typeface="Times New Roman" panose="02020603050405020304" pitchFamily="18" charset="0"/>
              </a:rPr>
              <a:t>Micro-sample from rock’s surface</a:t>
            </a:r>
            <a:endParaRPr lang="en-US" sz="1600" dirty="0">
              <a:latin typeface="Source Han Sans SC"/>
              <a:cs typeface="Times New Roman" panose="02020603050405020304" pitchFamily="18" charset="0"/>
            </a:endParaRPr>
          </a:p>
        </p:txBody>
      </p:sp>
      <p:sp>
        <p:nvSpPr>
          <p:cNvPr id="83" name="Rectangle"/>
          <p:cNvSpPr/>
          <p:nvPr/>
        </p:nvSpPr>
        <p:spPr>
          <a:xfrm>
            <a:off x="8064314" y="2177578"/>
            <a:ext cx="647700" cy="657191"/>
          </a:xfrm>
          <a:prstGeom prst="rect">
            <a:avLst/>
          </a:prstGeom>
          <a:ln w="19050">
            <a:solidFill>
              <a:srgbClr val="A64C0E"/>
            </a:solidFill>
            <a:miter lim="400000"/>
          </a:ln>
        </p:spPr>
        <p:txBody>
          <a:bodyPr lIns="65023" tIns="65023" rIns="65023" bIns="65023" anchor="ctr"/>
          <a:lstStyle/>
          <a:p>
            <a:pPr defTabSz="650240" hangingPunct="0">
              <a:defRPr sz="3400">
                <a:latin typeface="Calibri"/>
                <a:ea typeface="Calibri"/>
                <a:cs typeface="Calibri"/>
                <a:sym typeface="Calibri"/>
              </a:defRPr>
            </a:pPr>
            <a:endParaRPr sz="3400" kern="0">
              <a:solidFill>
                <a:srgbClr val="000000"/>
              </a:solidFill>
              <a:ea typeface="Calibri"/>
              <a:cs typeface="Calibri"/>
              <a:sym typeface="Calibri"/>
            </a:endParaRPr>
          </a:p>
        </p:txBody>
      </p:sp>
      <p:sp>
        <p:nvSpPr>
          <p:cNvPr id="84"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Introduction</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85"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86" name="矩形 13"/>
          <p:cNvSpPr/>
          <p:nvPr/>
        </p:nvSpPr>
        <p:spPr>
          <a:xfrm>
            <a:off x="2078003" y="198322"/>
            <a:ext cx="95929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Context</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87" name="Titre 1"/>
          <p:cNvSpPr txBox="1">
            <a:spLocks/>
          </p:cNvSpPr>
          <p:nvPr/>
        </p:nvSpPr>
        <p:spPr>
          <a:xfrm>
            <a:off x="3143493"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cs typeface="Times New Roman" panose="02020603050405020304" pitchFamily="18" charset="0"/>
              </a:rPr>
              <a:t>Patrimalp - the objects: Rock art sites</a:t>
            </a:r>
            <a:endParaRPr lang="en-US" sz="2200" b="1" dirty="0">
              <a:solidFill>
                <a:srgbClr val="002C58"/>
              </a:solidFill>
              <a:latin typeface="Source Han Sans SC"/>
            </a:endParaRPr>
          </a:p>
        </p:txBody>
      </p:sp>
      <p:cxnSp>
        <p:nvCxnSpPr>
          <p:cNvPr id="88" name="直接连接符 12"/>
          <p:cNvCxnSpPr/>
          <p:nvPr/>
        </p:nvCxnSpPr>
        <p:spPr>
          <a:xfrm>
            <a:off x="30353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89"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90"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Source Han Sans SC"/>
                <a:cs typeface="Times New Roman" panose="02020603050405020304" pitchFamily="18" charset="0"/>
              </a:rPr>
              <a:t>1</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303733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6" grpId="0" animBg="1"/>
      <p:bldP spid="77" grpId="0" animBg="1"/>
      <p:bldP spid="82" grpId="0" animBg="1"/>
      <p:bldP spid="8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50</a:t>
            </a:fld>
            <a:endParaRPr lang="en-US">
              <a:latin typeface="Source Han Sans SC"/>
              <a:cs typeface="Times New Roman" panose="02020603050405020304" pitchFamily="18" charset="0"/>
            </a:endParaRPr>
          </a:p>
        </p:txBody>
      </p:sp>
      <p:sp>
        <p:nvSpPr>
          <p:cNvPr id="47" name="任意多边形 9"/>
          <p:cNvSpPr/>
          <p:nvPr/>
        </p:nvSpPr>
        <p:spPr>
          <a:xfrm>
            <a:off x="-26126" y="24465"/>
            <a:ext cx="12270378" cy="4111744"/>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rgbClr val="002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sp>
        <p:nvSpPr>
          <p:cNvPr id="48" name="任意多边形 8"/>
          <p:cNvSpPr/>
          <p:nvPr/>
        </p:nvSpPr>
        <p:spPr>
          <a:xfrm>
            <a:off x="3241998" y="-935986"/>
            <a:ext cx="5734131" cy="2317865"/>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Times New Roman" panose="02020603050405020304" pitchFamily="18" charset="0"/>
            </a:endParaRPr>
          </a:p>
        </p:txBody>
      </p:sp>
      <p:cxnSp>
        <p:nvCxnSpPr>
          <p:cNvPr id="51" name="直接连接符 12"/>
          <p:cNvCxnSpPr/>
          <p:nvPr/>
        </p:nvCxnSpPr>
        <p:spPr>
          <a:xfrm flipH="1">
            <a:off x="167332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2" name="矩形 13"/>
          <p:cNvSpPr/>
          <p:nvPr/>
        </p:nvSpPr>
        <p:spPr>
          <a:xfrm>
            <a:off x="511034" y="3801343"/>
            <a:ext cx="2324586" cy="394182"/>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Introduction</a:t>
            </a:r>
            <a:endParaRPr lang="en-US" altLang="en-US" sz="2200" b="1" dirty="0">
              <a:solidFill>
                <a:srgbClr val="2B3441"/>
              </a:solidFill>
              <a:latin typeface="Source Han Sans SC"/>
              <a:ea typeface="Source Han Sans SC"/>
              <a:cs typeface="Times New Roman" panose="02020603050405020304" pitchFamily="18" charset="0"/>
            </a:endParaRPr>
          </a:p>
        </p:txBody>
      </p:sp>
      <p:cxnSp>
        <p:nvCxnSpPr>
          <p:cNvPr id="58" name="直接连接符 19"/>
          <p:cNvCxnSpPr/>
          <p:nvPr/>
        </p:nvCxnSpPr>
        <p:spPr>
          <a:xfrm flipH="1">
            <a:off x="4373352" y="4354607"/>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9" name="矩形 20"/>
          <p:cNvSpPr/>
          <p:nvPr/>
        </p:nvSpPr>
        <p:spPr>
          <a:xfrm>
            <a:off x="3247744" y="5275116"/>
            <a:ext cx="2251215" cy="1096928"/>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State of the art</a:t>
            </a:r>
          </a:p>
        </p:txBody>
      </p:sp>
      <p:cxnSp>
        <p:nvCxnSpPr>
          <p:cNvPr id="65" name="直接连接符 33"/>
          <p:cNvCxnSpPr/>
          <p:nvPr/>
        </p:nvCxnSpPr>
        <p:spPr>
          <a:xfrm flipH="1">
            <a:off x="8001608" y="4376223"/>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66" name="矩形 34"/>
          <p:cNvSpPr/>
          <p:nvPr/>
        </p:nvSpPr>
        <p:spPr>
          <a:xfrm>
            <a:off x="6842946" y="5296732"/>
            <a:ext cx="2317326" cy="410067"/>
          </a:xfrm>
          <a:prstGeom prst="rect">
            <a:avLst/>
          </a:prstGeom>
        </p:spPr>
        <p:txBody>
          <a:bodyPr wrap="none">
            <a:noAutofit/>
          </a:bodyPr>
          <a:lstStyle/>
          <a:p>
            <a:pPr algn="ctr">
              <a:lnSpc>
                <a:spcPct val="104000"/>
              </a:lnSpc>
            </a:pPr>
            <a:r>
              <a:rPr lang="en-US" altLang="en-US" sz="2200" b="1" dirty="0" smtClean="0">
                <a:solidFill>
                  <a:srgbClr val="2B3441"/>
                </a:solidFill>
                <a:latin typeface="Source Han Sans SC"/>
                <a:ea typeface="Source Han Sans SC"/>
                <a:cs typeface="Times New Roman" panose="02020603050405020304" pitchFamily="18" charset="0"/>
              </a:rPr>
              <a:t>Contributions</a:t>
            </a:r>
            <a:endParaRPr lang="en-US" altLang="en-US" sz="2200" b="1" dirty="0">
              <a:solidFill>
                <a:srgbClr val="2B3441"/>
              </a:solidFill>
              <a:latin typeface="Source Han Sans SC"/>
              <a:ea typeface="Source Han Sans SC"/>
              <a:cs typeface="Times New Roman" panose="02020603050405020304" pitchFamily="18" charset="0"/>
            </a:endParaRPr>
          </a:p>
        </p:txBody>
      </p:sp>
      <p:cxnSp>
        <p:nvCxnSpPr>
          <p:cNvPr id="72" name="直接连接符 40"/>
          <p:cNvCxnSpPr/>
          <p:nvPr/>
        </p:nvCxnSpPr>
        <p:spPr>
          <a:xfrm flipH="1">
            <a:off x="10621385" y="2880834"/>
            <a:ext cx="0" cy="734785"/>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73" name="矩形 41"/>
          <p:cNvSpPr/>
          <p:nvPr/>
        </p:nvSpPr>
        <p:spPr>
          <a:xfrm>
            <a:off x="9457582" y="3801343"/>
            <a:ext cx="2327600" cy="362410"/>
          </a:xfrm>
          <a:prstGeom prst="rect">
            <a:avLst/>
          </a:prstGeom>
        </p:spPr>
        <p:txBody>
          <a:bodyPr wrap="none">
            <a:noAutofit/>
          </a:bodyPr>
          <a:lstStyle/>
          <a:p>
            <a:pPr algn="ctr">
              <a:lnSpc>
                <a:spcPct val="104000"/>
              </a:lnSpc>
            </a:pPr>
            <a:r>
              <a:rPr lang="en-US" altLang="en-US" sz="2200" b="1" dirty="0" smtClean="0">
                <a:solidFill>
                  <a:srgbClr val="A64C0E"/>
                </a:solidFill>
                <a:latin typeface="Source Han Sans SC"/>
                <a:ea typeface="Source Han Sans SC"/>
                <a:cs typeface="Times New Roman" panose="02020603050405020304" pitchFamily="18" charset="0"/>
              </a:rPr>
              <a:t>Conclusion &amp;</a:t>
            </a:r>
          </a:p>
          <a:p>
            <a:pPr algn="ctr">
              <a:lnSpc>
                <a:spcPct val="104000"/>
              </a:lnSpc>
            </a:pPr>
            <a:r>
              <a:rPr lang="en-US" altLang="en-US" sz="2200" b="1" dirty="0" smtClean="0">
                <a:solidFill>
                  <a:srgbClr val="A64C0E"/>
                </a:solidFill>
                <a:latin typeface="Source Han Sans SC"/>
                <a:ea typeface="Source Han Sans SC"/>
                <a:cs typeface="Times New Roman" panose="02020603050405020304" pitchFamily="18" charset="0"/>
              </a:rPr>
              <a:t>Perspectives</a:t>
            </a:r>
            <a:endParaRPr lang="en-US" altLang="en-US" sz="2200" b="1" dirty="0">
              <a:solidFill>
                <a:srgbClr val="A64C0E"/>
              </a:solidFill>
              <a:latin typeface="Source Han Sans SC"/>
              <a:ea typeface="Source Han Sans SC"/>
              <a:cs typeface="Times New Roman" panose="02020603050405020304" pitchFamily="18" charset="0"/>
            </a:endParaRPr>
          </a:p>
        </p:txBody>
      </p:sp>
      <p:sp>
        <p:nvSpPr>
          <p:cNvPr id="77" name="PA-文本框 50">
            <a:extLst>
              <a:ext uri="{FF2B5EF4-FFF2-40B4-BE49-F238E27FC236}">
                <a16:creationId xmlns:a16="http://schemas.microsoft.com/office/drawing/2014/main" id="{46630D7B-4BA5-4989-8F72-A67D800FFF51}"/>
              </a:ext>
            </a:extLst>
          </p:cNvPr>
          <p:cNvSpPr txBox="1"/>
          <p:nvPr>
            <p:custDataLst>
              <p:tags r:id="rId1"/>
            </p:custDataLst>
          </p:nvPr>
        </p:nvSpPr>
        <p:spPr>
          <a:xfrm>
            <a:off x="3755219" y="1592045"/>
            <a:ext cx="5024516" cy="1038540"/>
          </a:xfrm>
          <a:prstGeom prst="rect">
            <a:avLst/>
          </a:prstGeom>
          <a:noFill/>
        </p:spPr>
        <p:txBody>
          <a:bodyPr wrap="square" rtlCol="0">
            <a:normAutofit/>
          </a:bodyPr>
          <a:lstStyle/>
          <a:p>
            <a:pPr algn="ctr">
              <a:lnSpc>
                <a:spcPct val="104000"/>
              </a:lnSpc>
            </a:pPr>
            <a:r>
              <a:rPr lang="en-US" altLang="en-US" sz="3600" spc="300" dirty="0" smtClean="0">
                <a:solidFill>
                  <a:schemeClr val="bg1"/>
                </a:solidFill>
                <a:latin typeface="Source Han Sans SC"/>
                <a:ea typeface="Source Han Sans SC"/>
                <a:cs typeface="Times New Roman" panose="02020603050405020304" pitchFamily="18" charset="0"/>
              </a:rPr>
              <a:t>Table of contents</a:t>
            </a:r>
            <a:endParaRPr lang="en-US" altLang="zh-CN" sz="3600" spc="300" dirty="0">
              <a:solidFill>
                <a:schemeClr val="bg1"/>
              </a:solidFill>
              <a:latin typeface="Source Han Sans SC"/>
              <a:ea typeface="造字工房尚雅体演示版常规体" pitchFamily="50" charset="-122"/>
              <a:cs typeface="Times New Roman" panose="02020603050405020304" pitchFamily="18" charset="0"/>
            </a:endParaRPr>
          </a:p>
          <a:p>
            <a:pPr algn="ctr">
              <a:lnSpc>
                <a:spcPct val="130000"/>
              </a:lnSpc>
            </a:pPr>
            <a:endParaRPr lang="zh-CN" altLang="en-US" sz="3600" spc="600" dirty="0">
              <a:solidFill>
                <a:schemeClr val="bg1"/>
              </a:solidFill>
              <a:latin typeface="Source Han Sans SC"/>
              <a:ea typeface="造字工房尚雅体演示版常规体" pitchFamily="50" charset="-122"/>
              <a:cs typeface="Times New Roman" panose="02020603050405020304" pitchFamily="18" charset="0"/>
            </a:endParaRPr>
          </a:p>
        </p:txBody>
      </p:sp>
      <p:grpSp>
        <p:nvGrpSpPr>
          <p:cNvPr id="31" name="组合 11"/>
          <p:cNvGrpSpPr/>
          <p:nvPr/>
        </p:nvGrpSpPr>
        <p:grpSpPr>
          <a:xfrm>
            <a:off x="1216125" y="1928035"/>
            <a:ext cx="914400" cy="914400"/>
            <a:chOff x="1384297" y="1925422"/>
            <a:chExt cx="914400" cy="914400"/>
          </a:xfrm>
        </p:grpSpPr>
        <p:sp>
          <p:nvSpPr>
            <p:cNvPr id="32" name="椭圆 15"/>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3" name="椭圆 16"/>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smtClean="0">
                  <a:solidFill>
                    <a:schemeClr val="bg1"/>
                  </a:solidFill>
                  <a:latin typeface="Source Han Sans SC"/>
                  <a:ea typeface="Source Han Sans SC"/>
                  <a:cs typeface="Times New Roman" panose="02020603050405020304" pitchFamily="18" charset="0"/>
                </a:rPr>
                <a:t>1</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4" name="组合 18"/>
          <p:cNvGrpSpPr/>
          <p:nvPr/>
        </p:nvGrpSpPr>
        <p:grpSpPr>
          <a:xfrm>
            <a:off x="3916152" y="3401808"/>
            <a:ext cx="914400" cy="914400"/>
            <a:chOff x="1384297" y="1925422"/>
            <a:chExt cx="914400" cy="914400"/>
          </a:xfrm>
        </p:grpSpPr>
        <p:sp>
          <p:nvSpPr>
            <p:cNvPr id="35" name="椭圆 22"/>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6" name="椭圆 23"/>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cs typeface="Times New Roman" panose="02020603050405020304" pitchFamily="18" charset="0"/>
                </a:rPr>
                <a:t>2</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37" name="组合 32"/>
          <p:cNvGrpSpPr/>
          <p:nvPr/>
        </p:nvGrpSpPr>
        <p:grpSpPr>
          <a:xfrm>
            <a:off x="7544408" y="3423424"/>
            <a:ext cx="914400" cy="914400"/>
            <a:chOff x="1384297" y="1925422"/>
            <a:chExt cx="914400" cy="914400"/>
          </a:xfrm>
        </p:grpSpPr>
        <p:sp>
          <p:nvSpPr>
            <p:cNvPr id="38" name="椭圆 36"/>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39" name="椭圆 37"/>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smtClean="0">
                  <a:solidFill>
                    <a:schemeClr val="bg1"/>
                  </a:solidFill>
                  <a:latin typeface="Source Han Sans SC"/>
                  <a:ea typeface="Adobe 黑体 Std R" panose="020B0400000000000000" pitchFamily="34" charset="-122"/>
                  <a:cs typeface="Times New Roman" panose="02020603050405020304" pitchFamily="18" charset="0"/>
                </a:rPr>
                <a:t>3</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grpSp>
        <p:nvGrpSpPr>
          <p:cNvPr id="40" name="组合 39"/>
          <p:cNvGrpSpPr/>
          <p:nvPr/>
        </p:nvGrpSpPr>
        <p:grpSpPr>
          <a:xfrm>
            <a:off x="10164185" y="1928035"/>
            <a:ext cx="914400" cy="914400"/>
            <a:chOff x="1384297" y="1925422"/>
            <a:chExt cx="914400" cy="914400"/>
          </a:xfrm>
        </p:grpSpPr>
        <p:sp>
          <p:nvSpPr>
            <p:cNvPr id="41" name="椭圆 43"/>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42" name="椭圆 44"/>
            <p:cNvSpPr/>
            <p:nvPr/>
          </p:nvSpPr>
          <p:spPr>
            <a:xfrm>
              <a:off x="1567894" y="2109019"/>
              <a:ext cx="547206" cy="547206"/>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fr-FR" altLang="zh-CN" sz="2800" b="1" dirty="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28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sp>
        <p:nvSpPr>
          <p:cNvPr id="44" name="Rectangle 43"/>
          <p:cNvSpPr/>
          <p:nvPr/>
        </p:nvSpPr>
        <p:spPr>
          <a:xfrm>
            <a:off x="1919480" y="5659907"/>
            <a:ext cx="4907741" cy="668516"/>
          </a:xfrm>
          <a:prstGeom prst="rect">
            <a:avLst/>
          </a:prstGeom>
        </p:spPr>
        <p:txBody>
          <a:bodyPr wrap="square">
            <a:spAutoFit/>
          </a:bodyPr>
          <a:lstStyle/>
          <a:p>
            <a:pPr algn="ctr">
              <a:lnSpc>
                <a:spcPct val="104000"/>
              </a:lnSpc>
            </a:pPr>
            <a:r>
              <a:rPr lang="en-US" altLang="en-US" b="1" dirty="0" smtClean="0">
                <a:solidFill>
                  <a:srgbClr val="2B3441"/>
                </a:solidFill>
                <a:latin typeface="Source Han Sans SC"/>
                <a:ea typeface="Source Han Sans SC"/>
                <a:cs typeface="Times New Roman" panose="02020603050405020304" pitchFamily="18" charset="0"/>
              </a:rPr>
              <a:t>I:  Ontologies for Cultural Heritage </a:t>
            </a:r>
          </a:p>
          <a:p>
            <a:pPr algn="ctr">
              <a:lnSpc>
                <a:spcPct val="104000"/>
              </a:lnSpc>
            </a:pPr>
            <a:r>
              <a:rPr lang="en-US" altLang="en-US" b="1" dirty="0" smtClean="0">
                <a:solidFill>
                  <a:srgbClr val="2B3441"/>
                </a:solidFill>
                <a:latin typeface="Source Han Sans SC"/>
                <a:ea typeface="Source Han Sans SC"/>
                <a:cs typeface="Times New Roman" panose="02020603050405020304" pitchFamily="18" charset="0"/>
              </a:rPr>
              <a:t>II: Foundational Ontological Relations</a:t>
            </a:r>
            <a:endParaRPr lang="en-US" altLang="en-US" b="1" dirty="0">
              <a:solidFill>
                <a:srgbClr val="2B3441"/>
              </a:solidFill>
              <a:latin typeface="Source Han Sans SC"/>
              <a:ea typeface="Source Han Sans SC"/>
              <a:cs typeface="Times New Roman" panose="02020603050405020304" pitchFamily="18" charset="0"/>
            </a:endParaRPr>
          </a:p>
        </p:txBody>
      </p:sp>
    </p:spTree>
    <p:extLst>
      <p:ext uri="{BB962C8B-B14F-4D97-AF65-F5344CB8AC3E}">
        <p14:creationId xmlns:p14="http://schemas.microsoft.com/office/powerpoint/2010/main" val="33412552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51</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24846"/>
            <a:ext cx="11327878" cy="5431504"/>
          </a:xfrm>
        </p:spPr>
        <p:txBody>
          <a:bodyPr>
            <a:normAutofit/>
          </a:bodyPr>
          <a:lstStyle/>
          <a:p>
            <a:pPr marL="0" indent="0">
              <a:buNone/>
            </a:pPr>
            <a:r>
              <a:rPr lang="en-US" sz="2400" b="1" dirty="0" smtClean="0">
                <a:solidFill>
                  <a:srgbClr val="002C58"/>
                </a:solidFill>
                <a:latin typeface="Source Han Sans SC"/>
              </a:rPr>
              <a:t>Applied Ontological Approach &amp; Ontology engineering Methodology:</a:t>
            </a:r>
            <a:endParaRPr lang="en-US" sz="2400" b="1" dirty="0">
              <a:solidFill>
                <a:srgbClr val="002C58"/>
              </a:solidFill>
              <a:latin typeface="Source Han Sans SC"/>
            </a:endParaRPr>
          </a:p>
          <a:p>
            <a:pPr marL="0" indent="0">
              <a:buNone/>
            </a:pPr>
            <a:endParaRPr lang="en-US" sz="2000" dirty="0" smtClean="0">
              <a:latin typeface="Source Han Sans SC"/>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Conclusion &amp; Perspectives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34997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3510874" y="198322"/>
            <a:ext cx="2292161"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List of Contributions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9" name="直接连接符 12"/>
          <p:cNvCxnSpPr/>
          <p:nvPr/>
        </p:nvCxnSpPr>
        <p:spPr>
          <a:xfrm>
            <a:off x="5771035"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pic>
        <p:nvPicPr>
          <p:cNvPr id="59" name="Imag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331" y="1464834"/>
            <a:ext cx="5222704" cy="2406418"/>
          </a:xfrm>
          <a:prstGeom prst="rect">
            <a:avLst/>
          </a:prstGeom>
        </p:spPr>
      </p:pic>
      <p:pic>
        <p:nvPicPr>
          <p:cNvPr id="60" name="Imag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1640" y="3591041"/>
            <a:ext cx="5898762" cy="2617206"/>
          </a:xfrm>
          <a:prstGeom prst="rect">
            <a:avLst/>
          </a:prstGeom>
        </p:spPr>
      </p:pic>
      <p:cxnSp>
        <p:nvCxnSpPr>
          <p:cNvPr id="61" name="Connecteur en angle 60"/>
          <p:cNvCxnSpPr/>
          <p:nvPr/>
        </p:nvCxnSpPr>
        <p:spPr>
          <a:xfrm>
            <a:off x="3675230" y="3872117"/>
            <a:ext cx="2420770" cy="438082"/>
          </a:xfrm>
          <a:prstGeom prst="bentConnector3">
            <a:avLst>
              <a:gd name="adj1" fmla="val 55"/>
            </a:avLst>
          </a:prstGeom>
          <a:ln w="95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8954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52</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24846"/>
            <a:ext cx="11327878" cy="5431504"/>
          </a:xfrm>
        </p:spPr>
        <p:txBody>
          <a:bodyPr>
            <a:normAutofit/>
          </a:bodyPr>
          <a:lstStyle/>
          <a:p>
            <a:pPr marL="0" indent="0">
              <a:buNone/>
            </a:pPr>
            <a:r>
              <a:rPr lang="en-US" sz="2400" b="1" dirty="0" smtClean="0">
                <a:solidFill>
                  <a:srgbClr val="002C58"/>
                </a:solidFill>
                <a:latin typeface="Source Han Sans SC"/>
              </a:rPr>
              <a:t>Applied Ontological Approach &amp; Ontology engineering Methodology:</a:t>
            </a:r>
            <a:endParaRPr lang="en-US" sz="2400" b="1" dirty="0">
              <a:solidFill>
                <a:srgbClr val="002C58"/>
              </a:solidFill>
              <a:latin typeface="Source Han Sans SC"/>
            </a:endParaRPr>
          </a:p>
          <a:p>
            <a:pPr marL="914400" lvl="2" indent="0">
              <a:buNone/>
            </a:pPr>
            <a:endParaRPr lang="fr-FR" sz="1200" dirty="0" smtClean="0">
              <a:latin typeface="Source Han Sans SC"/>
            </a:endParaRPr>
          </a:p>
          <a:p>
            <a:pPr marL="514350" indent="-514350">
              <a:buFont typeface="+mj-lt"/>
              <a:buAutoNum type="romanUcPeriod"/>
            </a:pPr>
            <a:r>
              <a:rPr lang="en-US" sz="2000" dirty="0">
                <a:latin typeface="Source Han Sans SC"/>
              </a:rPr>
              <a:t>Proposed an </a:t>
            </a:r>
            <a:r>
              <a:rPr lang="en-US" sz="2000" dirty="0" smtClean="0">
                <a:latin typeface="Source Han Sans SC"/>
              </a:rPr>
              <a:t>unified </a:t>
            </a:r>
            <a:r>
              <a:rPr lang="en-US" sz="2000" dirty="0">
                <a:latin typeface="Source Han Sans SC"/>
              </a:rPr>
              <a:t>and well-founded language of relations and rule constraints:              </a:t>
            </a:r>
            <a:r>
              <a:rPr lang="en-US" sz="2000" dirty="0">
                <a:solidFill>
                  <a:srgbClr val="A64C0E"/>
                </a:solidFill>
                <a:latin typeface="Source Han Sans SC"/>
              </a:rPr>
              <a:t>FORT</a:t>
            </a:r>
            <a:r>
              <a:rPr lang="en-US" sz="2000" baseline="-25000" dirty="0">
                <a:solidFill>
                  <a:srgbClr val="A64C0E"/>
                </a:solidFill>
                <a:latin typeface="Source Han Sans SC"/>
              </a:rPr>
              <a:t>FOL </a:t>
            </a:r>
            <a:r>
              <a:rPr lang="en-US" sz="2000" dirty="0">
                <a:solidFill>
                  <a:srgbClr val="A64C0E"/>
                </a:solidFill>
                <a:latin typeface="Source Han Sans SC"/>
              </a:rPr>
              <a:t>reference ontology </a:t>
            </a:r>
            <a:r>
              <a:rPr lang="en-US" sz="2000" dirty="0">
                <a:latin typeface="Source Han Sans SC"/>
              </a:rPr>
              <a:t>[methodology-step-1]</a:t>
            </a:r>
          </a:p>
          <a:p>
            <a:pPr marL="1314450" lvl="2" indent="-400050">
              <a:buFont typeface="+mj-lt"/>
              <a:buAutoNum type="romanUcPeriod"/>
            </a:pPr>
            <a:endParaRPr lang="en-US" dirty="0">
              <a:solidFill>
                <a:srgbClr val="A64C0E"/>
              </a:solidFill>
              <a:latin typeface="Source Han Sans SC"/>
            </a:endParaRPr>
          </a:p>
          <a:p>
            <a:pPr marL="514350" indent="-514350">
              <a:buFont typeface="+mj-lt"/>
              <a:buAutoNum type="romanUcPeriod"/>
            </a:pPr>
            <a:r>
              <a:rPr lang="en-US" sz="2000" dirty="0">
                <a:latin typeface="Source Han Sans SC"/>
              </a:rPr>
              <a:t>Demonstrated the novelty and consistency of our proposed language in view of existing </a:t>
            </a:r>
            <a:r>
              <a:rPr lang="en-US" sz="2000" dirty="0" smtClean="0">
                <a:latin typeface="Source Han Sans SC"/>
              </a:rPr>
              <a:t>theories: </a:t>
            </a:r>
            <a:r>
              <a:rPr lang="en-US" sz="2000" dirty="0" smtClean="0">
                <a:solidFill>
                  <a:srgbClr val="A64C0E"/>
                </a:solidFill>
                <a:latin typeface="Source Han Sans SC"/>
              </a:rPr>
              <a:t>FORT</a:t>
            </a:r>
            <a:r>
              <a:rPr lang="en-US" sz="2000" baseline="-25000" dirty="0" smtClean="0">
                <a:solidFill>
                  <a:srgbClr val="A64C0E"/>
                </a:solidFill>
                <a:latin typeface="Source Han Sans SC"/>
              </a:rPr>
              <a:t>CL </a:t>
            </a:r>
            <a:r>
              <a:rPr lang="en-US" sz="2000" dirty="0" smtClean="0">
                <a:solidFill>
                  <a:srgbClr val="A64C0E"/>
                </a:solidFill>
                <a:latin typeface="Source Han Sans SC"/>
              </a:rPr>
              <a:t> </a:t>
            </a:r>
            <a:r>
              <a:rPr lang="en-US" sz="2000" dirty="0">
                <a:solidFill>
                  <a:srgbClr val="A64C0E"/>
                </a:solidFill>
                <a:latin typeface="Source Han Sans SC"/>
              </a:rPr>
              <a:t>reference ontology </a:t>
            </a:r>
            <a:r>
              <a:rPr lang="en-US" sz="2000" dirty="0">
                <a:latin typeface="Source Han Sans SC"/>
              </a:rPr>
              <a:t>[methodology-step-2]</a:t>
            </a:r>
          </a:p>
          <a:p>
            <a:pPr marL="1371600" lvl="2" indent="-457200">
              <a:buFont typeface="+mj-lt"/>
              <a:buAutoNum type="romanUcPeriod"/>
            </a:pPr>
            <a:endParaRPr lang="en-US" dirty="0">
              <a:latin typeface="Source Han Sans SC"/>
            </a:endParaRPr>
          </a:p>
          <a:p>
            <a:pPr marL="514350" indent="-514350">
              <a:buFont typeface="+mj-lt"/>
              <a:buAutoNum type="romanUcPeriod"/>
            </a:pPr>
            <a:r>
              <a:rPr lang="en-US" sz="2000" dirty="0">
                <a:latin typeface="Source Han Sans SC"/>
              </a:rPr>
              <a:t>Established a decidable formalization of our proposed language with a generic translation </a:t>
            </a:r>
            <a:r>
              <a:rPr lang="en-US" sz="2000" dirty="0" smtClean="0">
                <a:latin typeface="Source Han Sans SC"/>
              </a:rPr>
              <a:t>procedure: </a:t>
            </a:r>
            <a:r>
              <a:rPr lang="en-US" sz="2000" dirty="0" smtClean="0">
                <a:solidFill>
                  <a:srgbClr val="A64C0E"/>
                </a:solidFill>
                <a:latin typeface="Source Han Sans SC"/>
              </a:rPr>
              <a:t>FORT</a:t>
            </a:r>
            <a:r>
              <a:rPr lang="en-US" sz="2000" baseline="-25000" dirty="0" smtClean="0">
                <a:solidFill>
                  <a:srgbClr val="A64C0E"/>
                </a:solidFill>
                <a:latin typeface="Source Han Sans SC"/>
              </a:rPr>
              <a:t>SROIQ </a:t>
            </a:r>
            <a:r>
              <a:rPr lang="en-US" sz="2000" dirty="0">
                <a:solidFill>
                  <a:srgbClr val="A64C0E"/>
                </a:solidFill>
                <a:latin typeface="Source Han Sans SC"/>
              </a:rPr>
              <a:t>lightweight ontology </a:t>
            </a:r>
            <a:r>
              <a:rPr lang="en-US" sz="2000" dirty="0">
                <a:latin typeface="Source Han Sans SC"/>
              </a:rPr>
              <a:t>[methodology-step-3]</a:t>
            </a:r>
          </a:p>
          <a:p>
            <a:pPr marL="1200150" lvl="2" indent="-285750">
              <a:buFont typeface="+mj-lt"/>
              <a:buAutoNum type="romanUcPeriod"/>
            </a:pPr>
            <a:endParaRPr lang="en-US" dirty="0">
              <a:latin typeface="Source Han Sans SC"/>
            </a:endParaRPr>
          </a:p>
          <a:p>
            <a:pPr marL="514350" indent="-514350">
              <a:buFont typeface="+mj-lt"/>
              <a:buAutoNum type="romanUcPeriod"/>
            </a:pPr>
            <a:r>
              <a:rPr lang="en-US" sz="2000" dirty="0">
                <a:latin typeface="Source Han Sans SC"/>
              </a:rPr>
              <a:t>Supported the practice of our proposed language in the SW and designed its employment methods</a:t>
            </a:r>
            <a:r>
              <a:rPr lang="en-US" sz="2000" dirty="0" smtClean="0">
                <a:latin typeface="Source Han Sans SC"/>
              </a:rPr>
              <a:t>: </a:t>
            </a:r>
            <a:r>
              <a:rPr lang="en-US" sz="2000" dirty="0" smtClean="0">
                <a:solidFill>
                  <a:srgbClr val="A64C0E"/>
                </a:solidFill>
                <a:latin typeface="Source Han Sans SC"/>
              </a:rPr>
              <a:t>FORT</a:t>
            </a:r>
            <a:r>
              <a:rPr lang="en-US" sz="2000" baseline="-25000" dirty="0" smtClean="0">
                <a:solidFill>
                  <a:srgbClr val="A64C0E"/>
                </a:solidFill>
                <a:latin typeface="Source Han Sans SC"/>
              </a:rPr>
              <a:t>OWL</a:t>
            </a:r>
            <a:r>
              <a:rPr lang="en-US" sz="2000" dirty="0" smtClean="0">
                <a:solidFill>
                  <a:srgbClr val="A64C0E"/>
                </a:solidFill>
                <a:latin typeface="Source Han Sans SC"/>
              </a:rPr>
              <a:t> </a:t>
            </a:r>
            <a:r>
              <a:rPr lang="en-US" sz="2000" dirty="0">
                <a:solidFill>
                  <a:srgbClr val="A64C0E"/>
                </a:solidFill>
                <a:latin typeface="Source Han Sans SC"/>
              </a:rPr>
              <a:t>lightweight ontology + practice design </a:t>
            </a:r>
            <a:r>
              <a:rPr lang="en-US" sz="2000" dirty="0">
                <a:latin typeface="Source Han Sans SC"/>
              </a:rPr>
              <a:t>[methodology-steps-4+5] </a:t>
            </a:r>
          </a:p>
          <a:p>
            <a:pPr marL="0" indent="0">
              <a:buNone/>
            </a:pPr>
            <a:endParaRPr lang="en-US" sz="2000" dirty="0" smtClean="0">
              <a:latin typeface="Source Han Sans SC"/>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Conclusion &amp; Perspectives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34997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3510874" y="198322"/>
            <a:ext cx="2292161"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List of Contributions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9" name="直接连接符 12"/>
          <p:cNvCxnSpPr/>
          <p:nvPr/>
        </p:nvCxnSpPr>
        <p:spPr>
          <a:xfrm>
            <a:off x="5771035"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972451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53</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466725" y="924846"/>
            <a:ext cx="11327878" cy="5431504"/>
          </a:xfrm>
        </p:spPr>
        <p:txBody>
          <a:bodyPr>
            <a:normAutofit/>
          </a:bodyPr>
          <a:lstStyle/>
          <a:p>
            <a:pPr marL="0" indent="0">
              <a:buNone/>
            </a:pPr>
            <a:r>
              <a:rPr lang="en-US" sz="2400" b="1" dirty="0" smtClean="0">
                <a:solidFill>
                  <a:srgbClr val="002C58"/>
                </a:solidFill>
                <a:latin typeface="Source Han Sans SC"/>
              </a:rPr>
              <a:t>Going back to Patrimalp’s research problem:</a:t>
            </a:r>
            <a:endParaRPr lang="en-US" sz="2400" b="1" dirty="0">
              <a:solidFill>
                <a:srgbClr val="002C58"/>
              </a:solidFill>
              <a:latin typeface="Source Han Sans SC"/>
            </a:endParaRPr>
          </a:p>
          <a:p>
            <a:pPr marL="1371600" lvl="3" indent="0">
              <a:buNone/>
            </a:pPr>
            <a:endParaRPr lang="fr-FR" sz="1000" dirty="0" smtClean="0">
              <a:latin typeface="Source Han Sans SC"/>
            </a:endParaRPr>
          </a:p>
          <a:p>
            <a:pPr marL="0" lvl="1" indent="0">
              <a:spcBef>
                <a:spcPts val="1000"/>
              </a:spcBef>
              <a:buNone/>
            </a:pPr>
            <a:r>
              <a:rPr lang="fr-FR" sz="2000" dirty="0">
                <a:latin typeface="Source Han Sans SC"/>
                <a:sym typeface="Wingdings" panose="05000000000000000000" pitchFamily="2" charset="2"/>
              </a:rPr>
              <a:t>FORT has </a:t>
            </a:r>
            <a:r>
              <a:rPr lang="en-US" sz="2000" dirty="0">
                <a:latin typeface="Source Han Sans SC"/>
              </a:rPr>
              <a:t>laid the foundation for representing the materiality of a cross-disciplinary tangible entity, providing thus the primary element of this representation and making it available for </a:t>
            </a:r>
            <a:r>
              <a:rPr lang="en-US" sz="2000" dirty="0">
                <a:solidFill>
                  <a:srgbClr val="A64C0E"/>
                </a:solidFill>
                <a:latin typeface="Source Han Sans SC"/>
              </a:rPr>
              <a:t>future architectural development in CH applications</a:t>
            </a:r>
            <a:r>
              <a:rPr lang="en-US" sz="2000" dirty="0">
                <a:latin typeface="Source Han Sans SC"/>
              </a:rPr>
              <a:t>.</a:t>
            </a:r>
          </a:p>
          <a:p>
            <a:pPr marL="0" indent="0">
              <a:buNone/>
            </a:pPr>
            <a:endParaRPr lang="en-US" sz="2000" dirty="0" smtClean="0">
              <a:latin typeface="Source Han Sans SC"/>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Conclusion &amp; Perspectives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34997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3510874" y="198322"/>
            <a:ext cx="2292161"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List of Contributions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9" name="直接连接符 12"/>
          <p:cNvCxnSpPr/>
          <p:nvPr/>
        </p:nvCxnSpPr>
        <p:spPr>
          <a:xfrm>
            <a:off x="5771035"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1" name="Rectangle 10"/>
          <p:cNvSpPr/>
          <p:nvPr/>
        </p:nvSpPr>
        <p:spPr>
          <a:xfrm>
            <a:off x="5220603" y="3177230"/>
            <a:ext cx="1914691" cy="400110"/>
          </a:xfrm>
          <a:prstGeom prst="rect">
            <a:avLst/>
          </a:prstGeom>
        </p:spPr>
        <p:txBody>
          <a:bodyPr wrap="square">
            <a:spAutoFit/>
          </a:bodyPr>
          <a:lstStyle/>
          <a:p>
            <a:r>
              <a:rPr lang="en-US" sz="2000" dirty="0" smtClean="0">
                <a:latin typeface="Source Han Sans SC"/>
              </a:rPr>
              <a:t>FORT ontology</a:t>
            </a:r>
            <a:endParaRPr lang="en-US" sz="2000" dirty="0"/>
          </a:p>
        </p:txBody>
      </p:sp>
      <p:graphicFrame>
        <p:nvGraphicFramePr>
          <p:cNvPr id="12" name="Diagramme 11"/>
          <p:cNvGraphicFramePr/>
          <p:nvPr>
            <p:extLst/>
          </p:nvPr>
        </p:nvGraphicFramePr>
        <p:xfrm>
          <a:off x="826361" y="2966100"/>
          <a:ext cx="4683785" cy="3271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732488" y="2855961"/>
            <a:ext cx="6376014" cy="766839"/>
          </a:xfrm>
          <a:prstGeom prst="rect">
            <a:avLst/>
          </a:prstGeom>
          <a:noFill/>
          <a:ln w="15875">
            <a:solidFill>
              <a:srgbClr val="002C5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Source Han Sans SC"/>
            </a:endParaRPr>
          </a:p>
        </p:txBody>
      </p:sp>
      <p:sp>
        <p:nvSpPr>
          <p:cNvPr id="14" name="Rectangle 13"/>
          <p:cNvSpPr/>
          <p:nvPr/>
        </p:nvSpPr>
        <p:spPr>
          <a:xfrm>
            <a:off x="7135294" y="3177230"/>
            <a:ext cx="4178300" cy="369332"/>
          </a:xfrm>
          <a:prstGeom prst="rect">
            <a:avLst/>
          </a:prstGeom>
        </p:spPr>
        <p:txBody>
          <a:bodyPr wrap="square">
            <a:spAutoFit/>
          </a:bodyPr>
          <a:lstStyle/>
          <a:p>
            <a:pPr algn="ctr"/>
            <a:r>
              <a:rPr lang="fr-FR" dirty="0" smtClean="0">
                <a:solidFill>
                  <a:srgbClr val="A64C0E"/>
                </a:solidFill>
                <a:latin typeface="Source Han Sans SC"/>
                <a:sym typeface="Wingdings" panose="05000000000000000000" pitchFamily="2" charset="2"/>
              </a:rPr>
              <a:t> A contribution at a </a:t>
            </a:r>
            <a:r>
              <a:rPr lang="fr-FR" dirty="0" err="1" smtClean="0">
                <a:solidFill>
                  <a:srgbClr val="A64C0E"/>
                </a:solidFill>
                <a:latin typeface="Source Han Sans SC"/>
                <a:sym typeface="Wingdings" panose="05000000000000000000" pitchFamily="2" charset="2"/>
              </a:rPr>
              <a:t>meta-level</a:t>
            </a:r>
            <a:endParaRPr lang="en-US" dirty="0">
              <a:solidFill>
                <a:srgbClr val="A64C0E"/>
              </a:solidFill>
              <a:latin typeface="Source Han Sans SC"/>
            </a:endParaRPr>
          </a:p>
        </p:txBody>
      </p:sp>
      <p:sp>
        <p:nvSpPr>
          <p:cNvPr id="15" name="Rectangle 14"/>
          <p:cNvSpPr/>
          <p:nvPr/>
        </p:nvSpPr>
        <p:spPr>
          <a:xfrm>
            <a:off x="7135294" y="4278543"/>
            <a:ext cx="4178300" cy="646331"/>
          </a:xfrm>
          <a:prstGeom prst="rect">
            <a:avLst/>
          </a:prstGeom>
        </p:spPr>
        <p:txBody>
          <a:bodyPr wrap="square">
            <a:spAutoFit/>
          </a:bodyPr>
          <a:lstStyle/>
          <a:p>
            <a:pPr algn="ctr"/>
            <a:r>
              <a:rPr lang="en-US" dirty="0" smtClean="0">
                <a:solidFill>
                  <a:srgbClr val="A64C0E"/>
                </a:solidFill>
                <a:latin typeface="Source Han Sans SC"/>
                <a:sym typeface="Wingdings" panose="05000000000000000000" pitchFamily="2" charset="2"/>
              </a:rPr>
              <a:t>The foundation for representing the materiality of tangible entity</a:t>
            </a:r>
            <a:endParaRPr lang="en-US" dirty="0">
              <a:solidFill>
                <a:srgbClr val="A64C0E"/>
              </a:solidFill>
              <a:latin typeface="Source Han Sans SC"/>
            </a:endParaRPr>
          </a:p>
        </p:txBody>
      </p:sp>
      <p:cxnSp>
        <p:nvCxnSpPr>
          <p:cNvPr id="16" name="Connecteur droit avec flèche 15"/>
          <p:cNvCxnSpPr>
            <a:stCxn id="14" idx="2"/>
            <a:endCxn id="15" idx="0"/>
          </p:cNvCxnSpPr>
          <p:nvPr/>
        </p:nvCxnSpPr>
        <p:spPr>
          <a:xfrm>
            <a:off x="9224444" y="3546562"/>
            <a:ext cx="0" cy="731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7135294" y="5514855"/>
            <a:ext cx="4178300" cy="369332"/>
          </a:xfrm>
          <a:prstGeom prst="rect">
            <a:avLst/>
          </a:prstGeom>
        </p:spPr>
        <p:txBody>
          <a:bodyPr wrap="square">
            <a:spAutoFit/>
          </a:bodyPr>
          <a:lstStyle/>
          <a:p>
            <a:pPr algn="ctr"/>
            <a:r>
              <a:rPr lang="en-US" dirty="0" smtClean="0">
                <a:solidFill>
                  <a:srgbClr val="A64C0E"/>
                </a:solidFill>
                <a:latin typeface="Source Han Sans SC"/>
                <a:sym typeface="Wingdings" panose="05000000000000000000" pitchFamily="2" charset="2"/>
              </a:rPr>
              <a:t> A cross-disciplinary heritage object</a:t>
            </a:r>
            <a:endParaRPr lang="en-US" dirty="0">
              <a:solidFill>
                <a:srgbClr val="A64C0E"/>
              </a:solidFill>
              <a:latin typeface="Source Han Sans SC"/>
            </a:endParaRPr>
          </a:p>
        </p:txBody>
      </p:sp>
      <p:cxnSp>
        <p:nvCxnSpPr>
          <p:cNvPr id="18" name="Connecteur droit avec flèche 17"/>
          <p:cNvCxnSpPr>
            <a:stCxn id="15" idx="2"/>
            <a:endCxn id="17" idx="0"/>
          </p:cNvCxnSpPr>
          <p:nvPr/>
        </p:nvCxnSpPr>
        <p:spPr>
          <a:xfrm>
            <a:off x="9224444" y="4924874"/>
            <a:ext cx="0" cy="589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3846287" y="5580219"/>
            <a:ext cx="3290404" cy="400110"/>
          </a:xfrm>
          <a:prstGeom prst="rect">
            <a:avLst/>
          </a:prstGeom>
        </p:spPr>
        <p:txBody>
          <a:bodyPr wrap="square">
            <a:spAutoFit/>
          </a:bodyPr>
          <a:lstStyle/>
          <a:p>
            <a:r>
              <a:rPr lang="en-US" sz="2000" dirty="0" smtClean="0">
                <a:latin typeface="Source Han Sans SC"/>
              </a:rPr>
              <a:t>Archaeology, History of arts</a:t>
            </a:r>
            <a:endParaRPr lang="en-US" sz="2000" dirty="0"/>
          </a:p>
        </p:txBody>
      </p:sp>
      <p:sp>
        <p:nvSpPr>
          <p:cNvPr id="20" name="Rectangle 19"/>
          <p:cNvSpPr/>
          <p:nvPr/>
        </p:nvSpPr>
        <p:spPr>
          <a:xfrm>
            <a:off x="733884" y="5258950"/>
            <a:ext cx="6376014" cy="766839"/>
          </a:xfrm>
          <a:prstGeom prst="rect">
            <a:avLst/>
          </a:prstGeom>
          <a:noFill/>
          <a:ln w="15875">
            <a:solidFill>
              <a:srgbClr val="002C5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Source Han Sans SC"/>
            </a:endParaRPr>
          </a:p>
        </p:txBody>
      </p:sp>
    </p:spTree>
    <p:extLst>
      <p:ext uri="{BB962C8B-B14F-4D97-AF65-F5344CB8AC3E}">
        <p14:creationId xmlns:p14="http://schemas.microsoft.com/office/powerpoint/2010/main" val="14364998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54</a:t>
            </a:fld>
            <a:endParaRPr lang="en-US" dirty="0">
              <a:latin typeface="Source Han Sans SC"/>
              <a:cs typeface="Times New Roman" panose="02020603050405020304" pitchFamily="18" charset="0"/>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Conclusion &amp; Perspectives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34997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3541355" y="198322"/>
            <a:ext cx="189018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Future Directions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9" name="直接连接符 12"/>
          <p:cNvCxnSpPr/>
          <p:nvPr/>
        </p:nvCxnSpPr>
        <p:spPr>
          <a:xfrm>
            <a:off x="5466235"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1" name="Titre 1"/>
          <p:cNvSpPr txBox="1">
            <a:spLocks/>
          </p:cNvSpPr>
          <p:nvPr/>
        </p:nvSpPr>
        <p:spPr>
          <a:xfrm>
            <a:off x="5500934" y="-155890"/>
            <a:ext cx="730587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The CH application:</a:t>
            </a:r>
            <a:endParaRPr lang="en-US" sz="2200" b="1" dirty="0">
              <a:solidFill>
                <a:srgbClr val="002C58"/>
              </a:solidFill>
              <a:latin typeface="Source Han Sans SC"/>
            </a:endParaRPr>
          </a:p>
        </p:txBody>
      </p:sp>
      <p:sp>
        <p:nvSpPr>
          <p:cNvPr id="12" name="Rectangle à coins arrondis 11"/>
          <p:cNvSpPr/>
          <p:nvPr/>
        </p:nvSpPr>
        <p:spPr bwMode="auto">
          <a:xfrm>
            <a:off x="3499707" y="2173049"/>
            <a:ext cx="6553631" cy="1179027"/>
          </a:xfrm>
          <a:prstGeom prst="roundRect">
            <a:avLst/>
          </a:prstGeom>
          <a:solidFill>
            <a:schemeClr val="accent6">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13" name="Rectangle à coins arrondis 12"/>
          <p:cNvSpPr/>
          <p:nvPr/>
        </p:nvSpPr>
        <p:spPr bwMode="auto">
          <a:xfrm>
            <a:off x="3499707" y="4908461"/>
            <a:ext cx="6553631" cy="1294386"/>
          </a:xfrm>
          <a:prstGeom prst="roundRect">
            <a:avLst/>
          </a:prstGeom>
          <a:solidFill>
            <a:srgbClr val="D1DDE7"/>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14" name="ZoneTexte 13"/>
          <p:cNvSpPr txBox="1"/>
          <p:nvPr/>
        </p:nvSpPr>
        <p:spPr>
          <a:xfrm>
            <a:off x="3471514" y="2295028"/>
            <a:ext cx="2058753" cy="646331"/>
          </a:xfrm>
          <a:prstGeom prst="rect">
            <a:avLst/>
          </a:prstGeom>
          <a:noFill/>
        </p:spPr>
        <p:txBody>
          <a:bodyPr wrap="square" rtlCol="0">
            <a:spAutoFit/>
          </a:bodyPr>
          <a:lstStyle/>
          <a:p>
            <a:pPr algn="ctr"/>
            <a:r>
              <a:rPr lang="en-GB" b="1" dirty="0" smtClean="0">
                <a:solidFill>
                  <a:schemeClr val="tx1"/>
                </a:solidFill>
                <a:latin typeface="Source Han Sans SC"/>
                <a:cs typeface="Times New Roman" panose="02020603050405020304" pitchFamily="18" charset="0"/>
              </a:rPr>
              <a:t>The FORT ontology</a:t>
            </a:r>
            <a:endParaRPr lang="en-GB" b="1" dirty="0">
              <a:solidFill>
                <a:schemeClr val="tx1"/>
              </a:solidFill>
              <a:latin typeface="Source Han Sans SC"/>
              <a:cs typeface="Times New Roman" panose="02020603050405020304" pitchFamily="18" charset="0"/>
            </a:endParaRPr>
          </a:p>
        </p:txBody>
      </p:sp>
      <p:sp>
        <p:nvSpPr>
          <p:cNvPr id="15" name="ZoneTexte 14"/>
          <p:cNvSpPr txBox="1"/>
          <p:nvPr/>
        </p:nvSpPr>
        <p:spPr>
          <a:xfrm>
            <a:off x="3466153" y="5053490"/>
            <a:ext cx="2065657" cy="923330"/>
          </a:xfrm>
          <a:prstGeom prst="rect">
            <a:avLst/>
          </a:prstGeom>
          <a:noFill/>
        </p:spPr>
        <p:txBody>
          <a:bodyPr wrap="square" rtlCol="0">
            <a:spAutoFit/>
          </a:bodyPr>
          <a:lstStyle/>
          <a:p>
            <a:pPr algn="ctr"/>
            <a:r>
              <a:rPr lang="en-GB" b="1" dirty="0" smtClean="0">
                <a:latin typeface="Source Han Sans SC"/>
                <a:cs typeface="Times New Roman" panose="02020603050405020304" pitchFamily="18" charset="0"/>
              </a:rPr>
              <a:t>Possible domain ontologies e.g. CHARM</a:t>
            </a:r>
            <a:endParaRPr lang="en-GB" b="1" dirty="0">
              <a:solidFill>
                <a:schemeClr val="tx1"/>
              </a:solidFill>
              <a:latin typeface="Source Han Sans SC"/>
              <a:cs typeface="Times New Roman" panose="02020603050405020304" pitchFamily="18" charset="0"/>
            </a:endParaRPr>
          </a:p>
        </p:txBody>
      </p:sp>
      <p:cxnSp>
        <p:nvCxnSpPr>
          <p:cNvPr id="16" name="Connecteur droit 15"/>
          <p:cNvCxnSpPr/>
          <p:nvPr/>
        </p:nvCxnSpPr>
        <p:spPr>
          <a:xfrm>
            <a:off x="7036562" y="2501176"/>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Ellipse 16"/>
          <p:cNvSpPr/>
          <p:nvPr/>
        </p:nvSpPr>
        <p:spPr>
          <a:xfrm>
            <a:off x="7036562" y="247641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7417462" y="247641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eur droit 18"/>
          <p:cNvCxnSpPr/>
          <p:nvPr/>
        </p:nvCxnSpPr>
        <p:spPr>
          <a:xfrm>
            <a:off x="7495362" y="2699296"/>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7495362" y="267453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7876262" y="267453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eur droit 21"/>
          <p:cNvCxnSpPr/>
          <p:nvPr/>
        </p:nvCxnSpPr>
        <p:spPr>
          <a:xfrm>
            <a:off x="8053410" y="2564041"/>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8053410" y="2539277"/>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lipse 23"/>
          <p:cNvSpPr/>
          <p:nvPr/>
        </p:nvSpPr>
        <p:spPr>
          <a:xfrm>
            <a:off x="8434310" y="2539277"/>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eur droit 24"/>
          <p:cNvCxnSpPr/>
          <p:nvPr/>
        </p:nvCxnSpPr>
        <p:spPr>
          <a:xfrm>
            <a:off x="6961240" y="2995746"/>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961240" y="297098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342140" y="297098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eur droit 27"/>
          <p:cNvCxnSpPr/>
          <p:nvPr/>
        </p:nvCxnSpPr>
        <p:spPr>
          <a:xfrm>
            <a:off x="7992181" y="2966123"/>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Ellipse 28"/>
          <p:cNvSpPr/>
          <p:nvPr/>
        </p:nvSpPr>
        <p:spPr>
          <a:xfrm>
            <a:off x="7992181" y="2941359"/>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p:cNvSpPr/>
          <p:nvPr/>
        </p:nvSpPr>
        <p:spPr>
          <a:xfrm>
            <a:off x="8373081" y="2941359"/>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eur droit 30"/>
          <p:cNvCxnSpPr/>
          <p:nvPr/>
        </p:nvCxnSpPr>
        <p:spPr>
          <a:xfrm>
            <a:off x="7690669" y="2376842"/>
            <a:ext cx="38905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Ellipse 31"/>
          <p:cNvSpPr/>
          <p:nvPr/>
        </p:nvSpPr>
        <p:spPr>
          <a:xfrm>
            <a:off x="7690669" y="2352078"/>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lipse 32"/>
          <p:cNvSpPr/>
          <p:nvPr/>
        </p:nvSpPr>
        <p:spPr>
          <a:xfrm>
            <a:off x="8071569" y="2352078"/>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25740" y="2272576"/>
            <a:ext cx="1781358" cy="901727"/>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lipse 35"/>
          <p:cNvSpPr/>
          <p:nvPr/>
        </p:nvSpPr>
        <p:spPr>
          <a:xfrm>
            <a:off x="6461703" y="5022837"/>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lipse 36"/>
          <p:cNvSpPr/>
          <p:nvPr/>
        </p:nvSpPr>
        <p:spPr>
          <a:xfrm>
            <a:off x="7175392" y="5674589"/>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p:cNvSpPr/>
          <p:nvPr/>
        </p:nvSpPr>
        <p:spPr>
          <a:xfrm>
            <a:off x="5621329" y="5535690"/>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p:cNvSpPr/>
          <p:nvPr/>
        </p:nvSpPr>
        <p:spPr>
          <a:xfrm>
            <a:off x="6581644" y="5955718"/>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p:cNvSpPr/>
          <p:nvPr/>
        </p:nvSpPr>
        <p:spPr>
          <a:xfrm>
            <a:off x="6420800" y="5547451"/>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eur droit 40"/>
          <p:cNvCxnSpPr>
            <a:stCxn id="36" idx="2"/>
            <a:endCxn id="38" idx="7"/>
          </p:cNvCxnSpPr>
          <p:nvPr/>
        </p:nvCxnSpPr>
        <p:spPr>
          <a:xfrm flipH="1">
            <a:off x="5859729" y="5116817"/>
            <a:ext cx="601974" cy="446399"/>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a:stCxn id="36" idx="6"/>
            <a:endCxn id="37" idx="0"/>
          </p:cNvCxnSpPr>
          <p:nvPr/>
        </p:nvCxnSpPr>
        <p:spPr>
          <a:xfrm>
            <a:off x="6741006" y="5116817"/>
            <a:ext cx="574038" cy="557772"/>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a:stCxn id="36" idx="4"/>
            <a:endCxn id="40" idx="0"/>
          </p:cNvCxnSpPr>
          <p:nvPr/>
        </p:nvCxnSpPr>
        <p:spPr>
          <a:xfrm flipH="1">
            <a:off x="6560452" y="5210797"/>
            <a:ext cx="40903" cy="336654"/>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a:stCxn id="37" idx="4"/>
            <a:endCxn id="39" idx="6"/>
          </p:cNvCxnSpPr>
          <p:nvPr/>
        </p:nvCxnSpPr>
        <p:spPr>
          <a:xfrm flipH="1">
            <a:off x="6860947" y="5862549"/>
            <a:ext cx="454097" cy="187149"/>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a:stCxn id="40" idx="5"/>
            <a:endCxn id="39" idx="0"/>
          </p:cNvCxnSpPr>
          <p:nvPr/>
        </p:nvCxnSpPr>
        <p:spPr>
          <a:xfrm>
            <a:off x="6659200" y="5707885"/>
            <a:ext cx="62096" cy="247833"/>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0" idx="2"/>
            <a:endCxn id="38" idx="6"/>
          </p:cNvCxnSpPr>
          <p:nvPr/>
        </p:nvCxnSpPr>
        <p:spPr>
          <a:xfrm flipH="1" flipV="1">
            <a:off x="5900632" y="5629670"/>
            <a:ext cx="520168" cy="11761"/>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8565425" y="5022837"/>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llipse 53"/>
          <p:cNvSpPr/>
          <p:nvPr/>
        </p:nvSpPr>
        <p:spPr>
          <a:xfrm>
            <a:off x="9338002" y="5526985"/>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p:cNvSpPr/>
          <p:nvPr/>
        </p:nvSpPr>
        <p:spPr>
          <a:xfrm>
            <a:off x="7730654" y="5388251"/>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llipse 55"/>
          <p:cNvSpPr/>
          <p:nvPr/>
        </p:nvSpPr>
        <p:spPr>
          <a:xfrm>
            <a:off x="8067198" y="5986769"/>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llipse 56"/>
          <p:cNvSpPr/>
          <p:nvPr/>
        </p:nvSpPr>
        <p:spPr>
          <a:xfrm>
            <a:off x="8565425" y="5552612"/>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eur droit 57"/>
          <p:cNvCxnSpPr>
            <a:stCxn id="53" idx="2"/>
            <a:endCxn id="55" idx="7"/>
          </p:cNvCxnSpPr>
          <p:nvPr/>
        </p:nvCxnSpPr>
        <p:spPr>
          <a:xfrm flipH="1">
            <a:off x="7969054" y="5116817"/>
            <a:ext cx="596371" cy="298960"/>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a:stCxn id="53" idx="6"/>
            <a:endCxn id="54" idx="0"/>
          </p:cNvCxnSpPr>
          <p:nvPr/>
        </p:nvCxnSpPr>
        <p:spPr>
          <a:xfrm>
            <a:off x="8844728" y="5116817"/>
            <a:ext cx="632926" cy="410168"/>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stCxn id="53" idx="4"/>
            <a:endCxn id="57" idx="0"/>
          </p:cNvCxnSpPr>
          <p:nvPr/>
        </p:nvCxnSpPr>
        <p:spPr>
          <a:xfrm>
            <a:off x="8705077" y="5210797"/>
            <a:ext cx="0" cy="341815"/>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a:stCxn id="54" idx="4"/>
            <a:endCxn id="57" idx="6"/>
          </p:cNvCxnSpPr>
          <p:nvPr/>
        </p:nvCxnSpPr>
        <p:spPr>
          <a:xfrm flipH="1" flipV="1">
            <a:off x="8844728" y="5646592"/>
            <a:ext cx="632926" cy="68353"/>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a:stCxn id="53" idx="3"/>
            <a:endCxn id="56" idx="7"/>
          </p:cNvCxnSpPr>
          <p:nvPr/>
        </p:nvCxnSpPr>
        <p:spPr>
          <a:xfrm flipH="1">
            <a:off x="8305598" y="5183271"/>
            <a:ext cx="300730" cy="831024"/>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a:stCxn id="56" idx="1"/>
            <a:endCxn id="55" idx="4"/>
          </p:cNvCxnSpPr>
          <p:nvPr/>
        </p:nvCxnSpPr>
        <p:spPr>
          <a:xfrm flipH="1" flipV="1">
            <a:off x="7870306" y="5576211"/>
            <a:ext cx="237795" cy="438084"/>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Ellipse 63"/>
          <p:cNvSpPr/>
          <p:nvPr/>
        </p:nvSpPr>
        <p:spPr>
          <a:xfrm>
            <a:off x="8762317" y="5993340"/>
            <a:ext cx="279303" cy="187960"/>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eur droit 64"/>
          <p:cNvCxnSpPr>
            <a:stCxn id="64" idx="2"/>
            <a:endCxn id="56" idx="6"/>
          </p:cNvCxnSpPr>
          <p:nvPr/>
        </p:nvCxnSpPr>
        <p:spPr>
          <a:xfrm flipH="1" flipV="1">
            <a:off x="8346501" y="6080749"/>
            <a:ext cx="415816" cy="6571"/>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a:stCxn id="57" idx="4"/>
            <a:endCxn id="64" idx="0"/>
          </p:cNvCxnSpPr>
          <p:nvPr/>
        </p:nvCxnSpPr>
        <p:spPr>
          <a:xfrm>
            <a:off x="8705077" y="5740572"/>
            <a:ext cx="196892" cy="252768"/>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Rectangle à coins arrondis 66"/>
          <p:cNvSpPr/>
          <p:nvPr/>
        </p:nvSpPr>
        <p:spPr bwMode="auto">
          <a:xfrm>
            <a:off x="3499707" y="3510083"/>
            <a:ext cx="6553631" cy="1243934"/>
          </a:xfrm>
          <a:prstGeom prst="roundRect">
            <a:avLst/>
          </a:prstGeom>
          <a:solidFill>
            <a:schemeClr val="accent2">
              <a:lumMod val="20000"/>
              <a:lumOff val="80000"/>
            </a:schemeClr>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rgbClr val="75BD25"/>
              </a:buClr>
              <a:buSzTx/>
              <a:buFont typeface="Arial" charset="0"/>
              <a:buNone/>
              <a:tabLst/>
            </a:pPr>
            <a:endParaRPr kumimoji="0" lang="en-GB" sz="2400" b="1"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68" name="Ellipse 67"/>
          <p:cNvSpPr/>
          <p:nvPr/>
        </p:nvSpPr>
        <p:spPr>
          <a:xfrm>
            <a:off x="7668558" y="3649957"/>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Ellipse 68"/>
          <p:cNvSpPr/>
          <p:nvPr/>
        </p:nvSpPr>
        <p:spPr>
          <a:xfrm>
            <a:off x="8480512" y="3644389"/>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Ellipse 69"/>
          <p:cNvSpPr/>
          <p:nvPr/>
        </p:nvSpPr>
        <p:spPr>
          <a:xfrm>
            <a:off x="6980285" y="4065432"/>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llipse 70"/>
          <p:cNvSpPr/>
          <p:nvPr/>
        </p:nvSpPr>
        <p:spPr>
          <a:xfrm>
            <a:off x="8101997" y="4428484"/>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Ellipse 71"/>
          <p:cNvSpPr/>
          <p:nvPr/>
        </p:nvSpPr>
        <p:spPr>
          <a:xfrm>
            <a:off x="7571747" y="4116533"/>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Connecteur droit 72"/>
          <p:cNvCxnSpPr>
            <a:stCxn id="68" idx="2"/>
            <a:endCxn id="70" idx="0"/>
          </p:cNvCxnSpPr>
          <p:nvPr/>
        </p:nvCxnSpPr>
        <p:spPr>
          <a:xfrm flipH="1">
            <a:off x="7119937" y="3743937"/>
            <a:ext cx="548621" cy="321495"/>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Connecteur droit 73"/>
          <p:cNvCxnSpPr>
            <a:stCxn id="68" idx="6"/>
            <a:endCxn id="69" idx="2"/>
          </p:cNvCxnSpPr>
          <p:nvPr/>
        </p:nvCxnSpPr>
        <p:spPr>
          <a:xfrm flipV="1">
            <a:off x="7947861" y="3738369"/>
            <a:ext cx="532651" cy="5568"/>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a:stCxn id="68" idx="4"/>
            <a:endCxn id="72" idx="0"/>
          </p:cNvCxnSpPr>
          <p:nvPr/>
        </p:nvCxnSpPr>
        <p:spPr>
          <a:xfrm flipH="1">
            <a:off x="7711399" y="3837917"/>
            <a:ext cx="96811" cy="278616"/>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a:stCxn id="69" idx="3"/>
            <a:endCxn id="71" idx="0"/>
          </p:cNvCxnSpPr>
          <p:nvPr/>
        </p:nvCxnSpPr>
        <p:spPr>
          <a:xfrm flipH="1">
            <a:off x="8241649" y="3804823"/>
            <a:ext cx="279766" cy="623661"/>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a:stCxn id="72" idx="5"/>
            <a:endCxn id="71" idx="1"/>
          </p:cNvCxnSpPr>
          <p:nvPr/>
        </p:nvCxnSpPr>
        <p:spPr>
          <a:xfrm>
            <a:off x="7810147" y="4276967"/>
            <a:ext cx="332753" cy="179043"/>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a:endCxn id="79" idx="7"/>
          </p:cNvCxnSpPr>
          <p:nvPr/>
        </p:nvCxnSpPr>
        <p:spPr>
          <a:xfrm flipH="1">
            <a:off x="6575257" y="4146544"/>
            <a:ext cx="392542" cy="215486"/>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Ellipse 78"/>
          <p:cNvSpPr/>
          <p:nvPr/>
        </p:nvSpPr>
        <p:spPr>
          <a:xfrm>
            <a:off x="6336857" y="4334504"/>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Ellipse 79"/>
          <p:cNvSpPr/>
          <p:nvPr/>
        </p:nvSpPr>
        <p:spPr>
          <a:xfrm>
            <a:off x="7170313" y="4605231"/>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llipse 80"/>
          <p:cNvSpPr/>
          <p:nvPr/>
        </p:nvSpPr>
        <p:spPr>
          <a:xfrm>
            <a:off x="8854644" y="4116533"/>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Connecteur droit 81"/>
          <p:cNvCxnSpPr>
            <a:stCxn id="69" idx="5"/>
            <a:endCxn id="81" idx="0"/>
          </p:cNvCxnSpPr>
          <p:nvPr/>
        </p:nvCxnSpPr>
        <p:spPr>
          <a:xfrm>
            <a:off x="8718912" y="3804823"/>
            <a:ext cx="275384" cy="311710"/>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Connecteur droit 82"/>
          <p:cNvCxnSpPr>
            <a:stCxn id="72" idx="4"/>
            <a:endCxn id="80" idx="7"/>
          </p:cNvCxnSpPr>
          <p:nvPr/>
        </p:nvCxnSpPr>
        <p:spPr>
          <a:xfrm flipH="1">
            <a:off x="7408713" y="4304493"/>
            <a:ext cx="302686" cy="328264"/>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a:stCxn id="70" idx="4"/>
            <a:endCxn id="80" idx="1"/>
          </p:cNvCxnSpPr>
          <p:nvPr/>
        </p:nvCxnSpPr>
        <p:spPr>
          <a:xfrm>
            <a:off x="7119937" y="4253392"/>
            <a:ext cx="91279" cy="379365"/>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5" name="Ellipse 84"/>
          <p:cNvSpPr/>
          <p:nvPr/>
        </p:nvSpPr>
        <p:spPr>
          <a:xfrm>
            <a:off x="6244246" y="3523933"/>
            <a:ext cx="279303" cy="18796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Connecteur droit 85"/>
          <p:cNvCxnSpPr>
            <a:stCxn id="85" idx="6"/>
            <a:endCxn id="68" idx="1"/>
          </p:cNvCxnSpPr>
          <p:nvPr/>
        </p:nvCxnSpPr>
        <p:spPr>
          <a:xfrm>
            <a:off x="6523549" y="3617913"/>
            <a:ext cx="1185912" cy="59570"/>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stCxn id="85" idx="4"/>
            <a:endCxn id="79" idx="0"/>
          </p:cNvCxnSpPr>
          <p:nvPr/>
        </p:nvCxnSpPr>
        <p:spPr>
          <a:xfrm>
            <a:off x="6383898" y="3711893"/>
            <a:ext cx="92611" cy="622611"/>
          </a:xfrm>
          <a:prstGeom prst="line">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a:stCxn id="17" idx="4"/>
            <a:endCxn id="85" idx="6"/>
          </p:cNvCxnSpPr>
          <p:nvPr/>
        </p:nvCxnSpPr>
        <p:spPr>
          <a:xfrm flipH="1">
            <a:off x="6523549" y="2522131"/>
            <a:ext cx="535873" cy="1095782"/>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9" name="Connecteur droit 88"/>
          <p:cNvCxnSpPr>
            <a:stCxn id="18" idx="4"/>
            <a:endCxn id="68" idx="1"/>
          </p:cNvCxnSpPr>
          <p:nvPr/>
        </p:nvCxnSpPr>
        <p:spPr>
          <a:xfrm>
            <a:off x="7440322" y="2522131"/>
            <a:ext cx="269139" cy="1155352"/>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0" name="Connecteur droit 89"/>
          <p:cNvCxnSpPr>
            <a:stCxn id="27" idx="4"/>
            <a:endCxn id="72" idx="4"/>
          </p:cNvCxnSpPr>
          <p:nvPr/>
        </p:nvCxnSpPr>
        <p:spPr>
          <a:xfrm>
            <a:off x="7365000" y="3016701"/>
            <a:ext cx="346399" cy="1287792"/>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1" name="Connecteur droit 90"/>
          <p:cNvCxnSpPr>
            <a:stCxn id="26" idx="4"/>
            <a:endCxn id="80" idx="7"/>
          </p:cNvCxnSpPr>
          <p:nvPr/>
        </p:nvCxnSpPr>
        <p:spPr>
          <a:xfrm>
            <a:off x="6984100" y="3016701"/>
            <a:ext cx="424613" cy="1616056"/>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2" name="Connecteur droit 91"/>
          <p:cNvCxnSpPr>
            <a:stCxn id="27" idx="4"/>
            <a:endCxn id="70" idx="2"/>
          </p:cNvCxnSpPr>
          <p:nvPr/>
        </p:nvCxnSpPr>
        <p:spPr>
          <a:xfrm flipH="1">
            <a:off x="6980285" y="3016701"/>
            <a:ext cx="384715" cy="1142711"/>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3" name="Connecteur droit 92"/>
          <p:cNvCxnSpPr>
            <a:stCxn id="26" idx="4"/>
            <a:endCxn id="79" idx="7"/>
          </p:cNvCxnSpPr>
          <p:nvPr/>
        </p:nvCxnSpPr>
        <p:spPr>
          <a:xfrm flipH="1">
            <a:off x="6575257" y="3016701"/>
            <a:ext cx="408843" cy="1345329"/>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4" name="Connecteur droit 93"/>
          <p:cNvCxnSpPr>
            <a:stCxn id="29" idx="4"/>
            <a:endCxn id="71" idx="0"/>
          </p:cNvCxnSpPr>
          <p:nvPr/>
        </p:nvCxnSpPr>
        <p:spPr>
          <a:xfrm>
            <a:off x="8015041" y="2987078"/>
            <a:ext cx="226608" cy="1441406"/>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eur droit 94"/>
          <p:cNvCxnSpPr>
            <a:stCxn id="30" idx="5"/>
            <a:endCxn id="69" idx="2"/>
          </p:cNvCxnSpPr>
          <p:nvPr/>
        </p:nvCxnSpPr>
        <p:spPr>
          <a:xfrm>
            <a:off x="8412105" y="2980383"/>
            <a:ext cx="68407" cy="757986"/>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6" name="Connecteur droit 95"/>
          <p:cNvCxnSpPr>
            <a:stCxn id="32" idx="5"/>
            <a:endCxn id="68" idx="6"/>
          </p:cNvCxnSpPr>
          <p:nvPr/>
        </p:nvCxnSpPr>
        <p:spPr>
          <a:xfrm>
            <a:off x="7729693" y="2391102"/>
            <a:ext cx="218168" cy="135283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7" name="Connecteur droit 96"/>
          <p:cNvCxnSpPr>
            <a:stCxn id="33" idx="4"/>
            <a:endCxn id="69" idx="2"/>
          </p:cNvCxnSpPr>
          <p:nvPr/>
        </p:nvCxnSpPr>
        <p:spPr>
          <a:xfrm>
            <a:off x="8094429" y="2397797"/>
            <a:ext cx="386083" cy="1340572"/>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8" name="Connecteur droit 97"/>
          <p:cNvCxnSpPr>
            <a:stCxn id="36" idx="0"/>
            <a:endCxn id="70" idx="3"/>
          </p:cNvCxnSpPr>
          <p:nvPr/>
        </p:nvCxnSpPr>
        <p:spPr>
          <a:xfrm flipV="1">
            <a:off x="6601355" y="4225866"/>
            <a:ext cx="419833" cy="796971"/>
          </a:xfrm>
          <a:prstGeom prst="line">
            <a:avLst/>
          </a:prstGeom>
          <a:ln w="9525" cap="flat" cmpd="sng" algn="ctr">
            <a:solidFill>
              <a:schemeClr val="bg2">
                <a:lumMod val="25000"/>
              </a:schemeClr>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ZoneTexte 98"/>
          <p:cNvSpPr txBox="1"/>
          <p:nvPr/>
        </p:nvSpPr>
        <p:spPr>
          <a:xfrm>
            <a:off x="3476306" y="3779631"/>
            <a:ext cx="2052581" cy="923330"/>
          </a:xfrm>
          <a:prstGeom prst="rect">
            <a:avLst/>
          </a:prstGeom>
          <a:noFill/>
        </p:spPr>
        <p:txBody>
          <a:bodyPr wrap="square" rtlCol="0">
            <a:spAutoFit/>
          </a:bodyPr>
          <a:lstStyle/>
          <a:p>
            <a:pPr algn="ctr"/>
            <a:r>
              <a:rPr lang="en-GB" b="1" dirty="0" smtClean="0">
                <a:solidFill>
                  <a:schemeClr val="tx1"/>
                </a:solidFill>
                <a:latin typeface="Source Han Sans SC"/>
                <a:cs typeface="Times New Roman" panose="02020603050405020304" pitchFamily="18" charset="0"/>
              </a:rPr>
              <a:t>The CIDOC CRM &amp; EDM Core/Mid Ontology</a:t>
            </a:r>
            <a:endParaRPr lang="en-GB" b="1" dirty="0">
              <a:solidFill>
                <a:schemeClr val="tx1"/>
              </a:solidFill>
              <a:latin typeface="Source Han Sans SC"/>
              <a:cs typeface="Times New Roman" panose="02020603050405020304" pitchFamily="18" charset="0"/>
            </a:endParaRPr>
          </a:p>
        </p:txBody>
      </p:sp>
      <p:cxnSp>
        <p:nvCxnSpPr>
          <p:cNvPr id="100" name="Connecteur droit 99"/>
          <p:cNvCxnSpPr>
            <a:stCxn id="37" idx="0"/>
            <a:endCxn id="80" idx="4"/>
          </p:cNvCxnSpPr>
          <p:nvPr/>
        </p:nvCxnSpPr>
        <p:spPr>
          <a:xfrm flipH="1" flipV="1">
            <a:off x="7309965" y="4793191"/>
            <a:ext cx="5079" cy="881398"/>
          </a:xfrm>
          <a:prstGeom prst="line">
            <a:avLst/>
          </a:prstGeom>
          <a:ln w="9525" cap="flat" cmpd="sng" algn="ctr">
            <a:solidFill>
              <a:schemeClr val="bg2">
                <a:lumMod val="25000"/>
              </a:schemeClr>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Connecteur droit 100"/>
          <p:cNvCxnSpPr>
            <a:stCxn id="55" idx="0"/>
            <a:endCxn id="80" idx="4"/>
          </p:cNvCxnSpPr>
          <p:nvPr/>
        </p:nvCxnSpPr>
        <p:spPr>
          <a:xfrm flipH="1" flipV="1">
            <a:off x="7309965" y="4793191"/>
            <a:ext cx="560341" cy="595060"/>
          </a:xfrm>
          <a:prstGeom prst="line">
            <a:avLst/>
          </a:prstGeom>
          <a:ln w="9525" cap="flat" cmpd="sng" algn="ctr">
            <a:solidFill>
              <a:schemeClr val="bg2">
                <a:lumMod val="25000"/>
              </a:schemeClr>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Connecteur droit 101"/>
          <p:cNvCxnSpPr>
            <a:stCxn id="56" idx="0"/>
            <a:endCxn id="71" idx="4"/>
          </p:cNvCxnSpPr>
          <p:nvPr/>
        </p:nvCxnSpPr>
        <p:spPr>
          <a:xfrm flipV="1">
            <a:off x="8206850" y="4616444"/>
            <a:ext cx="34799" cy="1370325"/>
          </a:xfrm>
          <a:prstGeom prst="line">
            <a:avLst/>
          </a:prstGeom>
          <a:ln w="9525" cap="flat" cmpd="sng" algn="ctr">
            <a:solidFill>
              <a:schemeClr val="bg2">
                <a:lumMod val="25000"/>
              </a:schemeClr>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Connecteur droit 102"/>
          <p:cNvCxnSpPr>
            <a:stCxn id="38" idx="0"/>
            <a:endCxn id="79" idx="4"/>
          </p:cNvCxnSpPr>
          <p:nvPr/>
        </p:nvCxnSpPr>
        <p:spPr>
          <a:xfrm flipV="1">
            <a:off x="5760981" y="4522464"/>
            <a:ext cx="715528" cy="1013226"/>
          </a:xfrm>
          <a:prstGeom prst="line">
            <a:avLst/>
          </a:prstGeom>
          <a:ln w="9525" cap="flat" cmpd="sng" algn="ctr">
            <a:solidFill>
              <a:schemeClr val="bg2">
                <a:lumMod val="25000"/>
              </a:schemeClr>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Connecteur droit 103"/>
          <p:cNvCxnSpPr>
            <a:stCxn id="39" idx="7"/>
            <a:endCxn id="71" idx="4"/>
          </p:cNvCxnSpPr>
          <p:nvPr/>
        </p:nvCxnSpPr>
        <p:spPr>
          <a:xfrm flipV="1">
            <a:off x="6820044" y="4616444"/>
            <a:ext cx="1421605" cy="1366800"/>
          </a:xfrm>
          <a:prstGeom prst="line">
            <a:avLst/>
          </a:prstGeom>
          <a:ln w="9525" cap="flat" cmpd="sng" algn="ctr">
            <a:solidFill>
              <a:schemeClr val="bg2">
                <a:lumMod val="25000"/>
              </a:schemeClr>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Connecteur droit 104"/>
          <p:cNvCxnSpPr>
            <a:stCxn id="64" idx="0"/>
            <a:endCxn id="69" idx="4"/>
          </p:cNvCxnSpPr>
          <p:nvPr/>
        </p:nvCxnSpPr>
        <p:spPr>
          <a:xfrm flipH="1" flipV="1">
            <a:off x="8620164" y="3832349"/>
            <a:ext cx="281805" cy="2160991"/>
          </a:xfrm>
          <a:prstGeom prst="line">
            <a:avLst/>
          </a:prstGeom>
          <a:ln w="9525" cap="flat" cmpd="sng" algn="ctr">
            <a:solidFill>
              <a:schemeClr val="bg2">
                <a:lumMod val="25000"/>
              </a:schemeClr>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 name="Connecteur droit 105"/>
          <p:cNvCxnSpPr>
            <a:stCxn id="54" idx="0"/>
            <a:endCxn id="81" idx="4"/>
          </p:cNvCxnSpPr>
          <p:nvPr/>
        </p:nvCxnSpPr>
        <p:spPr>
          <a:xfrm flipH="1" flipV="1">
            <a:off x="8994296" y="4304493"/>
            <a:ext cx="483358" cy="1222492"/>
          </a:xfrm>
          <a:prstGeom prst="line">
            <a:avLst/>
          </a:prstGeom>
          <a:ln w="9525" cap="flat" cmpd="sng" algn="ctr">
            <a:solidFill>
              <a:schemeClr val="bg2">
                <a:lumMod val="25000"/>
              </a:schemeClr>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7" name="ZoneTexte 106"/>
          <p:cNvSpPr txBox="1"/>
          <p:nvPr/>
        </p:nvSpPr>
        <p:spPr>
          <a:xfrm>
            <a:off x="989104" y="2510285"/>
            <a:ext cx="2557537" cy="307777"/>
          </a:xfrm>
          <a:prstGeom prst="rect">
            <a:avLst/>
          </a:prstGeom>
          <a:noFill/>
        </p:spPr>
        <p:txBody>
          <a:bodyPr wrap="square" rtlCol="0">
            <a:spAutoFit/>
          </a:bodyPr>
          <a:lstStyle/>
          <a:p>
            <a:pPr marL="285750" indent="-285750">
              <a:buFont typeface="Arial" panose="020B0604020202020204" pitchFamily="34" charset="0"/>
              <a:buChar char="•"/>
            </a:pPr>
            <a:r>
              <a:rPr lang="en-GB" sz="1400" dirty="0" smtClean="0">
                <a:solidFill>
                  <a:schemeClr val="tx1"/>
                </a:solidFill>
                <a:latin typeface="Source Han Sans SC"/>
                <a:cs typeface="Times New Roman" panose="02020603050405020304" pitchFamily="18" charset="0"/>
              </a:rPr>
              <a:t>Composition relations</a:t>
            </a:r>
            <a:endParaRPr lang="en-GB" sz="1400" dirty="0">
              <a:solidFill>
                <a:schemeClr val="tx1"/>
              </a:solidFill>
              <a:latin typeface="Source Han Sans SC"/>
              <a:cs typeface="Times New Roman" panose="02020603050405020304" pitchFamily="18" charset="0"/>
            </a:endParaRPr>
          </a:p>
        </p:txBody>
      </p:sp>
      <p:sp>
        <p:nvSpPr>
          <p:cNvPr id="108" name="ZoneTexte 107"/>
          <p:cNvSpPr txBox="1"/>
          <p:nvPr/>
        </p:nvSpPr>
        <p:spPr>
          <a:xfrm>
            <a:off x="980527" y="5268747"/>
            <a:ext cx="2566114" cy="307777"/>
          </a:xfrm>
          <a:prstGeom prst="rect">
            <a:avLst/>
          </a:prstGeom>
          <a:noFill/>
        </p:spPr>
        <p:txBody>
          <a:bodyPr wrap="square" rtlCol="0">
            <a:spAutoFit/>
          </a:bodyPr>
          <a:lstStyle/>
          <a:p>
            <a:pPr marL="285750" indent="-285750">
              <a:buFont typeface="Arial" panose="020B0604020202020204" pitchFamily="34" charset="0"/>
              <a:buChar char="•"/>
            </a:pPr>
            <a:r>
              <a:rPr lang="en-GB" sz="1400" dirty="0" smtClean="0">
                <a:latin typeface="Source Han Sans SC"/>
                <a:cs typeface="Times New Roman" panose="02020603050405020304" pitchFamily="18" charset="0"/>
              </a:rPr>
              <a:t>User models</a:t>
            </a:r>
            <a:endParaRPr lang="en-GB" sz="1400" dirty="0">
              <a:solidFill>
                <a:schemeClr val="tx1"/>
              </a:solidFill>
              <a:latin typeface="Source Han Sans SC"/>
              <a:cs typeface="Times New Roman" panose="02020603050405020304" pitchFamily="18" charset="0"/>
            </a:endParaRPr>
          </a:p>
        </p:txBody>
      </p:sp>
      <p:sp>
        <p:nvSpPr>
          <p:cNvPr id="109" name="ZoneTexte 108"/>
          <p:cNvSpPr txBox="1"/>
          <p:nvPr/>
        </p:nvSpPr>
        <p:spPr>
          <a:xfrm>
            <a:off x="996772" y="3994888"/>
            <a:ext cx="2549870"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smtClean="0">
                <a:solidFill>
                  <a:schemeClr val="tx1"/>
                </a:solidFill>
                <a:latin typeface="Source Han Sans SC"/>
                <a:cs typeface="Times New Roman" panose="02020603050405020304" pitchFamily="18" charset="0"/>
              </a:rPr>
              <a:t>Spatiotemporal elements</a:t>
            </a:r>
          </a:p>
          <a:p>
            <a:pPr marL="285750" indent="-285750">
              <a:buFont typeface="Arial" panose="020B0604020202020204" pitchFamily="34" charset="0"/>
              <a:buChar char="•"/>
            </a:pPr>
            <a:r>
              <a:rPr lang="en-GB" sz="1400" dirty="0" smtClean="0">
                <a:latin typeface="Source Han Sans SC"/>
                <a:cs typeface="Times New Roman" panose="02020603050405020304" pitchFamily="18" charset="0"/>
              </a:rPr>
              <a:t>Descriptive elements</a:t>
            </a:r>
          </a:p>
          <a:p>
            <a:pPr marL="285750" indent="-285750">
              <a:buFont typeface="Arial" panose="020B0604020202020204" pitchFamily="34" charset="0"/>
              <a:buChar char="•"/>
            </a:pPr>
            <a:r>
              <a:rPr lang="en-GB" sz="1400" dirty="0" smtClean="0">
                <a:solidFill>
                  <a:schemeClr val="tx1"/>
                </a:solidFill>
                <a:latin typeface="Source Han Sans SC"/>
                <a:cs typeface="Times New Roman" panose="02020603050405020304" pitchFamily="18" charset="0"/>
              </a:rPr>
              <a:t>categories</a:t>
            </a:r>
            <a:endParaRPr lang="en-GB" sz="1400" dirty="0">
              <a:solidFill>
                <a:schemeClr val="tx1"/>
              </a:solidFill>
              <a:latin typeface="Source Han Sans SC"/>
              <a:cs typeface="Times New Roman" panose="02020603050405020304" pitchFamily="18" charset="0"/>
            </a:endParaRPr>
          </a:p>
        </p:txBody>
      </p:sp>
      <p:sp>
        <p:nvSpPr>
          <p:cNvPr id="112" name="ZoneTexte 111"/>
          <p:cNvSpPr txBox="1">
            <a:spLocks/>
          </p:cNvSpPr>
          <p:nvPr/>
        </p:nvSpPr>
        <p:spPr>
          <a:xfrm>
            <a:off x="6640670" y="3264738"/>
            <a:ext cx="2119145" cy="261610"/>
          </a:xfrm>
          <a:prstGeom prst="rect">
            <a:avLst/>
          </a:prstGeom>
          <a:solidFill>
            <a:schemeClr val="accent4">
              <a:lumMod val="40000"/>
              <a:lumOff val="60000"/>
              <a:alpha val="70000"/>
            </a:schemeClr>
          </a:solidFill>
          <a:effectLst>
            <a:outerShdw blurRad="63500" dist="38100" dir="2700000" sx="94000" sy="94000" algn="tl" rotWithShape="0">
              <a:schemeClr val="bg2">
                <a:lumMod val="25000"/>
                <a:alpha val="68000"/>
              </a:schemeClr>
            </a:outerShdw>
          </a:effectLst>
        </p:spPr>
        <p:txBody>
          <a:bodyPr wrap="square" rtlCol="0">
            <a:spAutoFit/>
          </a:bodyPr>
          <a:lstStyle/>
          <a:p>
            <a:pPr algn="ctr"/>
            <a:r>
              <a:rPr lang="en-GB" sz="1100" dirty="0">
                <a:latin typeface="Source Han Sans SC"/>
                <a:cs typeface="Times New Roman" panose="02020603050405020304" pitchFamily="18" charset="0"/>
              </a:rPr>
              <a:t>Ontology alignment </a:t>
            </a:r>
            <a:r>
              <a:rPr lang="en-GB" sz="1100" dirty="0" smtClean="0">
                <a:solidFill>
                  <a:schemeClr val="tx1"/>
                </a:solidFill>
                <a:latin typeface="Source Han Sans SC"/>
                <a:cs typeface="Times New Roman" panose="02020603050405020304" pitchFamily="18" charset="0"/>
              </a:rPr>
              <a:t>- relations</a:t>
            </a:r>
            <a:endParaRPr lang="en-GB" sz="1100" dirty="0">
              <a:solidFill>
                <a:schemeClr val="tx1"/>
              </a:solidFill>
              <a:latin typeface="Source Han Sans SC"/>
              <a:cs typeface="Times New Roman" panose="02020603050405020304" pitchFamily="18" charset="0"/>
            </a:endParaRPr>
          </a:p>
        </p:txBody>
      </p:sp>
      <p:sp>
        <p:nvSpPr>
          <p:cNvPr id="113" name="ZoneTexte 112"/>
          <p:cNvSpPr txBox="1">
            <a:spLocks/>
          </p:cNvSpPr>
          <p:nvPr/>
        </p:nvSpPr>
        <p:spPr>
          <a:xfrm>
            <a:off x="6690248" y="4864881"/>
            <a:ext cx="2119145" cy="261610"/>
          </a:xfrm>
          <a:prstGeom prst="rect">
            <a:avLst/>
          </a:prstGeom>
          <a:solidFill>
            <a:schemeClr val="accent4">
              <a:lumMod val="40000"/>
              <a:lumOff val="60000"/>
              <a:alpha val="70000"/>
            </a:schemeClr>
          </a:solidFill>
          <a:effectLst>
            <a:outerShdw blurRad="63500" dist="38100" dir="2700000" sx="94000" sy="94000" algn="tl" rotWithShape="0">
              <a:schemeClr val="bg2">
                <a:lumMod val="25000"/>
                <a:alpha val="68000"/>
              </a:schemeClr>
            </a:outerShdw>
          </a:effectLst>
        </p:spPr>
        <p:txBody>
          <a:bodyPr wrap="square" rtlCol="0">
            <a:spAutoFit/>
          </a:bodyPr>
          <a:lstStyle/>
          <a:p>
            <a:pPr algn="ctr"/>
            <a:r>
              <a:rPr lang="en-GB" sz="1100" dirty="0">
                <a:latin typeface="Source Han Sans SC"/>
                <a:cs typeface="Times New Roman" panose="02020603050405020304" pitchFamily="18" charset="0"/>
              </a:rPr>
              <a:t>Ontology alignment </a:t>
            </a:r>
            <a:r>
              <a:rPr lang="en-GB" sz="1100" dirty="0" smtClean="0">
                <a:solidFill>
                  <a:schemeClr val="tx1"/>
                </a:solidFill>
                <a:latin typeface="Source Han Sans SC"/>
                <a:cs typeface="Times New Roman" panose="02020603050405020304" pitchFamily="18" charset="0"/>
              </a:rPr>
              <a:t>- concepts</a:t>
            </a:r>
            <a:endParaRPr lang="en-GB" sz="1100" dirty="0">
              <a:solidFill>
                <a:schemeClr val="tx1"/>
              </a:solidFill>
              <a:latin typeface="Source Han Sans SC"/>
              <a:cs typeface="Times New Roman" panose="02020603050405020304" pitchFamily="18" charset="0"/>
            </a:endParaRPr>
          </a:p>
        </p:txBody>
      </p:sp>
      <p:sp>
        <p:nvSpPr>
          <p:cNvPr id="110" name="Espace réservé du contenu 9"/>
          <p:cNvSpPr txBox="1">
            <a:spLocks/>
          </p:cNvSpPr>
          <p:nvPr/>
        </p:nvSpPr>
        <p:spPr>
          <a:xfrm>
            <a:off x="189051" y="1053686"/>
            <a:ext cx="11820070" cy="4266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b="1" dirty="0" smtClean="0">
                <a:latin typeface="Source Han Sans SC"/>
              </a:rPr>
              <a:t>An ontology architecture for a CH interdisciplinary application using FORT</a:t>
            </a:r>
            <a:endParaRPr lang="en-US" sz="2000" dirty="0">
              <a:latin typeface="Source Han Sans SC"/>
            </a:endParaRPr>
          </a:p>
        </p:txBody>
      </p:sp>
      <p:sp>
        <p:nvSpPr>
          <p:cNvPr id="114" name="ZoneTexte 113"/>
          <p:cNvSpPr txBox="1"/>
          <p:nvPr/>
        </p:nvSpPr>
        <p:spPr>
          <a:xfrm>
            <a:off x="646251" y="1437945"/>
            <a:ext cx="10919015" cy="400110"/>
          </a:xfrm>
          <a:prstGeom prst="rect">
            <a:avLst/>
          </a:prstGeom>
          <a:noFill/>
        </p:spPr>
        <p:txBody>
          <a:bodyPr wrap="none" rtlCol="0">
            <a:spAutoFit/>
          </a:bodyPr>
          <a:lstStyle/>
          <a:p>
            <a:r>
              <a:rPr lang="en-US" sz="2000" b="1" dirty="0" smtClean="0">
                <a:solidFill>
                  <a:srgbClr val="A64C0E"/>
                </a:solidFill>
                <a:latin typeface="Source Han Sans SC"/>
              </a:rPr>
              <a:t>INDIRECT</a:t>
            </a:r>
            <a:r>
              <a:rPr lang="en-US" sz="2000" dirty="0" smtClean="0">
                <a:latin typeface="Source Han Sans SC"/>
              </a:rPr>
              <a:t> Employment: </a:t>
            </a:r>
            <a:r>
              <a:rPr lang="en-US" sz="2000" dirty="0">
                <a:latin typeface="Source Han Sans SC"/>
              </a:rPr>
              <a:t>using the strength of each of FORT, CIDOC CRM, EDM, and CHARM</a:t>
            </a:r>
          </a:p>
        </p:txBody>
      </p:sp>
      <p:graphicFrame>
        <p:nvGraphicFramePr>
          <p:cNvPr id="115" name="Diagramme 114"/>
          <p:cNvGraphicFramePr/>
          <p:nvPr>
            <p:extLst>
              <p:ext uri="{D42A27DB-BD31-4B8C-83A1-F6EECF244321}">
                <p14:modId xmlns:p14="http://schemas.microsoft.com/office/powerpoint/2010/main" val="3332022694"/>
              </p:ext>
            </p:extLst>
          </p:nvPr>
        </p:nvGraphicFramePr>
        <p:xfrm>
          <a:off x="680949" y="555594"/>
          <a:ext cx="3487693" cy="293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18594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55</a:t>
            </a:fld>
            <a:endParaRPr lang="en-US" dirty="0">
              <a:latin typeface="Source Han Sans SC"/>
              <a:cs typeface="Times New Roman" panose="02020603050405020304" pitchFamily="18" charset="0"/>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Conclusion &amp; Perspectives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34997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3541355" y="198322"/>
            <a:ext cx="189018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Future Directions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9" name="直接连接符 12"/>
          <p:cNvCxnSpPr/>
          <p:nvPr/>
        </p:nvCxnSpPr>
        <p:spPr>
          <a:xfrm>
            <a:off x="5466235"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1" name="Titre 1"/>
          <p:cNvSpPr txBox="1">
            <a:spLocks/>
          </p:cNvSpPr>
          <p:nvPr/>
        </p:nvSpPr>
        <p:spPr>
          <a:xfrm>
            <a:off x="5500934" y="-155890"/>
            <a:ext cx="730587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The CH application:</a:t>
            </a:r>
            <a:endParaRPr lang="en-US" sz="2200" b="1" dirty="0">
              <a:solidFill>
                <a:srgbClr val="002C58"/>
              </a:solidFill>
              <a:latin typeface="Source Han Sans SC"/>
            </a:endParaRPr>
          </a:p>
        </p:txBody>
      </p:sp>
      <p:sp>
        <p:nvSpPr>
          <p:cNvPr id="110" name="Espace réservé du contenu 9"/>
          <p:cNvSpPr>
            <a:spLocks noGrp="1"/>
          </p:cNvSpPr>
          <p:nvPr>
            <p:ph idx="1"/>
          </p:nvPr>
        </p:nvSpPr>
        <p:spPr>
          <a:xfrm>
            <a:off x="189051" y="1053686"/>
            <a:ext cx="11820070" cy="426602"/>
          </a:xfrm>
        </p:spPr>
        <p:txBody>
          <a:bodyPr>
            <a:noAutofit/>
          </a:bodyPr>
          <a:lstStyle/>
          <a:p>
            <a:pPr marL="457200" indent="-457200">
              <a:buFont typeface="+mj-lt"/>
              <a:buAutoNum type="arabicPeriod" startAt="2"/>
            </a:pPr>
            <a:r>
              <a:rPr lang="en-US" sz="2000" b="1" dirty="0" smtClean="0">
                <a:latin typeface="Source Han Sans SC"/>
              </a:rPr>
              <a:t>Demonstrate FORT’s convenience for materiality representation of entities in Patrimalp</a:t>
            </a:r>
            <a:endParaRPr lang="fr-FR" sz="2000" dirty="0">
              <a:latin typeface="Source Han Sans SC"/>
            </a:endParaRPr>
          </a:p>
          <a:p>
            <a:pPr marL="0" indent="0">
              <a:buNone/>
            </a:pPr>
            <a:endParaRPr lang="fr-FR" sz="2000" dirty="0" smtClean="0">
              <a:latin typeface="Source Han Sans SC"/>
            </a:endParaRPr>
          </a:p>
          <a:p>
            <a:pPr marL="0" indent="0">
              <a:buNone/>
            </a:pPr>
            <a:endParaRPr lang="fr-FR" sz="2000" dirty="0">
              <a:latin typeface="Source Han Sans SC"/>
            </a:endParaRPr>
          </a:p>
          <a:p>
            <a:pPr marL="0" indent="0">
              <a:buNone/>
            </a:pPr>
            <a:endParaRPr lang="fr-FR" sz="2000" dirty="0" smtClean="0">
              <a:latin typeface="Source Han Sans SC"/>
            </a:endParaRPr>
          </a:p>
          <a:p>
            <a:pPr marL="0" indent="0">
              <a:buNone/>
            </a:pPr>
            <a:endParaRPr lang="fr-FR" sz="2000" dirty="0">
              <a:latin typeface="Source Han Sans SC"/>
            </a:endParaRPr>
          </a:p>
          <a:p>
            <a:pPr marL="0" indent="0">
              <a:buNone/>
            </a:pPr>
            <a:endParaRPr lang="fr-FR" sz="2000" dirty="0" smtClean="0">
              <a:latin typeface="Source Han Sans SC"/>
            </a:endParaRPr>
          </a:p>
          <a:p>
            <a:pPr marL="0" indent="0">
              <a:buNone/>
            </a:pPr>
            <a:endParaRPr lang="fr-FR" sz="2000" dirty="0">
              <a:latin typeface="Source Han Sans SC"/>
            </a:endParaRPr>
          </a:p>
          <a:p>
            <a:pPr marL="0" indent="0">
              <a:buNone/>
            </a:pPr>
            <a:endParaRPr lang="fr-FR" sz="2000" dirty="0" smtClean="0">
              <a:latin typeface="Source Han Sans SC"/>
            </a:endParaRPr>
          </a:p>
          <a:p>
            <a:pPr marL="0" indent="0">
              <a:buNone/>
            </a:pPr>
            <a:endParaRPr lang="fr-FR" sz="2000" dirty="0" smtClean="0">
              <a:latin typeface="Source Han Sans SC"/>
            </a:endParaRPr>
          </a:p>
          <a:p>
            <a:pPr marL="0" indent="0">
              <a:buNone/>
            </a:pPr>
            <a:endParaRPr lang="en-US" sz="2000" dirty="0">
              <a:latin typeface="Source Han Sans SC"/>
            </a:endParaRPr>
          </a:p>
        </p:txBody>
      </p:sp>
      <p:sp>
        <p:nvSpPr>
          <p:cNvPr id="111" name="ZoneTexte 110"/>
          <p:cNvSpPr txBox="1"/>
          <p:nvPr/>
        </p:nvSpPr>
        <p:spPr>
          <a:xfrm>
            <a:off x="646251" y="1437945"/>
            <a:ext cx="3805850" cy="400110"/>
          </a:xfrm>
          <a:prstGeom prst="rect">
            <a:avLst/>
          </a:prstGeom>
          <a:noFill/>
        </p:spPr>
        <p:txBody>
          <a:bodyPr wrap="none" rtlCol="0">
            <a:spAutoFit/>
          </a:bodyPr>
          <a:lstStyle/>
          <a:p>
            <a:r>
              <a:rPr lang="en-US" sz="2000" b="1" dirty="0" smtClean="0">
                <a:solidFill>
                  <a:srgbClr val="A64C0E"/>
                </a:solidFill>
                <a:latin typeface="Source Han Sans SC"/>
              </a:rPr>
              <a:t>DIRECT</a:t>
            </a:r>
            <a:r>
              <a:rPr lang="en-US" sz="2000" dirty="0" smtClean="0">
                <a:latin typeface="Source Han Sans SC"/>
              </a:rPr>
              <a:t> Employment examples</a:t>
            </a:r>
            <a:endParaRPr lang="en-US" sz="2000" dirty="0">
              <a:latin typeface="Source Han Sans SC"/>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537" y="1599156"/>
            <a:ext cx="3428780" cy="4143290"/>
          </a:xfrm>
          <a:prstGeom prst="rect">
            <a:avLst/>
          </a:prstGeom>
        </p:spPr>
      </p:pic>
      <p:sp>
        <p:nvSpPr>
          <p:cNvPr id="252" name="ZoneTexte 251"/>
          <p:cNvSpPr txBox="1"/>
          <p:nvPr/>
        </p:nvSpPr>
        <p:spPr>
          <a:xfrm>
            <a:off x="1329974" y="4545589"/>
            <a:ext cx="3281668" cy="1015663"/>
          </a:xfrm>
          <a:prstGeom prst="rect">
            <a:avLst/>
          </a:prstGeom>
          <a:noFill/>
        </p:spPr>
        <p:txBody>
          <a:bodyPr wrap="none" rtlCol="0">
            <a:spAutoFit/>
          </a:bodyPr>
          <a:lstStyle/>
          <a:p>
            <a:r>
              <a:rPr lang="fr-FR" sz="2000" b="1" dirty="0" err="1" smtClean="0">
                <a:latin typeface="Source Han Sans SC"/>
              </a:rPr>
              <a:t>Two</a:t>
            </a:r>
            <a:r>
              <a:rPr lang="fr-FR" sz="2000" b="1" dirty="0" smtClean="0">
                <a:latin typeface="Source Han Sans SC"/>
              </a:rPr>
              <a:t> </a:t>
            </a:r>
            <a:r>
              <a:rPr lang="fr-FR" sz="2000" b="1" dirty="0" err="1" smtClean="0">
                <a:latin typeface="Source Han Sans SC"/>
              </a:rPr>
              <a:t>examples</a:t>
            </a:r>
            <a:r>
              <a:rPr lang="fr-FR" sz="2000" b="1" dirty="0" smtClean="0">
                <a:latin typeface="Source Han Sans SC"/>
              </a:rPr>
              <a:t>:</a:t>
            </a:r>
            <a:endParaRPr lang="en-US" sz="2000" b="1" dirty="0" smtClean="0">
              <a:latin typeface="Source Han Sans SC"/>
            </a:endParaRPr>
          </a:p>
          <a:p>
            <a:pPr marL="342900" indent="-342900">
              <a:buFont typeface="Arial" panose="020B0604020202020204" pitchFamily="34" charset="0"/>
              <a:buChar char="•"/>
            </a:pPr>
            <a:r>
              <a:rPr lang="en-US" sz="2000" b="1" dirty="0" smtClean="0">
                <a:latin typeface="Source Han Sans SC"/>
              </a:rPr>
              <a:t>Archaeology Ontology</a:t>
            </a:r>
          </a:p>
          <a:p>
            <a:pPr marL="342900" indent="-342900">
              <a:buFont typeface="Arial" panose="020B0604020202020204" pitchFamily="34" charset="0"/>
              <a:buChar char="•"/>
            </a:pPr>
            <a:r>
              <a:rPr lang="fr-FR" sz="2000" b="1" dirty="0" err="1" smtClean="0">
                <a:latin typeface="Source Han Sans SC"/>
              </a:rPr>
              <a:t>Brocades</a:t>
            </a:r>
            <a:r>
              <a:rPr lang="fr-FR" sz="2000" b="1" dirty="0" smtClean="0">
                <a:latin typeface="Source Han Sans SC"/>
              </a:rPr>
              <a:t> </a:t>
            </a:r>
            <a:r>
              <a:rPr lang="fr-FR" sz="2000" b="1" dirty="0" err="1" smtClean="0">
                <a:latin typeface="Source Han Sans SC"/>
              </a:rPr>
              <a:t>Ontology</a:t>
            </a:r>
            <a:endParaRPr lang="en-US" sz="2000" dirty="0">
              <a:latin typeface="Source Han Sans SC"/>
            </a:endParaRPr>
          </a:p>
        </p:txBody>
      </p:sp>
      <p:graphicFrame>
        <p:nvGraphicFramePr>
          <p:cNvPr id="17" name="Diagramme 16"/>
          <p:cNvGraphicFramePr/>
          <p:nvPr>
            <p:extLst>
              <p:ext uri="{D42A27DB-BD31-4B8C-83A1-F6EECF244321}">
                <p14:modId xmlns:p14="http://schemas.microsoft.com/office/powerpoint/2010/main" val="1593435978"/>
              </p:ext>
            </p:extLst>
          </p:nvPr>
        </p:nvGraphicFramePr>
        <p:xfrm>
          <a:off x="680949" y="555594"/>
          <a:ext cx="3487693" cy="2934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51427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56</a:t>
            </a:fld>
            <a:endParaRPr lang="en-US" dirty="0">
              <a:latin typeface="Source Han Sans SC"/>
              <a:cs typeface="Times New Roman" panose="02020603050405020304" pitchFamily="18" charset="0"/>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Conclusion &amp; Perspectives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34997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3541355" y="198322"/>
            <a:ext cx="189018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Future Directions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9" name="直接连接符 12"/>
          <p:cNvCxnSpPr/>
          <p:nvPr/>
        </p:nvCxnSpPr>
        <p:spPr>
          <a:xfrm>
            <a:off x="5466235"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1" name="Titre 1"/>
          <p:cNvSpPr txBox="1">
            <a:spLocks/>
          </p:cNvSpPr>
          <p:nvPr/>
        </p:nvSpPr>
        <p:spPr>
          <a:xfrm>
            <a:off x="5500934" y="-155890"/>
            <a:ext cx="730587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The CH application:</a:t>
            </a:r>
            <a:endParaRPr lang="en-US" sz="2200" b="1" dirty="0">
              <a:solidFill>
                <a:srgbClr val="002C58"/>
              </a:solidFill>
              <a:latin typeface="Source Han Sans SC"/>
            </a:endParaRPr>
          </a:p>
        </p:txBody>
      </p:sp>
      <p:sp>
        <p:nvSpPr>
          <p:cNvPr id="14" name="Rectangle 13"/>
          <p:cNvSpPr/>
          <p:nvPr/>
        </p:nvSpPr>
        <p:spPr>
          <a:xfrm>
            <a:off x="204291" y="1931473"/>
            <a:ext cx="11637189" cy="4555093"/>
          </a:xfrm>
          <a:prstGeom prst="rect">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txBody>
          <a:bodyPr wrap="square">
            <a:spAutoFit/>
          </a:bodyPr>
          <a:lstStyle/>
          <a:p>
            <a:pPr algn="ctr">
              <a:buClr>
                <a:srgbClr val="00B050"/>
              </a:buClr>
            </a:pPr>
            <a:r>
              <a:rPr lang="en-US" sz="2000" b="1" dirty="0" smtClean="0">
                <a:latin typeface="Source Han Sans SC"/>
                <a:cs typeface="Calibri Light" panose="020F0302020204030204" pitchFamily="34" charset="0"/>
              </a:rPr>
              <a:t>Query 1: </a:t>
            </a:r>
            <a:r>
              <a:rPr lang="en-US" sz="2000" dirty="0" smtClean="0">
                <a:latin typeface="Source Han Sans SC"/>
                <a:cs typeface="Calibri Light" panose="020F0302020204030204" pitchFamily="34" charset="0"/>
              </a:rPr>
              <a:t>Find the red </a:t>
            </a:r>
            <a:r>
              <a:rPr lang="en-US" sz="2000" dirty="0" err="1" smtClean="0">
                <a:latin typeface="Source Han Sans SC"/>
                <a:cs typeface="Calibri Light" panose="020F0302020204030204" pitchFamily="34" charset="0"/>
              </a:rPr>
              <a:t>deers</a:t>
            </a:r>
            <a:r>
              <a:rPr lang="en-US" sz="2000" dirty="0" smtClean="0">
                <a:latin typeface="Source Han Sans SC"/>
                <a:cs typeface="Calibri Light" panose="020F0302020204030204" pitchFamily="34" charset="0"/>
              </a:rPr>
              <a:t> </a:t>
            </a:r>
            <a:r>
              <a:rPr lang="en-US" sz="2000" dirty="0" smtClean="0">
                <a:latin typeface="Source Han Sans SC"/>
                <a:cs typeface="Calibri Light" panose="020F0302020204030204" pitchFamily="34" charset="0"/>
              </a:rPr>
              <a:t>on panels of the north face of RDC. </a:t>
            </a:r>
          </a:p>
          <a:p>
            <a:pPr lvl="0">
              <a:buClr>
                <a:srgbClr val="00B050"/>
              </a:buClr>
            </a:pPr>
            <a:endParaRPr lang="en-US" dirty="0" smtClean="0">
              <a:latin typeface="Source Han Sans SC"/>
              <a:cs typeface="Calibri Light" panose="020F0302020204030204" pitchFamily="34" charset="0"/>
            </a:endParaRPr>
          </a:p>
          <a:p>
            <a:pPr lvl="0">
              <a:buClr>
                <a:srgbClr val="00B050"/>
              </a:buClr>
            </a:pPr>
            <a:r>
              <a:rPr lang="en-US" dirty="0" smtClean="0">
                <a:latin typeface="Consolas" panose="020B0609020204030204" pitchFamily="49" charset="0"/>
                <a:cs typeface="Courier New" panose="02070309020205020404" pitchFamily="49" charset="0"/>
              </a:rPr>
              <a:t>Select distinct ?figure Where {</a:t>
            </a:r>
          </a:p>
          <a:p>
            <a:pPr lvl="0">
              <a:buClr>
                <a:srgbClr val="00B050"/>
              </a:buClr>
            </a:pP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rdc</a:t>
            </a:r>
            <a:r>
              <a:rPr lang="en-US" dirty="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rdf:type</a:t>
            </a:r>
            <a:r>
              <a:rPr lang="en-US" dirty="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archeo:ArchaeologicalSite</a:t>
            </a:r>
            <a:r>
              <a:rPr lang="en-US" dirty="0" smtClean="0">
                <a:latin typeface="Consolas" panose="020B0609020204030204" pitchFamily="49" charset="0"/>
                <a:cs typeface="Courier New" panose="02070309020205020404" pitchFamily="49" charset="0"/>
              </a:rPr>
              <a:t>;</a:t>
            </a:r>
          </a:p>
          <a:p>
            <a:pPr lvl="0">
              <a:buClr>
                <a:srgbClr val="00B050"/>
              </a:buClr>
            </a:pPr>
            <a:r>
              <a:rPr lang="fr-FR" dirty="0" smtClean="0">
                <a:latin typeface="Consolas" panose="020B0609020204030204" pitchFamily="49" charset="0"/>
                <a:cs typeface="Courier New" panose="02070309020205020404" pitchFamily="49" charset="0"/>
              </a:rPr>
              <a:t>	 </a:t>
            </a:r>
            <a:r>
              <a:rPr lang="fr-FR" dirty="0" err="1" smtClean="0">
                <a:latin typeface="Consolas" panose="020B0609020204030204" pitchFamily="49" charset="0"/>
                <a:cs typeface="Courier New" panose="02070309020205020404" pitchFamily="49" charset="0"/>
              </a:rPr>
              <a:t>rdfs:label</a:t>
            </a:r>
            <a:r>
              <a:rPr lang="fr-FR" dirty="0" smtClean="0">
                <a:latin typeface="Consolas" panose="020B0609020204030204" pitchFamily="49" charset="0"/>
                <a:cs typeface="Courier New" panose="02070309020205020404" pitchFamily="49" charset="0"/>
              </a:rPr>
              <a:t> "Rocher du Château"@</a:t>
            </a:r>
            <a:r>
              <a:rPr lang="fr-FR" dirty="0" err="1" smtClean="0">
                <a:latin typeface="Consolas" panose="020B0609020204030204" pitchFamily="49" charset="0"/>
                <a:cs typeface="Courier New" panose="02070309020205020404" pitchFamily="49" charset="0"/>
              </a:rPr>
              <a:t>fr</a:t>
            </a:r>
            <a:r>
              <a:rPr lang="fr-FR" dirty="0" smtClean="0">
                <a:latin typeface="Consolas" panose="020B0609020204030204" pitchFamily="49" charset="0"/>
                <a:cs typeface="Courier New" panose="02070309020205020404" pitchFamily="49" charset="0"/>
              </a:rPr>
              <a:t> .</a:t>
            </a:r>
            <a:endParaRPr lang="en-US" dirty="0" smtClean="0">
              <a:latin typeface="Consolas" panose="020B0609020204030204" pitchFamily="49" charset="0"/>
              <a:cs typeface="Courier New" panose="02070309020205020404" pitchFamily="49" charset="0"/>
            </a:endParaRPr>
          </a:p>
          <a:p>
            <a:pPr lvl="0">
              <a:buClr>
                <a:srgbClr val="00B050"/>
              </a:buClr>
            </a:pPr>
            <a:r>
              <a:rPr lang="en-US" dirty="0" smtClean="0">
                <a:solidFill>
                  <a:srgbClr val="0000FF"/>
                </a:solidFill>
                <a:latin typeface="Consolas" panose="020B0609020204030204" pitchFamily="49" charset="0"/>
                <a:cs typeface="Courier New" panose="02070309020205020404" pitchFamily="49" charset="0"/>
              </a:rPr>
              <a:t>   </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rdc</a:t>
            </a:r>
            <a:r>
              <a:rPr lang="en-US" dirty="0">
                <a:latin typeface="Consolas" panose="020B0609020204030204" pitchFamily="49" charset="0"/>
                <a:cs typeface="Courier New" panose="02070309020205020404" pitchFamily="49" charset="0"/>
              </a:rPr>
              <a:t> </a:t>
            </a:r>
            <a:r>
              <a:rPr lang="en-US" b="1" dirty="0" err="1" smtClean="0">
                <a:solidFill>
                  <a:srgbClr val="0000FF"/>
                </a:solidFill>
                <a:latin typeface="Consolas" panose="020B0609020204030204" pitchFamily="49" charset="0"/>
                <a:cs typeface="Courier New" panose="02070309020205020404" pitchFamily="49" charset="0"/>
              </a:rPr>
              <a:t>fort:hasTPP</a:t>
            </a: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nf</a:t>
            </a:r>
            <a:r>
              <a:rPr lang="en-US" dirty="0" smtClean="0">
                <a:latin typeface="Consolas" panose="020B0609020204030204" pitchFamily="49" charset="0"/>
                <a:cs typeface="Courier New" panose="02070309020205020404" pitchFamily="49" charset="0"/>
              </a:rPr>
              <a:t>.</a:t>
            </a:r>
          </a:p>
          <a:p>
            <a:pPr lvl="0">
              <a:buClr>
                <a:srgbClr val="00B050"/>
              </a:buClr>
            </a:pP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nf</a:t>
            </a: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rdfs:label</a:t>
            </a:r>
            <a:r>
              <a:rPr lang="en-US" dirty="0" smtClean="0">
                <a:latin typeface="Consolas" panose="020B0609020204030204" pitchFamily="49" charset="0"/>
                <a:cs typeface="Courier New" panose="02070309020205020404" pitchFamily="49" charset="0"/>
              </a:rPr>
              <a:t> "Face Nord"@</a:t>
            </a:r>
            <a:r>
              <a:rPr lang="en-US" dirty="0" err="1" smtClean="0">
                <a:latin typeface="Consolas" panose="020B0609020204030204" pitchFamily="49" charset="0"/>
                <a:cs typeface="Courier New" panose="02070309020205020404" pitchFamily="49" charset="0"/>
              </a:rPr>
              <a:t>fr</a:t>
            </a:r>
            <a:r>
              <a:rPr lang="en-US" dirty="0" smtClean="0">
                <a:latin typeface="Consolas" panose="020B0609020204030204" pitchFamily="49" charset="0"/>
                <a:cs typeface="Courier New" panose="02070309020205020404" pitchFamily="49" charset="0"/>
              </a:rPr>
              <a:t>;</a:t>
            </a:r>
          </a:p>
          <a:p>
            <a:pPr lvl="0">
              <a:buClr>
                <a:srgbClr val="00B050"/>
              </a:buClr>
            </a:pPr>
            <a:r>
              <a:rPr lang="en-US" dirty="0" smtClean="0">
                <a:latin typeface="Consolas" panose="020B0609020204030204" pitchFamily="49" charset="0"/>
                <a:cs typeface="Courier New" panose="02070309020205020404" pitchFamily="49" charset="0"/>
              </a:rPr>
              <a:t>        </a:t>
            </a:r>
            <a:r>
              <a:rPr lang="en-US" b="1" dirty="0" err="1" smtClean="0">
                <a:solidFill>
                  <a:srgbClr val="0000FF"/>
                </a:solidFill>
                <a:latin typeface="Consolas" panose="020B0609020204030204" pitchFamily="49" charset="0"/>
                <a:cs typeface="Courier New" panose="02070309020205020404" pitchFamily="49" charset="0"/>
              </a:rPr>
              <a:t>fort:hasPP</a:t>
            </a: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?panel .</a:t>
            </a:r>
          </a:p>
          <a:p>
            <a:pPr lvl="0">
              <a:buClr>
                <a:srgbClr val="00B050"/>
              </a:buClr>
            </a:pPr>
            <a:r>
              <a:rPr lang="en-US" dirty="0" smtClean="0">
                <a:latin typeface="Consolas" panose="020B0609020204030204" pitchFamily="49" charset="0"/>
                <a:cs typeface="Courier New" panose="02070309020205020404" pitchFamily="49" charset="0"/>
              </a:rPr>
              <a:t>   ?panel </a:t>
            </a:r>
            <a:r>
              <a:rPr lang="en-US" b="1" dirty="0" err="1" smtClean="0">
                <a:solidFill>
                  <a:srgbClr val="0000FF"/>
                </a:solidFill>
                <a:latin typeface="Consolas" panose="020B0609020204030204" pitchFamily="49" charset="0"/>
                <a:cs typeface="Courier New" panose="02070309020205020404" pitchFamily="49" charset="0"/>
              </a:rPr>
              <a:t>fort:hasEL</a:t>
            </a:r>
            <a:r>
              <a:rPr lang="en-US" dirty="0" smtClean="0">
                <a:latin typeface="Consolas" panose="020B0609020204030204" pitchFamily="49" charset="0"/>
                <a:cs typeface="Courier New" panose="02070309020205020404" pitchFamily="49" charset="0"/>
              </a:rPr>
              <a:t>	?figure .</a:t>
            </a:r>
          </a:p>
          <a:p>
            <a:pPr lvl="0">
              <a:buClr>
                <a:srgbClr val="00B050"/>
              </a:buClr>
            </a:pPr>
            <a:r>
              <a:rPr lang="en-US" dirty="0" smtClean="0">
                <a:latin typeface="Consolas" panose="020B0609020204030204" pitchFamily="49" charset="0"/>
                <a:cs typeface="Courier New" panose="02070309020205020404" pitchFamily="49" charset="0"/>
              </a:rPr>
              <a:t>   ?fig	</a:t>
            </a:r>
            <a:r>
              <a:rPr lang="en-US" dirty="0" err="1" smtClean="0">
                <a:latin typeface="Consolas" panose="020B0609020204030204" pitchFamily="49" charset="0"/>
                <a:cs typeface="Courier New" panose="02070309020205020404" pitchFamily="49" charset="0"/>
              </a:rPr>
              <a:t>ure</a:t>
            </a:r>
            <a:r>
              <a:rPr lang="en-US" dirty="0" smtClean="0">
                <a:latin typeface="Consolas" panose="020B0609020204030204" pitchFamily="49" charset="0"/>
                <a:cs typeface="Courier New" panose="02070309020205020404" pitchFamily="49" charset="0"/>
              </a:rPr>
              <a:t> </a:t>
            </a:r>
            <a:r>
              <a:rPr lang="en-US" b="1" dirty="0" err="1" smtClean="0">
                <a:solidFill>
                  <a:srgbClr val="0000FF"/>
                </a:solidFill>
                <a:latin typeface="Consolas" panose="020B0609020204030204" pitchFamily="49" charset="0"/>
                <a:cs typeface="Courier New" panose="02070309020205020404" pitchFamily="49" charset="0"/>
              </a:rPr>
              <a:t>fort:memberOf</a:t>
            </a: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?c;</a:t>
            </a:r>
          </a:p>
          <a:p>
            <a:pPr lvl="0">
              <a:buClr>
                <a:srgbClr val="00B050"/>
              </a:buClr>
            </a:pPr>
            <a:r>
              <a:rPr lang="fr-FR" dirty="0">
                <a:latin typeface="Consolas" panose="020B0609020204030204" pitchFamily="49" charset="0"/>
                <a:cs typeface="Courier New" panose="02070309020205020404" pitchFamily="49" charset="0"/>
              </a:rPr>
              <a:t>	 </a:t>
            </a:r>
            <a:r>
              <a:rPr lang="fr-FR" dirty="0" smtClean="0">
                <a:latin typeface="Consolas" panose="020B0609020204030204" pitchFamily="49" charset="0"/>
                <a:cs typeface="Courier New" panose="02070309020205020404" pitchFamily="49" charset="0"/>
              </a:rPr>
              <a:t>   </a:t>
            </a:r>
            <a:r>
              <a:rPr lang="fr-FR" b="1" dirty="0" err="1" smtClean="0">
                <a:solidFill>
                  <a:srgbClr val="0000FF"/>
                </a:solidFill>
                <a:latin typeface="Consolas" panose="020B0609020204030204" pitchFamily="49" charset="0"/>
                <a:cs typeface="Courier New" panose="02070309020205020404" pitchFamily="49" charset="0"/>
              </a:rPr>
              <a:t>fort:hasPP</a:t>
            </a:r>
            <a:r>
              <a:rPr lang="fr-FR" dirty="0">
                <a:latin typeface="Consolas" panose="020B0609020204030204" pitchFamily="49" charset="0"/>
                <a:cs typeface="Courier New" panose="02070309020205020404" pitchFamily="49" charset="0"/>
              </a:rPr>
              <a:t> </a:t>
            </a:r>
            <a:r>
              <a:rPr lang="fr-FR" dirty="0" smtClean="0">
                <a:latin typeface="Consolas" panose="020B0609020204030204" pitchFamily="49" charset="0"/>
                <a:cs typeface="Courier New" panose="02070309020205020404" pitchFamily="49" charset="0"/>
              </a:rPr>
              <a:t>?ms.</a:t>
            </a:r>
            <a:endParaRPr lang="en-US" dirty="0" smtClean="0">
              <a:latin typeface="Consolas" panose="020B0609020204030204" pitchFamily="49" charset="0"/>
              <a:cs typeface="Courier New" panose="02070309020205020404" pitchFamily="49" charset="0"/>
            </a:endParaRPr>
          </a:p>
          <a:p>
            <a:pPr lvl="0">
              <a:buClr>
                <a:srgbClr val="00B050"/>
              </a:buClr>
            </a:pP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  ?c	</a:t>
            </a:r>
            <a:r>
              <a:rPr lang="en-US" b="1" dirty="0" err="1" smtClean="0">
                <a:solidFill>
                  <a:srgbClr val="0000FF"/>
                </a:solidFill>
                <a:latin typeface="Consolas" panose="020B0609020204030204" pitchFamily="49" charset="0"/>
                <a:cs typeface="Courier New" panose="02070309020205020404" pitchFamily="49" charset="0"/>
              </a:rPr>
              <a:t>fort:unifiedBy</a:t>
            </a:r>
            <a:r>
              <a:rPr lang="en-US" dirty="0" smtClean="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?p.</a:t>
            </a:r>
          </a:p>
          <a:p>
            <a:pPr lvl="0">
              <a:buClr>
                <a:srgbClr val="00B050"/>
              </a:buClr>
            </a:pPr>
            <a:r>
              <a:rPr lang="en-US" dirty="0" smtClean="0">
                <a:latin typeface="Consolas" panose="020B0609020204030204" pitchFamily="49" charset="0"/>
                <a:cs typeface="Courier New" panose="02070309020205020404" pitchFamily="49" charset="0"/>
              </a:rPr>
              <a:t>   ?p  </a:t>
            </a:r>
            <a:r>
              <a:rPr lang="en-US" dirty="0" err="1" smtClean="0">
                <a:latin typeface="Consolas" panose="020B0609020204030204" pitchFamily="49" charset="0"/>
                <a:cs typeface="Courier New" panose="02070309020205020404" pitchFamily="49" charset="0"/>
              </a:rPr>
              <a:t>archeo:hasShape</a:t>
            </a: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archeo:dearShape</a:t>
            </a:r>
            <a:r>
              <a:rPr lang="en-US" dirty="0" smtClean="0">
                <a:latin typeface="Consolas" panose="020B0609020204030204" pitchFamily="49" charset="0"/>
                <a:cs typeface="Courier New" panose="02070309020205020404" pitchFamily="49" charset="0"/>
              </a:rPr>
              <a:t>.</a:t>
            </a:r>
            <a:endParaRPr lang="en-US" dirty="0" smtClean="0">
              <a:latin typeface="Consolas" panose="020B0609020204030204" pitchFamily="49" charset="0"/>
              <a:cs typeface="Courier New" panose="02070309020205020404" pitchFamily="49" charset="0"/>
            </a:endParaRPr>
          </a:p>
          <a:p>
            <a:pPr>
              <a:buClr>
                <a:srgbClr val="00B050"/>
              </a:buClr>
            </a:pP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ms</a:t>
            </a:r>
            <a:r>
              <a:rPr lang="en-US" dirty="0" smtClean="0">
                <a:latin typeface="Consolas" panose="020B0609020204030204" pitchFamily="49" charset="0"/>
                <a:cs typeface="Courier New" panose="02070309020205020404" pitchFamily="49" charset="0"/>
              </a:rPr>
              <a:t> </a:t>
            </a:r>
            <a:r>
              <a:rPr lang="en-US" b="1" dirty="0" err="1" smtClean="0">
                <a:solidFill>
                  <a:srgbClr val="0000FF"/>
                </a:solidFill>
                <a:latin typeface="Consolas" panose="020B0609020204030204" pitchFamily="49" charset="0"/>
                <a:cs typeface="Courier New" panose="02070309020205020404" pitchFamily="49" charset="0"/>
              </a:rPr>
              <a:t>fort:constitutedBy</a:t>
            </a:r>
            <a:r>
              <a:rPr lang="en-US" dirty="0" smtClean="0">
                <a:latin typeface="Consolas" panose="020B0609020204030204" pitchFamily="49" charset="0"/>
                <a:cs typeface="Courier New" panose="02070309020205020404" pitchFamily="49" charset="0"/>
              </a:rPr>
              <a:t>  ?cm.</a:t>
            </a:r>
          </a:p>
          <a:p>
            <a:pPr>
              <a:buClr>
                <a:srgbClr val="00B050"/>
              </a:buClr>
            </a:pPr>
            <a:r>
              <a:rPr lang="fr-FR" dirty="0" smtClean="0">
                <a:latin typeface="Consolas" panose="020B0609020204030204" pitchFamily="49" charset="0"/>
                <a:cs typeface="Courier New" panose="02070309020205020404" pitchFamily="49" charset="0"/>
              </a:rPr>
              <a:t>   ?cm </a:t>
            </a:r>
            <a:r>
              <a:rPr lang="fr-FR" b="1" dirty="0" err="1" smtClean="0">
                <a:solidFill>
                  <a:srgbClr val="0000FF"/>
                </a:solidFill>
                <a:latin typeface="Consolas" panose="020B0609020204030204" pitchFamily="49" charset="0"/>
                <a:cs typeface="Courier New" panose="02070309020205020404" pitchFamily="49" charset="0"/>
              </a:rPr>
              <a:t>fort:hasElement</a:t>
            </a:r>
            <a:r>
              <a:rPr lang="fr-FR" dirty="0" smtClean="0">
                <a:latin typeface="Consolas" panose="020B0609020204030204" pitchFamily="49" charset="0"/>
                <a:cs typeface="Courier New" panose="02070309020205020404" pitchFamily="49" charset="0"/>
              </a:rPr>
              <a:t> </a:t>
            </a:r>
            <a:r>
              <a:rPr lang="fr-FR" dirty="0" err="1" smtClean="0">
                <a:latin typeface="Consolas" panose="020B0609020204030204" pitchFamily="49" charset="0"/>
                <a:cs typeface="Courier New" panose="02070309020205020404" pitchFamily="49" charset="0"/>
              </a:rPr>
              <a:t>chemicals:Hematite</a:t>
            </a:r>
            <a:r>
              <a:rPr lang="fr-FR" dirty="0" smtClean="0">
                <a:latin typeface="Consolas" panose="020B0609020204030204" pitchFamily="49" charset="0"/>
                <a:cs typeface="Courier New" panose="02070309020205020404" pitchFamily="49" charset="0"/>
              </a:rPr>
              <a:t>.</a:t>
            </a:r>
            <a:endParaRPr lang="en-US" dirty="0">
              <a:latin typeface="Consolas" panose="020B0609020204030204" pitchFamily="49" charset="0"/>
              <a:cs typeface="Courier New" panose="02070309020205020404" pitchFamily="49" charset="0"/>
            </a:endParaRPr>
          </a:p>
          <a:p>
            <a:pPr lvl="0">
              <a:buClr>
                <a:srgbClr val="00B050"/>
              </a:buClr>
            </a:pPr>
            <a:r>
              <a:rPr lang="en-US" dirty="0" smtClean="0">
                <a:latin typeface="Consolas" panose="020B0609020204030204" pitchFamily="49" charset="0"/>
                <a:cs typeface="Courier New" panose="02070309020205020404" pitchFamily="49" charset="0"/>
              </a:rPr>
              <a:t>}</a:t>
            </a:r>
          </a:p>
        </p:txBody>
      </p:sp>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6258" y="2477371"/>
            <a:ext cx="4019763" cy="1774998"/>
          </a:xfrm>
          <a:prstGeom prst="rect">
            <a:avLst/>
          </a:prstGeom>
        </p:spPr>
      </p:pic>
      <p:pic>
        <p:nvPicPr>
          <p:cNvPr id="24" name="Imag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1151" y="4331572"/>
            <a:ext cx="2512371" cy="1681301"/>
          </a:xfrm>
          <a:prstGeom prst="rect">
            <a:avLst/>
          </a:prstGeom>
          <a:ln>
            <a:noFill/>
          </a:ln>
        </p:spPr>
      </p:pic>
      <p:pic>
        <p:nvPicPr>
          <p:cNvPr id="25" name="Imag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7084" y="4996164"/>
            <a:ext cx="1134176" cy="1114279"/>
          </a:xfrm>
          <a:prstGeom prst="rect">
            <a:avLst/>
          </a:prstGeom>
        </p:spPr>
      </p:pic>
      <p:sp>
        <p:nvSpPr>
          <p:cNvPr id="26" name="Rectangle 25"/>
          <p:cNvSpPr/>
          <p:nvPr/>
        </p:nvSpPr>
        <p:spPr>
          <a:xfrm>
            <a:off x="8974144" y="4882235"/>
            <a:ext cx="656815" cy="579973"/>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53220" y="2864808"/>
            <a:ext cx="5640784" cy="562069"/>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27" name="Image 26"/>
          <p:cNvPicPr>
            <a:picLocks noChangeAspect="1"/>
          </p:cNvPicPr>
          <p:nvPr/>
        </p:nvPicPr>
        <p:blipFill rotWithShape="1">
          <a:blip r:embed="rId3" cstate="print">
            <a:extLst>
              <a:ext uri="{28A0092B-C50C-407E-A947-70E740481C1C}">
                <a14:useLocalDpi xmlns:a14="http://schemas.microsoft.com/office/drawing/2010/main" val="0"/>
              </a:ext>
            </a:extLst>
          </a:blip>
          <a:srcRect r="26216" b="42715"/>
          <a:stretch/>
        </p:blipFill>
        <p:spPr>
          <a:xfrm>
            <a:off x="7566258" y="2477370"/>
            <a:ext cx="2965957" cy="1016801"/>
          </a:xfrm>
          <a:prstGeom prst="rect">
            <a:avLst/>
          </a:prstGeom>
        </p:spPr>
      </p:pic>
      <p:sp>
        <p:nvSpPr>
          <p:cNvPr id="29" name="Rectangle 28"/>
          <p:cNvSpPr/>
          <p:nvPr/>
        </p:nvSpPr>
        <p:spPr>
          <a:xfrm>
            <a:off x="453220" y="3426877"/>
            <a:ext cx="5640784" cy="562069"/>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Rectangle 29"/>
          <p:cNvSpPr/>
          <p:nvPr/>
        </p:nvSpPr>
        <p:spPr>
          <a:xfrm>
            <a:off x="453220" y="3988946"/>
            <a:ext cx="5640784" cy="562069"/>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Rectangle 30"/>
          <p:cNvSpPr/>
          <p:nvPr/>
        </p:nvSpPr>
        <p:spPr>
          <a:xfrm>
            <a:off x="453220" y="4555595"/>
            <a:ext cx="7511248" cy="1565846"/>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2" name="Espace réservé du contenu 9"/>
          <p:cNvSpPr txBox="1">
            <a:spLocks/>
          </p:cNvSpPr>
          <p:nvPr/>
        </p:nvSpPr>
        <p:spPr>
          <a:xfrm>
            <a:off x="189051" y="1053686"/>
            <a:ext cx="11820070" cy="4266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sz="2000" b="1" dirty="0" smtClean="0">
                <a:latin typeface="Source Han Sans SC"/>
              </a:rPr>
              <a:t>Demonstrate FORT’s convenience for materiality representation of entities in Patrimalp</a:t>
            </a:r>
            <a:endParaRPr lang="fr-FR" sz="2000" dirty="0" smtClean="0">
              <a:latin typeface="Source Han Sans SC"/>
            </a:endParaRPr>
          </a:p>
          <a:p>
            <a:pPr marL="0" indent="0">
              <a:buFont typeface="Arial" panose="020B0604020202020204" pitchFamily="34" charset="0"/>
              <a:buNone/>
            </a:pPr>
            <a:endParaRPr lang="fr-FR" sz="2000" dirty="0" smtClean="0">
              <a:latin typeface="Source Han Sans SC"/>
            </a:endParaRPr>
          </a:p>
          <a:p>
            <a:pPr marL="0" indent="0">
              <a:buFont typeface="Arial" panose="020B0604020202020204" pitchFamily="34" charset="0"/>
              <a:buNone/>
            </a:pPr>
            <a:endParaRPr lang="fr-FR" sz="2000" dirty="0" smtClean="0">
              <a:latin typeface="Source Han Sans SC"/>
            </a:endParaRPr>
          </a:p>
          <a:p>
            <a:pPr marL="0" indent="0">
              <a:buFont typeface="Arial" panose="020B0604020202020204" pitchFamily="34" charset="0"/>
              <a:buNone/>
            </a:pPr>
            <a:endParaRPr lang="fr-FR" sz="2000" dirty="0" smtClean="0">
              <a:latin typeface="Source Han Sans SC"/>
            </a:endParaRPr>
          </a:p>
          <a:p>
            <a:pPr marL="0" indent="0">
              <a:buFont typeface="Arial" panose="020B0604020202020204" pitchFamily="34" charset="0"/>
              <a:buNone/>
            </a:pPr>
            <a:endParaRPr lang="fr-FR" sz="2000" dirty="0" smtClean="0">
              <a:latin typeface="Source Han Sans SC"/>
            </a:endParaRPr>
          </a:p>
          <a:p>
            <a:pPr marL="0" indent="0">
              <a:buFont typeface="Arial" panose="020B0604020202020204" pitchFamily="34" charset="0"/>
              <a:buNone/>
            </a:pPr>
            <a:endParaRPr lang="fr-FR" sz="2000" dirty="0" smtClean="0">
              <a:latin typeface="Source Han Sans SC"/>
            </a:endParaRPr>
          </a:p>
          <a:p>
            <a:pPr marL="0" indent="0">
              <a:buFont typeface="Arial" panose="020B0604020202020204" pitchFamily="34" charset="0"/>
              <a:buNone/>
            </a:pPr>
            <a:endParaRPr lang="fr-FR" sz="2000" dirty="0" smtClean="0">
              <a:latin typeface="Source Han Sans SC"/>
            </a:endParaRPr>
          </a:p>
          <a:p>
            <a:pPr marL="0" indent="0">
              <a:buFont typeface="Arial" panose="020B0604020202020204" pitchFamily="34" charset="0"/>
              <a:buNone/>
            </a:pPr>
            <a:endParaRPr lang="fr-FR" sz="2000" dirty="0" smtClean="0">
              <a:latin typeface="Source Han Sans SC"/>
            </a:endParaRPr>
          </a:p>
          <a:p>
            <a:pPr marL="0" indent="0">
              <a:buFont typeface="Arial" panose="020B0604020202020204" pitchFamily="34" charset="0"/>
              <a:buNone/>
            </a:pPr>
            <a:endParaRPr lang="fr-FR" sz="2000" dirty="0" smtClean="0">
              <a:latin typeface="Source Han Sans SC"/>
            </a:endParaRPr>
          </a:p>
          <a:p>
            <a:pPr marL="0" indent="0">
              <a:buFont typeface="Arial" panose="020B0604020202020204" pitchFamily="34" charset="0"/>
              <a:buNone/>
            </a:pPr>
            <a:endParaRPr lang="en-US" sz="2000" dirty="0">
              <a:latin typeface="Source Han Sans SC"/>
            </a:endParaRPr>
          </a:p>
        </p:txBody>
      </p:sp>
      <p:sp>
        <p:nvSpPr>
          <p:cNvPr id="33" name="ZoneTexte 32"/>
          <p:cNvSpPr txBox="1"/>
          <p:nvPr/>
        </p:nvSpPr>
        <p:spPr>
          <a:xfrm>
            <a:off x="646251" y="1437945"/>
            <a:ext cx="5614294" cy="400110"/>
          </a:xfrm>
          <a:prstGeom prst="rect">
            <a:avLst/>
          </a:prstGeom>
          <a:noFill/>
        </p:spPr>
        <p:txBody>
          <a:bodyPr wrap="none" rtlCol="0">
            <a:spAutoFit/>
          </a:bodyPr>
          <a:lstStyle/>
          <a:p>
            <a:r>
              <a:rPr lang="en-US" sz="2000" b="1" dirty="0" smtClean="0">
                <a:solidFill>
                  <a:srgbClr val="A64C0E"/>
                </a:solidFill>
                <a:latin typeface="Source Han Sans SC"/>
              </a:rPr>
              <a:t>DIRECT</a:t>
            </a:r>
            <a:r>
              <a:rPr lang="en-US" sz="2000" dirty="0" smtClean="0">
                <a:latin typeface="Source Han Sans SC"/>
              </a:rPr>
              <a:t> Employment: (1) Archaeology example</a:t>
            </a:r>
            <a:endParaRPr lang="en-US" sz="2000" dirty="0">
              <a:latin typeface="Source Han Sans SC"/>
            </a:endParaRPr>
          </a:p>
        </p:txBody>
      </p:sp>
      <p:graphicFrame>
        <p:nvGraphicFramePr>
          <p:cNvPr id="34" name="Diagramme 33"/>
          <p:cNvGraphicFramePr/>
          <p:nvPr>
            <p:extLst/>
          </p:nvPr>
        </p:nvGraphicFramePr>
        <p:xfrm>
          <a:off x="680949" y="555594"/>
          <a:ext cx="3487693" cy="2934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6666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animBg="1"/>
      <p:bldP spid="2" grpId="1" animBg="1"/>
      <p:bldP spid="29" grpId="0" animBg="1"/>
      <p:bldP spid="29" grpId="1" animBg="1"/>
      <p:bldP spid="30" grpId="0" animBg="1"/>
      <p:bldP spid="30" grpId="1" animBg="1"/>
      <p:bldP spid="3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57</a:t>
            </a:fld>
            <a:endParaRPr lang="en-US" dirty="0">
              <a:latin typeface="Source Han Sans SC"/>
              <a:cs typeface="Times New Roman" panose="02020603050405020304" pitchFamily="18" charset="0"/>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Conclusion &amp; Perspectives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34997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3541355" y="198322"/>
            <a:ext cx="189018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Future Directions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9" name="直接连接符 12"/>
          <p:cNvCxnSpPr/>
          <p:nvPr/>
        </p:nvCxnSpPr>
        <p:spPr>
          <a:xfrm>
            <a:off x="5466235"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56" name="Rectangle 55"/>
          <p:cNvSpPr/>
          <p:nvPr/>
        </p:nvSpPr>
        <p:spPr>
          <a:xfrm>
            <a:off x="9912418" y="3873765"/>
            <a:ext cx="1737360" cy="684078"/>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Imag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551" y="4940599"/>
            <a:ext cx="1134176" cy="1114279"/>
          </a:xfrm>
          <a:prstGeom prst="rect">
            <a:avLst/>
          </a:prstGeom>
        </p:spPr>
      </p:pic>
      <p:sp>
        <p:nvSpPr>
          <p:cNvPr id="58" name="Rectangle 57"/>
          <p:cNvSpPr/>
          <p:nvPr/>
        </p:nvSpPr>
        <p:spPr>
          <a:xfrm>
            <a:off x="8116236" y="4228409"/>
            <a:ext cx="656815" cy="579973"/>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89051" y="1926086"/>
            <a:ext cx="11637189" cy="4431983"/>
          </a:xfrm>
          <a:prstGeom prst="rect">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txBody>
          <a:bodyPr wrap="square">
            <a:spAutoFit/>
          </a:bodyPr>
          <a:lstStyle/>
          <a:p>
            <a:pPr>
              <a:buClr>
                <a:srgbClr val="00B050"/>
              </a:buClr>
            </a:pPr>
            <a:r>
              <a:rPr lang="en-US" sz="2000" b="1" dirty="0" smtClean="0">
                <a:latin typeface="Source Han Sans SC"/>
                <a:cs typeface="Calibri Light" panose="020F0302020204030204" pitchFamily="34" charset="0"/>
              </a:rPr>
              <a:t>Query 2: </a:t>
            </a:r>
            <a:r>
              <a:rPr lang="en-US" sz="2000" dirty="0" smtClean="0">
                <a:latin typeface="Source Han Sans SC"/>
                <a:cs typeface="Calibri Light" panose="020F0302020204030204" pitchFamily="34" charset="0"/>
              </a:rPr>
              <a:t>Find the brocades which are located on the “Saint Jean” personage of the “</a:t>
            </a:r>
            <a:r>
              <a:rPr lang="en-US" sz="2000" dirty="0" err="1" smtClean="0">
                <a:latin typeface="Source Han Sans SC"/>
                <a:cs typeface="Calibri Light" panose="020F0302020204030204" pitchFamily="34" charset="0"/>
              </a:rPr>
              <a:t>Vierge</a:t>
            </a:r>
            <a:r>
              <a:rPr lang="en-US" sz="2000" dirty="0" smtClean="0">
                <a:latin typeface="Source Han Sans SC"/>
                <a:cs typeface="Calibri Light" panose="020F0302020204030204" pitchFamily="34" charset="0"/>
              </a:rPr>
              <a:t> de </a:t>
            </a:r>
            <a:r>
              <a:rPr lang="en-US" sz="2000" dirty="0" err="1" smtClean="0">
                <a:latin typeface="Source Han Sans SC"/>
                <a:cs typeface="Calibri Light" panose="020F0302020204030204" pitchFamily="34" charset="0"/>
              </a:rPr>
              <a:t>Pitié</a:t>
            </a:r>
            <a:r>
              <a:rPr lang="en-US" sz="2000" dirty="0" smtClean="0">
                <a:latin typeface="Source Han Sans SC"/>
                <a:cs typeface="Calibri Light" panose="020F0302020204030204" pitchFamily="34" charset="0"/>
              </a:rPr>
              <a:t>”</a:t>
            </a:r>
            <a:br>
              <a:rPr lang="en-US" sz="2000" dirty="0" smtClean="0">
                <a:latin typeface="Source Han Sans SC"/>
                <a:cs typeface="Calibri Light" panose="020F0302020204030204" pitchFamily="34" charset="0"/>
              </a:rPr>
            </a:br>
            <a:r>
              <a:rPr lang="en-US" sz="2000" dirty="0" smtClean="0">
                <a:latin typeface="Source Han Sans SC"/>
                <a:cs typeface="Calibri Light" panose="020F0302020204030204" pitchFamily="34" charset="0"/>
              </a:rPr>
              <a:t>                statue and have “Cl” in the tin layer. </a:t>
            </a:r>
            <a:endParaRPr lang="en-US" dirty="0" smtClean="0">
              <a:latin typeface="Source Han Sans SC"/>
              <a:cs typeface="Calibri Light" panose="020F0302020204030204" pitchFamily="34" charset="0"/>
            </a:endParaRPr>
          </a:p>
          <a:p>
            <a:pPr lvl="0">
              <a:buClr>
                <a:srgbClr val="00B050"/>
              </a:buClr>
            </a:pPr>
            <a:endParaRPr lang="en-US" sz="800" dirty="0" smtClean="0">
              <a:latin typeface="Consolas" panose="020B0609020204030204" pitchFamily="49" charset="0"/>
              <a:cs typeface="Courier New" panose="02070309020205020404" pitchFamily="49" charset="0"/>
            </a:endParaRPr>
          </a:p>
          <a:p>
            <a:pPr lvl="0">
              <a:buClr>
                <a:srgbClr val="00B050"/>
              </a:buClr>
            </a:pPr>
            <a:r>
              <a:rPr lang="en-US" dirty="0" smtClean="0">
                <a:latin typeface="Consolas" panose="020B0609020204030204" pitchFamily="49" charset="0"/>
                <a:cs typeface="Courier New" panose="02070309020205020404" pitchFamily="49" charset="0"/>
              </a:rPr>
              <a:t>Select distinct ?b Where {</a:t>
            </a:r>
          </a:p>
          <a:p>
            <a:pPr lvl="0">
              <a:buClr>
                <a:srgbClr val="00B050"/>
              </a:buClr>
            </a:pP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  ?s1 a </a:t>
            </a:r>
            <a:r>
              <a:rPr lang="en-US" dirty="0" err="1" smtClean="0">
                <a:latin typeface="Consolas" panose="020B0609020204030204" pitchFamily="49" charset="0"/>
                <a:cs typeface="Courier New" panose="02070309020205020404" pitchFamily="49" charset="0"/>
              </a:rPr>
              <a:t>brocades:Statue</a:t>
            </a:r>
            <a:r>
              <a:rPr lang="en-US" dirty="0" smtClean="0">
                <a:latin typeface="Consolas" panose="020B0609020204030204" pitchFamily="49" charset="0"/>
                <a:cs typeface="Courier New" panose="02070309020205020404" pitchFamily="49" charset="0"/>
              </a:rPr>
              <a:t>;</a:t>
            </a:r>
          </a:p>
          <a:p>
            <a:pPr lvl="0">
              <a:buClr>
                <a:srgbClr val="00B050"/>
              </a:buClr>
            </a:pP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rdfs:label</a:t>
            </a: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Vierge</a:t>
            </a:r>
            <a:r>
              <a:rPr lang="en-US" dirty="0" smtClean="0">
                <a:latin typeface="Consolas" panose="020B0609020204030204" pitchFamily="49" charset="0"/>
                <a:cs typeface="Courier New" panose="02070309020205020404" pitchFamily="49" charset="0"/>
              </a:rPr>
              <a:t> </a:t>
            </a:r>
            <a:r>
              <a:rPr lang="en-US" dirty="0">
                <a:latin typeface="Consolas" panose="020B0609020204030204" pitchFamily="49" charset="0"/>
                <a:cs typeface="Courier New" panose="02070309020205020404" pitchFamily="49" charset="0"/>
              </a:rPr>
              <a:t>de </a:t>
            </a:r>
            <a:r>
              <a:rPr lang="en-US" dirty="0" err="1" smtClean="0">
                <a:latin typeface="Consolas" panose="020B0609020204030204" pitchFamily="49" charset="0"/>
                <a:cs typeface="Courier New" panose="02070309020205020404" pitchFamily="49" charset="0"/>
              </a:rPr>
              <a:t>Pitié</a:t>
            </a:r>
            <a:r>
              <a:rPr lang="en-US" dirty="0" smtClean="0">
                <a:latin typeface="Consolas" panose="020B0609020204030204" pitchFamily="49" charset="0"/>
                <a:cs typeface="Courier New" panose="02070309020205020404" pitchFamily="49" charset="0"/>
              </a:rPr>
              <a:t>".</a:t>
            </a:r>
          </a:p>
          <a:p>
            <a:pPr defTabSz="395288">
              <a:buClr>
                <a:srgbClr val="00B050"/>
              </a:buClr>
            </a:pP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  ?s2 </a:t>
            </a:r>
            <a:r>
              <a:rPr lang="en-US" b="1" dirty="0" err="1">
                <a:solidFill>
                  <a:srgbClr val="0000FF"/>
                </a:solidFill>
                <a:latin typeface="Consolas" panose="020B0609020204030204" pitchFamily="49" charset="0"/>
                <a:cs typeface="Courier New" panose="02070309020205020404" pitchFamily="49" charset="0"/>
              </a:rPr>
              <a:t>fort:partOf</a:t>
            </a: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a:t>
            </a:r>
            <a:r>
              <a:rPr lang="en-US" dirty="0">
                <a:latin typeface="Consolas" panose="020B0609020204030204" pitchFamily="49" charset="0"/>
                <a:cs typeface="Courier New" panose="02070309020205020404" pitchFamily="49" charset="0"/>
              </a:rPr>
              <a:t>s1 </a:t>
            </a:r>
            <a:r>
              <a:rPr lang="en-US" dirty="0" smtClean="0">
                <a:latin typeface="Consolas" panose="020B0609020204030204" pitchFamily="49" charset="0"/>
                <a:cs typeface="Courier New" panose="02070309020205020404" pitchFamily="49" charset="0"/>
              </a:rPr>
              <a:t>;</a:t>
            </a:r>
            <a:endParaRPr lang="en-US" dirty="0">
              <a:latin typeface="Consolas" panose="020B0609020204030204" pitchFamily="49" charset="0"/>
              <a:cs typeface="Courier New" panose="02070309020205020404" pitchFamily="49" charset="0"/>
            </a:endParaRPr>
          </a:p>
          <a:p>
            <a:pPr lvl="0" defTabSz="395288">
              <a:buClr>
                <a:srgbClr val="00B050"/>
              </a:buClr>
            </a:pP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rdfs:label</a:t>
            </a:r>
            <a:r>
              <a:rPr lang="en-US" dirty="0" smtClean="0">
                <a:latin typeface="Consolas" panose="020B0609020204030204" pitchFamily="49" charset="0"/>
                <a:cs typeface="Courier New" panose="02070309020205020404" pitchFamily="49" charset="0"/>
              </a:rPr>
              <a:t> "</a:t>
            </a:r>
            <a:r>
              <a:rPr lang="en-US" dirty="0">
                <a:latin typeface="Consolas" panose="020B0609020204030204" pitchFamily="49" charset="0"/>
                <a:cs typeface="Courier New" panose="02070309020205020404" pitchFamily="49" charset="0"/>
              </a:rPr>
              <a:t>Saint Jean"@</a:t>
            </a:r>
            <a:r>
              <a:rPr lang="en-US" dirty="0" err="1" smtClean="0">
                <a:latin typeface="Consolas" panose="020B0609020204030204" pitchFamily="49" charset="0"/>
                <a:cs typeface="Courier New" panose="02070309020205020404" pitchFamily="49" charset="0"/>
              </a:rPr>
              <a:t>fr</a:t>
            </a:r>
            <a:r>
              <a:rPr lang="en-US" dirty="0">
                <a:latin typeface="Consolas" panose="020B0609020204030204" pitchFamily="49" charset="0"/>
                <a:cs typeface="Courier New" panose="02070309020205020404" pitchFamily="49" charset="0"/>
              </a:rPr>
              <a:t>.</a:t>
            </a:r>
          </a:p>
          <a:p>
            <a:pPr lvl="0" defTabSz="395288">
              <a:buClr>
                <a:srgbClr val="00B050"/>
              </a:buClr>
            </a:pPr>
            <a:r>
              <a:rPr lang="en-US" dirty="0" smtClean="0">
                <a:latin typeface="Consolas" panose="020B0609020204030204" pitchFamily="49" charset="0"/>
                <a:cs typeface="Courier New" panose="02070309020205020404" pitchFamily="49" charset="0"/>
              </a:rPr>
              <a:t>   ?b  a </a:t>
            </a:r>
            <a:r>
              <a:rPr lang="en-US" dirty="0" err="1" smtClean="0">
                <a:latin typeface="Consolas" panose="020B0609020204030204" pitchFamily="49" charset="0"/>
                <a:cs typeface="Courier New" panose="02070309020205020404" pitchFamily="49" charset="0"/>
              </a:rPr>
              <a:t>brocades:Brocade</a:t>
            </a:r>
            <a:r>
              <a:rPr lang="en-US" dirty="0" smtClean="0">
                <a:latin typeface="Consolas" panose="020B0609020204030204" pitchFamily="49" charset="0"/>
                <a:cs typeface="Courier New" panose="02070309020205020404" pitchFamily="49" charset="0"/>
              </a:rPr>
              <a:t> ;</a:t>
            </a:r>
          </a:p>
          <a:p>
            <a:pPr lvl="0" defTabSz="395288">
              <a:buClr>
                <a:srgbClr val="00B050"/>
              </a:buClr>
            </a:pPr>
            <a:r>
              <a:rPr lang="en-US" dirty="0" smtClean="0">
                <a:solidFill>
                  <a:srgbClr val="0000FF"/>
                </a:solidFill>
                <a:latin typeface="Consolas" panose="020B0609020204030204" pitchFamily="49" charset="0"/>
                <a:cs typeface="Courier New" panose="02070309020205020404" pitchFamily="49" charset="0"/>
              </a:rPr>
              <a:t>       </a:t>
            </a:r>
            <a:r>
              <a:rPr lang="en-US" b="1" dirty="0" err="1" smtClean="0">
                <a:solidFill>
                  <a:srgbClr val="0000FF"/>
                </a:solidFill>
                <a:latin typeface="Consolas" panose="020B0609020204030204" pitchFamily="49" charset="0"/>
                <a:cs typeface="Courier New" panose="02070309020205020404" pitchFamily="49" charset="0"/>
              </a:rPr>
              <a:t>fort:EL</a:t>
            </a:r>
            <a:r>
              <a:rPr lang="en-US" dirty="0" smtClean="0">
                <a:latin typeface="Consolas" panose="020B0609020204030204" pitchFamily="49" charset="0"/>
                <a:cs typeface="Courier New" panose="02070309020205020404" pitchFamily="49" charset="0"/>
              </a:rPr>
              <a:t> ?s2 .</a:t>
            </a:r>
          </a:p>
          <a:p>
            <a:pPr lvl="0" defTabSz="395288">
              <a:buClr>
                <a:srgbClr val="00B050"/>
              </a:buClr>
            </a:pP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ms</a:t>
            </a: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a </a:t>
            </a:r>
            <a:r>
              <a:rPr lang="en-US" dirty="0" err="1" smtClean="0">
                <a:latin typeface="Consolas" panose="020B0609020204030204" pitchFamily="49" charset="0"/>
                <a:cs typeface="Courier New" panose="02070309020205020404" pitchFamily="49" charset="0"/>
              </a:rPr>
              <a:t>brocades:MicroSample</a:t>
            </a:r>
            <a:r>
              <a:rPr lang="en-US" dirty="0" smtClean="0">
                <a:latin typeface="Consolas" panose="020B0609020204030204" pitchFamily="49" charset="0"/>
                <a:cs typeface="Courier New" panose="02070309020205020404" pitchFamily="49" charset="0"/>
              </a:rPr>
              <a:t>;</a:t>
            </a:r>
          </a:p>
          <a:p>
            <a:pPr lvl="0" defTabSz="395288">
              <a:buClr>
                <a:srgbClr val="00B050"/>
              </a:buClr>
            </a:pPr>
            <a:r>
              <a:rPr lang="en-US" b="1" dirty="0">
                <a:solidFill>
                  <a:srgbClr val="0000FF"/>
                </a:solidFill>
                <a:latin typeface="Consolas" panose="020B0609020204030204" pitchFamily="49" charset="0"/>
                <a:cs typeface="Courier New" panose="02070309020205020404" pitchFamily="49" charset="0"/>
              </a:rPr>
              <a:t> </a:t>
            </a:r>
            <a:r>
              <a:rPr lang="en-US" b="1" dirty="0" smtClean="0">
                <a:solidFill>
                  <a:srgbClr val="0000FF"/>
                </a:solidFill>
                <a:latin typeface="Consolas" panose="020B0609020204030204" pitchFamily="49" charset="0"/>
                <a:cs typeface="Courier New" panose="02070309020205020404" pitchFamily="49" charset="0"/>
              </a:rPr>
              <a:t>      </a:t>
            </a:r>
            <a:r>
              <a:rPr lang="en-US" b="1" dirty="0" err="1" smtClean="0">
                <a:solidFill>
                  <a:srgbClr val="0000FF"/>
                </a:solidFill>
                <a:latin typeface="Consolas" panose="020B0609020204030204" pitchFamily="49" charset="0"/>
                <a:cs typeface="Courier New" panose="02070309020205020404" pitchFamily="49" charset="0"/>
              </a:rPr>
              <a:t>fort:partOf</a:t>
            </a:r>
            <a:r>
              <a:rPr lang="en-US" dirty="0" smtClean="0">
                <a:latin typeface="Consolas" panose="020B0609020204030204" pitchFamily="49" charset="0"/>
                <a:cs typeface="Courier New" panose="02070309020205020404" pitchFamily="49" charset="0"/>
              </a:rPr>
              <a:t> ?b ;</a:t>
            </a:r>
          </a:p>
          <a:p>
            <a:pPr lvl="0" defTabSz="395288">
              <a:buClr>
                <a:srgbClr val="00B050"/>
              </a:buClr>
            </a:pPr>
            <a:r>
              <a:rPr lang="en-US" dirty="0" smtClean="0">
                <a:solidFill>
                  <a:srgbClr val="0000FF"/>
                </a:solidFill>
                <a:latin typeface="Consolas" panose="020B0609020204030204" pitchFamily="49" charset="0"/>
                <a:cs typeface="Courier New" panose="02070309020205020404" pitchFamily="49" charset="0"/>
              </a:rPr>
              <a:t>       </a:t>
            </a:r>
            <a:r>
              <a:rPr lang="en-US" b="1" dirty="0" err="1" smtClean="0">
                <a:solidFill>
                  <a:srgbClr val="0000FF"/>
                </a:solidFill>
                <a:latin typeface="Consolas" panose="020B0609020204030204" pitchFamily="49" charset="0"/>
                <a:cs typeface="Courier New" panose="02070309020205020404" pitchFamily="49" charset="0"/>
              </a:rPr>
              <a:t>fort:hasMember</a:t>
            </a:r>
            <a:r>
              <a:rPr lang="en-US" dirty="0" smtClean="0">
                <a:latin typeface="Consolas" panose="020B0609020204030204" pitchFamily="49" charset="0"/>
                <a:cs typeface="Courier New" panose="02070309020205020404" pitchFamily="49" charset="0"/>
              </a:rPr>
              <a:t> ?l .</a:t>
            </a:r>
          </a:p>
          <a:p>
            <a:pPr lvl="0" defTabSz="395288">
              <a:buClr>
                <a:srgbClr val="00B050"/>
              </a:buClr>
            </a:pPr>
            <a:r>
              <a:rPr lang="en-US" dirty="0" smtClean="0">
                <a:latin typeface="Consolas" panose="020B0609020204030204" pitchFamily="49" charset="0"/>
                <a:cs typeface="Courier New" panose="02070309020205020404" pitchFamily="49" charset="0"/>
              </a:rPr>
              <a:t>   ?l  </a:t>
            </a:r>
            <a:r>
              <a:rPr lang="en-US" b="1" dirty="0" err="1" smtClean="0">
                <a:solidFill>
                  <a:srgbClr val="0000FF"/>
                </a:solidFill>
                <a:latin typeface="Consolas" panose="020B0609020204030204" pitchFamily="49" charset="0"/>
                <a:cs typeface="Courier New" panose="02070309020205020404" pitchFamily="49" charset="0"/>
              </a:rPr>
              <a:t>fort:constitutedBy</a:t>
            </a: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?m .</a:t>
            </a:r>
          </a:p>
          <a:p>
            <a:pPr lvl="0" defTabSz="395288">
              <a:buClr>
                <a:srgbClr val="00B050"/>
              </a:buClr>
            </a:pPr>
            <a:r>
              <a:rPr lang="en-US" dirty="0" smtClean="0">
                <a:latin typeface="Consolas" panose="020B0609020204030204" pitchFamily="49" charset="0"/>
                <a:cs typeface="Courier New" panose="02070309020205020404" pitchFamily="49" charset="0"/>
              </a:rPr>
              <a:t>   ?m	 </a:t>
            </a:r>
            <a:r>
              <a:rPr lang="en-US" dirty="0" err="1" smtClean="0">
                <a:latin typeface="Consolas" panose="020B0609020204030204" pitchFamily="49" charset="0"/>
                <a:cs typeface="Courier New" panose="02070309020205020404" pitchFamily="49" charset="0"/>
              </a:rPr>
              <a:t>brocades:layerType</a:t>
            </a: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brocades:TinLayer</a:t>
            </a:r>
            <a:r>
              <a:rPr lang="en-US" dirty="0" smtClean="0">
                <a:latin typeface="Consolas" panose="020B0609020204030204" pitchFamily="49" charset="0"/>
                <a:cs typeface="Courier New" panose="02070309020205020404" pitchFamily="49" charset="0"/>
              </a:rPr>
              <a:t> ;</a:t>
            </a:r>
          </a:p>
          <a:p>
            <a:pPr lvl="0" defTabSz="395288">
              <a:buClr>
                <a:srgbClr val="00B050"/>
              </a:buClr>
            </a:pPr>
            <a:r>
              <a:rPr lang="en-US" dirty="0">
                <a:latin typeface="Consolas" panose="020B0609020204030204" pitchFamily="49" charset="0"/>
                <a:cs typeface="Courier New" panose="02070309020205020404" pitchFamily="49" charset="0"/>
              </a:rPr>
              <a:t> </a:t>
            </a:r>
            <a:r>
              <a:rPr lang="en-US" dirty="0" smtClean="0">
                <a:latin typeface="Consolas" panose="020B0609020204030204" pitchFamily="49" charset="0"/>
                <a:cs typeface="Courier New" panose="02070309020205020404" pitchFamily="49" charset="0"/>
              </a:rPr>
              <a:t>      </a:t>
            </a:r>
            <a:r>
              <a:rPr lang="en-US" b="1" dirty="0" err="1" smtClean="0">
                <a:solidFill>
                  <a:srgbClr val="0000FF"/>
                </a:solidFill>
                <a:latin typeface="Consolas" panose="020B0609020204030204" pitchFamily="49" charset="0"/>
                <a:cs typeface="Courier New" panose="02070309020205020404" pitchFamily="49" charset="0"/>
              </a:rPr>
              <a:t>fort:hasElement</a:t>
            </a:r>
            <a:r>
              <a:rPr lang="en-US" dirty="0" smtClean="0">
                <a:latin typeface="Consolas" panose="020B0609020204030204" pitchFamily="49" charset="0"/>
                <a:cs typeface="Courier New" panose="02070309020205020404" pitchFamily="49" charset="0"/>
              </a:rPr>
              <a:t>	 </a:t>
            </a:r>
            <a:r>
              <a:rPr lang="en-US" dirty="0" err="1" smtClean="0">
                <a:latin typeface="Consolas" panose="020B0609020204030204" pitchFamily="49" charset="0"/>
                <a:cs typeface="Courier New" panose="02070309020205020404" pitchFamily="49" charset="0"/>
              </a:rPr>
              <a:t>chemicals:Chlorine</a:t>
            </a:r>
            <a:r>
              <a:rPr lang="en-US" dirty="0" smtClean="0">
                <a:latin typeface="Consolas" panose="020B0609020204030204" pitchFamily="49" charset="0"/>
                <a:cs typeface="Courier New" panose="02070309020205020404" pitchFamily="49" charset="0"/>
              </a:rPr>
              <a:t> .}</a:t>
            </a:r>
          </a:p>
        </p:txBody>
      </p:sp>
      <p:pic>
        <p:nvPicPr>
          <p:cNvPr id="60" name="Imag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0226" y="2438924"/>
            <a:ext cx="3528213" cy="2238329"/>
          </a:xfrm>
          <a:prstGeom prst="rect">
            <a:avLst/>
          </a:prstGeom>
        </p:spPr>
      </p:pic>
      <p:sp>
        <p:nvSpPr>
          <p:cNvPr id="61" name="Rectangle 60"/>
          <p:cNvSpPr/>
          <p:nvPr/>
        </p:nvSpPr>
        <p:spPr>
          <a:xfrm>
            <a:off x="8343679" y="2688207"/>
            <a:ext cx="862911" cy="2002950"/>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rotWithShape="1">
          <a:blip r:embed="rId5">
            <a:extLst>
              <a:ext uri="{28A0092B-C50C-407E-A947-70E740481C1C}">
                <a14:useLocalDpi xmlns:a14="http://schemas.microsoft.com/office/drawing/2010/main" val="0"/>
              </a:ext>
            </a:extLst>
          </a:blip>
          <a:srcRect b="57044"/>
          <a:stretch/>
        </p:blipFill>
        <p:spPr>
          <a:xfrm>
            <a:off x="8526375" y="4741367"/>
            <a:ext cx="2604432" cy="1313511"/>
          </a:xfrm>
          <a:prstGeom prst="rect">
            <a:avLst/>
          </a:prstGeom>
        </p:spPr>
      </p:pic>
      <p:sp>
        <p:nvSpPr>
          <p:cNvPr id="63" name="Rectangle 62"/>
          <p:cNvSpPr/>
          <p:nvPr/>
        </p:nvSpPr>
        <p:spPr>
          <a:xfrm>
            <a:off x="8980231" y="5144019"/>
            <a:ext cx="1443929" cy="433609"/>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63890" y="3622032"/>
            <a:ext cx="5652940" cy="548613"/>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5" name="Rectangle 64"/>
          <p:cNvSpPr/>
          <p:nvPr/>
        </p:nvSpPr>
        <p:spPr>
          <a:xfrm>
            <a:off x="463890" y="4179263"/>
            <a:ext cx="5652940" cy="471259"/>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6" name="Rectangle 65"/>
          <p:cNvSpPr/>
          <p:nvPr/>
        </p:nvSpPr>
        <p:spPr>
          <a:xfrm>
            <a:off x="8496080" y="4280577"/>
            <a:ext cx="209306" cy="174746"/>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508725" y="3637644"/>
            <a:ext cx="209306" cy="174746"/>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63890" y="4650522"/>
            <a:ext cx="5652940" cy="544077"/>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68"/>
          <p:cNvSpPr/>
          <p:nvPr/>
        </p:nvSpPr>
        <p:spPr>
          <a:xfrm>
            <a:off x="463890" y="5203217"/>
            <a:ext cx="5652940" cy="1105661"/>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0" name="Rectangle 69"/>
          <p:cNvSpPr/>
          <p:nvPr/>
        </p:nvSpPr>
        <p:spPr>
          <a:xfrm>
            <a:off x="463890" y="3018969"/>
            <a:ext cx="5652940" cy="594445"/>
          </a:xfrm>
          <a:prstGeom prst="rect">
            <a:avLst/>
          </a:prstGeom>
          <a:solidFill>
            <a:srgbClr val="92D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8" name="Titre 1"/>
          <p:cNvSpPr txBox="1">
            <a:spLocks/>
          </p:cNvSpPr>
          <p:nvPr/>
        </p:nvSpPr>
        <p:spPr>
          <a:xfrm>
            <a:off x="5500934" y="-155890"/>
            <a:ext cx="730587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The CH application:</a:t>
            </a:r>
            <a:endParaRPr lang="en-US" sz="2200" b="1" dirty="0">
              <a:solidFill>
                <a:srgbClr val="002C58"/>
              </a:solidFill>
              <a:latin typeface="Source Han Sans SC"/>
            </a:endParaRPr>
          </a:p>
        </p:txBody>
      </p:sp>
      <p:sp>
        <p:nvSpPr>
          <p:cNvPr id="33" name="Espace réservé du contenu 9"/>
          <p:cNvSpPr>
            <a:spLocks noGrp="1"/>
          </p:cNvSpPr>
          <p:nvPr>
            <p:ph idx="1"/>
          </p:nvPr>
        </p:nvSpPr>
        <p:spPr>
          <a:xfrm>
            <a:off x="189051" y="1053686"/>
            <a:ext cx="11820070" cy="426602"/>
          </a:xfrm>
        </p:spPr>
        <p:txBody>
          <a:bodyPr>
            <a:noAutofit/>
          </a:bodyPr>
          <a:lstStyle/>
          <a:p>
            <a:pPr marL="457200" indent="-457200">
              <a:buFont typeface="+mj-lt"/>
              <a:buAutoNum type="arabicPeriod" startAt="2"/>
            </a:pPr>
            <a:r>
              <a:rPr lang="en-US" sz="2000" b="1" dirty="0" smtClean="0">
                <a:latin typeface="Source Han Sans SC"/>
              </a:rPr>
              <a:t>Demonstrate FORT’s convenience for materiality representation of entities in Patrimalp</a:t>
            </a:r>
            <a:endParaRPr lang="fr-FR" sz="2000" dirty="0">
              <a:latin typeface="Source Han Sans SC"/>
            </a:endParaRPr>
          </a:p>
          <a:p>
            <a:pPr marL="0" indent="0">
              <a:buNone/>
            </a:pPr>
            <a:endParaRPr lang="fr-FR" sz="2000" dirty="0" smtClean="0">
              <a:latin typeface="Source Han Sans SC"/>
            </a:endParaRPr>
          </a:p>
          <a:p>
            <a:pPr marL="0" indent="0">
              <a:buNone/>
            </a:pPr>
            <a:endParaRPr lang="fr-FR" sz="2000" dirty="0">
              <a:latin typeface="Source Han Sans SC"/>
            </a:endParaRPr>
          </a:p>
          <a:p>
            <a:pPr marL="0" indent="0">
              <a:buNone/>
            </a:pPr>
            <a:endParaRPr lang="fr-FR" sz="2000" dirty="0" smtClean="0">
              <a:latin typeface="Source Han Sans SC"/>
            </a:endParaRPr>
          </a:p>
          <a:p>
            <a:pPr marL="0" indent="0">
              <a:buNone/>
            </a:pPr>
            <a:endParaRPr lang="fr-FR" sz="2000" dirty="0">
              <a:latin typeface="Source Han Sans SC"/>
            </a:endParaRPr>
          </a:p>
          <a:p>
            <a:pPr marL="0" indent="0">
              <a:buNone/>
            </a:pPr>
            <a:endParaRPr lang="fr-FR" sz="2000" dirty="0" smtClean="0">
              <a:latin typeface="Source Han Sans SC"/>
            </a:endParaRPr>
          </a:p>
          <a:p>
            <a:pPr marL="0" indent="0">
              <a:buNone/>
            </a:pPr>
            <a:endParaRPr lang="fr-FR" sz="2000" dirty="0">
              <a:latin typeface="Source Han Sans SC"/>
            </a:endParaRPr>
          </a:p>
          <a:p>
            <a:pPr marL="0" indent="0">
              <a:buNone/>
            </a:pPr>
            <a:endParaRPr lang="fr-FR" sz="2000" dirty="0" smtClean="0">
              <a:latin typeface="Source Han Sans SC"/>
            </a:endParaRPr>
          </a:p>
          <a:p>
            <a:pPr marL="0" indent="0">
              <a:buNone/>
            </a:pPr>
            <a:endParaRPr lang="fr-FR" sz="2000" dirty="0" smtClean="0">
              <a:latin typeface="Source Han Sans SC"/>
            </a:endParaRPr>
          </a:p>
          <a:p>
            <a:pPr marL="0" indent="0">
              <a:buNone/>
            </a:pPr>
            <a:endParaRPr lang="en-US" sz="2000" dirty="0">
              <a:latin typeface="Source Han Sans SC"/>
            </a:endParaRPr>
          </a:p>
        </p:txBody>
      </p:sp>
      <p:sp>
        <p:nvSpPr>
          <p:cNvPr id="34" name="ZoneTexte 33"/>
          <p:cNvSpPr txBox="1"/>
          <p:nvPr/>
        </p:nvSpPr>
        <p:spPr>
          <a:xfrm>
            <a:off x="646251" y="1437945"/>
            <a:ext cx="5285421" cy="400110"/>
          </a:xfrm>
          <a:prstGeom prst="rect">
            <a:avLst/>
          </a:prstGeom>
          <a:noFill/>
        </p:spPr>
        <p:txBody>
          <a:bodyPr wrap="none" rtlCol="0">
            <a:spAutoFit/>
          </a:bodyPr>
          <a:lstStyle/>
          <a:p>
            <a:r>
              <a:rPr lang="en-US" sz="2000" b="1" dirty="0" smtClean="0">
                <a:solidFill>
                  <a:srgbClr val="A64C0E"/>
                </a:solidFill>
                <a:latin typeface="Source Han Sans SC"/>
              </a:rPr>
              <a:t>DIRECT</a:t>
            </a:r>
            <a:r>
              <a:rPr lang="en-US" sz="2000" dirty="0" smtClean="0">
                <a:latin typeface="Source Han Sans SC"/>
              </a:rPr>
              <a:t> Employment: (2) Brocades example</a:t>
            </a:r>
            <a:endParaRPr lang="en-US" sz="2000" dirty="0">
              <a:latin typeface="Source Han Sans SC"/>
            </a:endParaRPr>
          </a:p>
        </p:txBody>
      </p:sp>
      <p:graphicFrame>
        <p:nvGraphicFramePr>
          <p:cNvPr id="35" name="Diagramme 34"/>
          <p:cNvGraphicFramePr/>
          <p:nvPr>
            <p:extLst>
              <p:ext uri="{D42A27DB-BD31-4B8C-83A1-F6EECF244321}">
                <p14:modId xmlns:p14="http://schemas.microsoft.com/office/powerpoint/2010/main" val="4263887218"/>
              </p:ext>
            </p:extLst>
          </p:nvPr>
        </p:nvGraphicFramePr>
        <p:xfrm>
          <a:off x="680949" y="555594"/>
          <a:ext cx="3487693" cy="2934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09060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6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P spid="64" grpId="1" animBg="1"/>
      <p:bldP spid="65" grpId="0" animBg="1"/>
      <p:bldP spid="65" grpId="1" animBg="1"/>
      <p:bldP spid="66" grpId="0" animBg="1"/>
      <p:bldP spid="67" grpId="0" animBg="1"/>
      <p:bldP spid="68" grpId="0" animBg="1"/>
      <p:bldP spid="68" grpId="1" animBg="1"/>
      <p:bldP spid="69" grpId="0" animBg="1"/>
      <p:bldP spid="69" grpId="1" animBg="1"/>
      <p:bldP spid="70" grpId="0" animBg="1"/>
      <p:bldP spid="70"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58</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189051" y="1053686"/>
            <a:ext cx="11820070" cy="5302663"/>
          </a:xfrm>
        </p:spPr>
        <p:txBody>
          <a:bodyPr>
            <a:normAutofit/>
          </a:bodyPr>
          <a:lstStyle/>
          <a:p>
            <a:pPr marL="457200" indent="-457200">
              <a:buFont typeface="+mj-lt"/>
              <a:buAutoNum type="arabicPeriod" startAt="3"/>
            </a:pPr>
            <a:r>
              <a:rPr lang="en-US" sz="2000" b="1" dirty="0" smtClean="0">
                <a:latin typeface="Source Han Sans SC"/>
              </a:rPr>
              <a:t>From an atemporal to a temporal framework</a:t>
            </a:r>
            <a:endParaRPr lang="en-US" sz="2000" b="1" dirty="0">
              <a:latin typeface="Source Han Sans SC"/>
            </a:endParaRPr>
          </a:p>
          <a:p>
            <a:pPr marL="800100" lvl="1" indent="-342900">
              <a:buFont typeface="+mj-lt"/>
              <a:buAutoNum type="alphaLcPeriod"/>
            </a:pPr>
            <a:endParaRPr lang="en-US" sz="1800" dirty="0" smtClean="0">
              <a:latin typeface="Source Han Sans SC"/>
            </a:endParaRPr>
          </a:p>
          <a:p>
            <a:pPr marL="800100" lvl="1" indent="-342900">
              <a:buFont typeface="+mj-lt"/>
              <a:buAutoNum type="alphaLcPeriod"/>
            </a:pPr>
            <a:r>
              <a:rPr lang="en-US" sz="1800" dirty="0" smtClean="0">
                <a:latin typeface="Source Han Sans SC"/>
              </a:rPr>
              <a:t>Incorporating time e.g. using a time variable and ternary relations, interval-based temporal logic, temporal constraints using that extend some logics (DLR with “since” and “until”)</a:t>
            </a:r>
          </a:p>
          <a:p>
            <a:pPr marL="800100" lvl="1" indent="-342900">
              <a:buFont typeface="+mj-lt"/>
              <a:buAutoNum type="alphaLcPeriod"/>
            </a:pPr>
            <a:r>
              <a:rPr lang="fr-FR" sz="1800" dirty="0" err="1" smtClean="0">
                <a:latin typeface="Source Han Sans SC"/>
              </a:rPr>
              <a:t>Study</a:t>
            </a:r>
            <a:r>
              <a:rPr lang="fr-FR" sz="1800" dirty="0" smtClean="0">
                <a:latin typeface="Source Han Sans SC"/>
              </a:rPr>
              <a:t> the </a:t>
            </a:r>
            <a:r>
              <a:rPr lang="fr-FR" sz="1800" dirty="0" err="1" smtClean="0">
                <a:latin typeface="Source Han Sans SC"/>
              </a:rPr>
              <a:t>events</a:t>
            </a:r>
            <a:r>
              <a:rPr lang="fr-FR" sz="1800" dirty="0" smtClean="0">
                <a:latin typeface="Source Han Sans SC"/>
              </a:rPr>
              <a:t> </a:t>
            </a:r>
            <a:r>
              <a:rPr lang="fr-FR" sz="1800" dirty="0" err="1" smtClean="0">
                <a:latin typeface="Source Han Sans SC"/>
              </a:rPr>
              <a:t>that</a:t>
            </a:r>
            <a:r>
              <a:rPr lang="fr-FR" sz="1800" dirty="0" smtClean="0">
                <a:latin typeface="Source Han Sans SC"/>
              </a:rPr>
              <a:t> affect the structural and spatial </a:t>
            </a:r>
            <a:r>
              <a:rPr lang="fr-FR" sz="1800" dirty="0" err="1" smtClean="0">
                <a:latin typeface="Source Han Sans SC"/>
              </a:rPr>
              <a:t>representation</a:t>
            </a:r>
            <a:r>
              <a:rPr lang="fr-FR" sz="1800" dirty="0" smtClean="0">
                <a:latin typeface="Source Han Sans SC"/>
              </a:rPr>
              <a:t> of a tangible </a:t>
            </a:r>
            <a:r>
              <a:rPr lang="fr-FR" sz="1800" dirty="0" err="1" smtClean="0">
                <a:latin typeface="Source Han Sans SC"/>
              </a:rPr>
              <a:t>entity</a:t>
            </a:r>
            <a:r>
              <a:rPr lang="fr-FR" sz="1800" dirty="0" smtClean="0">
                <a:latin typeface="Source Han Sans SC"/>
              </a:rPr>
              <a:t> </a:t>
            </a:r>
            <a:r>
              <a:rPr lang="fr-FR" sz="1800" dirty="0" err="1" smtClean="0">
                <a:latin typeface="Source Han Sans SC"/>
              </a:rPr>
              <a:t>e.g</a:t>
            </a:r>
            <a:r>
              <a:rPr lang="fr-FR" sz="1800" dirty="0" smtClean="0">
                <a:latin typeface="Source Han Sans SC"/>
              </a:rPr>
              <a:t>. LODE </a:t>
            </a:r>
            <a:r>
              <a:rPr lang="fr-FR" sz="1800" dirty="0" err="1" smtClean="0">
                <a:latin typeface="Source Han Sans SC"/>
              </a:rPr>
              <a:t>ontology</a:t>
            </a:r>
            <a:endParaRPr lang="fr-FR" sz="1800" dirty="0" smtClean="0">
              <a:latin typeface="Source Han Sans SC"/>
            </a:endParaRPr>
          </a:p>
          <a:p>
            <a:pPr marL="800100" lvl="1" indent="-342900">
              <a:buFont typeface="+mj-lt"/>
              <a:buAutoNum type="alphaLcPeriod"/>
            </a:pPr>
            <a:r>
              <a:rPr lang="fr-FR" sz="1800" dirty="0" smtClean="0">
                <a:latin typeface="Source Han Sans SC"/>
              </a:rPr>
              <a:t>Model the </a:t>
            </a:r>
            <a:r>
              <a:rPr lang="fr-FR" sz="1800" dirty="0" err="1" smtClean="0">
                <a:latin typeface="Source Han Sans SC"/>
              </a:rPr>
              <a:t>behavior</a:t>
            </a:r>
            <a:r>
              <a:rPr lang="fr-FR" sz="1800" dirty="0" smtClean="0">
                <a:latin typeface="Source Han Sans SC"/>
              </a:rPr>
              <a:t> </a:t>
            </a:r>
            <a:r>
              <a:rPr lang="fr-FR" sz="1800" dirty="0" err="1" smtClean="0">
                <a:latin typeface="Source Han Sans SC"/>
              </a:rPr>
              <a:t>between</a:t>
            </a:r>
            <a:r>
              <a:rPr lang="fr-FR" sz="1800" dirty="0" smtClean="0">
                <a:latin typeface="Source Han Sans SC"/>
              </a:rPr>
              <a:t> a relation R and an </a:t>
            </a:r>
            <a:r>
              <a:rPr lang="fr-FR" sz="1800" dirty="0" err="1" smtClean="0">
                <a:latin typeface="Source Han Sans SC"/>
              </a:rPr>
              <a:t>event</a:t>
            </a:r>
            <a:r>
              <a:rPr lang="fr-FR" sz="1800" dirty="0" smtClean="0">
                <a:latin typeface="Source Han Sans SC"/>
              </a:rPr>
              <a:t> E </a:t>
            </a:r>
          </a:p>
          <a:p>
            <a:pPr marL="800100" lvl="1" indent="-342900">
              <a:buFont typeface="+mj-lt"/>
              <a:buAutoNum type="alphaLcPeriod"/>
            </a:pPr>
            <a:endParaRPr lang="fr-FR" sz="1800" dirty="0" smtClean="0">
              <a:latin typeface="Source Han Sans SC"/>
            </a:endParaRPr>
          </a:p>
          <a:p>
            <a:pPr marL="1257300" lvl="2" indent="-342900">
              <a:buFont typeface="+mj-lt"/>
              <a:buAutoNum type="alphaLcPeriod"/>
            </a:pPr>
            <a:endParaRPr lang="fr-FR" sz="1400" dirty="0" smtClean="0">
              <a:latin typeface="Source Han Sans SC"/>
            </a:endParaRPr>
          </a:p>
          <a:p>
            <a:pPr marL="457200" indent="-457200">
              <a:buFont typeface="+mj-lt"/>
              <a:buAutoNum type="arabicPeriod" startAt="4"/>
            </a:pPr>
            <a:r>
              <a:rPr lang="en-US" sz="2000" b="1" dirty="0" smtClean="0">
                <a:latin typeface="Source Han Sans SC"/>
              </a:rPr>
              <a:t>Composition of foundational ontological relations</a:t>
            </a: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Conclusion &amp; Perspectives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34997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3541355" y="198322"/>
            <a:ext cx="189018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Future Directions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9" name="直接连接符 12"/>
          <p:cNvCxnSpPr/>
          <p:nvPr/>
        </p:nvCxnSpPr>
        <p:spPr>
          <a:xfrm>
            <a:off x="5466235"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1" name="Titre 1"/>
          <p:cNvSpPr txBox="1">
            <a:spLocks/>
          </p:cNvSpPr>
          <p:nvPr/>
        </p:nvSpPr>
        <p:spPr>
          <a:xfrm>
            <a:off x="5500934" y="-155890"/>
            <a:ext cx="730587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The FORT reference ontology:</a:t>
            </a:r>
            <a:endParaRPr lang="en-US" sz="2200" b="1" dirty="0">
              <a:solidFill>
                <a:srgbClr val="002C58"/>
              </a:solidFill>
              <a:latin typeface="Source Han Sans SC"/>
            </a:endParaRPr>
          </a:p>
        </p:txBody>
      </p:sp>
      <p:pic>
        <p:nvPicPr>
          <p:cNvPr id="2" name="Image 1"/>
          <p:cNvPicPr>
            <a:picLocks noChangeAspect="1"/>
          </p:cNvPicPr>
          <p:nvPr/>
        </p:nvPicPr>
        <p:blipFill>
          <a:blip r:embed="rId3"/>
          <a:stretch>
            <a:fillRect/>
          </a:stretch>
        </p:blipFill>
        <p:spPr>
          <a:xfrm>
            <a:off x="1079500" y="3890764"/>
            <a:ext cx="10033000" cy="2499096"/>
          </a:xfrm>
          <a:prstGeom prst="rect">
            <a:avLst/>
          </a:prstGeom>
        </p:spPr>
      </p:pic>
      <p:graphicFrame>
        <p:nvGraphicFramePr>
          <p:cNvPr id="16" name="Diagramme 15"/>
          <p:cNvGraphicFramePr/>
          <p:nvPr>
            <p:extLst>
              <p:ext uri="{D42A27DB-BD31-4B8C-83A1-F6EECF244321}">
                <p14:modId xmlns:p14="http://schemas.microsoft.com/office/powerpoint/2010/main" val="3719569984"/>
              </p:ext>
            </p:extLst>
          </p:nvPr>
        </p:nvGraphicFramePr>
        <p:xfrm>
          <a:off x="680949" y="555594"/>
          <a:ext cx="3487693" cy="2934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679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59</a:t>
            </a:fld>
            <a:endParaRPr lang="en-US" dirty="0">
              <a:latin typeface="Source Han Sans SC"/>
              <a:cs typeface="Times New Roman" panose="02020603050405020304" pitchFamily="18" charset="0"/>
            </a:endParaRPr>
          </a:p>
        </p:txBody>
      </p:sp>
      <p:sp>
        <p:nvSpPr>
          <p:cNvPr id="35" name="Espace réservé du contenu 9"/>
          <p:cNvSpPr>
            <a:spLocks noGrp="1"/>
          </p:cNvSpPr>
          <p:nvPr>
            <p:ph idx="1"/>
          </p:nvPr>
        </p:nvSpPr>
        <p:spPr>
          <a:xfrm>
            <a:off x="189051" y="1011397"/>
            <a:ext cx="11820070" cy="5344952"/>
          </a:xfrm>
        </p:spPr>
        <p:txBody>
          <a:bodyPr>
            <a:normAutofit/>
          </a:bodyPr>
          <a:lstStyle/>
          <a:p>
            <a:pPr marL="457200" indent="-457200">
              <a:buFont typeface="+mj-lt"/>
              <a:buAutoNum type="arabicPeriod" startAt="5"/>
            </a:pPr>
            <a:r>
              <a:rPr lang="en-US" sz="2200" b="1" dirty="0" smtClean="0">
                <a:latin typeface="Source Han Sans SC"/>
              </a:rPr>
              <a:t>A semi-automatic decision procedure for the Direct employment of FORT</a:t>
            </a:r>
          </a:p>
          <a:p>
            <a:pPr marL="457200" indent="-457200">
              <a:buFont typeface="+mj-lt"/>
              <a:buAutoNum type="arabicPeriod" startAt="5"/>
            </a:pPr>
            <a:endParaRPr lang="fr-FR" sz="2000" b="1" dirty="0">
              <a:latin typeface="Source Han Sans SC"/>
            </a:endParaRPr>
          </a:p>
          <a:p>
            <a:pPr marL="0" indent="0">
              <a:buNone/>
            </a:pPr>
            <a:endParaRPr lang="fr-FR" sz="2000" b="1" dirty="0" smtClean="0">
              <a:latin typeface="Source Han Sans SC"/>
            </a:endParaRPr>
          </a:p>
          <a:p>
            <a:pPr marL="457200" lvl="1" indent="0">
              <a:buNone/>
            </a:pPr>
            <a:endParaRPr lang="fr-FR" sz="1600" b="1" dirty="0">
              <a:latin typeface="Source Han Sans SC"/>
            </a:endParaRPr>
          </a:p>
          <a:p>
            <a:pPr marL="0" indent="0">
              <a:buNone/>
            </a:pPr>
            <a:endParaRPr lang="fr-FR" sz="2000" b="1" dirty="0" smtClean="0">
              <a:latin typeface="Source Han Sans SC"/>
            </a:endParaRPr>
          </a:p>
          <a:p>
            <a:pPr marL="0" indent="0">
              <a:buNone/>
            </a:pPr>
            <a:endParaRPr lang="fr-FR" sz="2000" b="1" dirty="0">
              <a:latin typeface="Source Han Sans SC"/>
            </a:endParaRPr>
          </a:p>
          <a:p>
            <a:pPr marL="0" indent="0">
              <a:buNone/>
            </a:pPr>
            <a:endParaRPr lang="fr-FR" sz="2000" b="1" dirty="0" smtClean="0">
              <a:latin typeface="Source Han Sans SC"/>
            </a:endParaRPr>
          </a:p>
          <a:p>
            <a:pPr marL="0" indent="0">
              <a:buNone/>
            </a:pPr>
            <a:endParaRPr lang="fr-FR" sz="2000" b="1" dirty="0">
              <a:latin typeface="Source Han Sans SC"/>
            </a:endParaRPr>
          </a:p>
          <a:p>
            <a:pPr marL="457200" lvl="1" indent="0">
              <a:buNone/>
            </a:pPr>
            <a:endParaRPr lang="fr-FR" sz="1600" b="1" dirty="0" smtClean="0">
              <a:latin typeface="Source Han Sans SC"/>
            </a:endParaRPr>
          </a:p>
          <a:p>
            <a:pPr marL="457200" lvl="1" indent="0">
              <a:buNone/>
            </a:pPr>
            <a:endParaRPr lang="fr-FR" sz="1600" b="1" dirty="0" smtClean="0">
              <a:latin typeface="Source Han Sans SC"/>
            </a:endParaRPr>
          </a:p>
          <a:p>
            <a:pPr marL="0" indent="0">
              <a:buNone/>
            </a:pPr>
            <a:endParaRPr lang="fr-FR" sz="2000" b="1" dirty="0">
              <a:latin typeface="Source Han Sans SC"/>
            </a:endParaRPr>
          </a:p>
          <a:p>
            <a:pPr marL="0" indent="0">
              <a:buNone/>
            </a:pPr>
            <a:endParaRPr lang="fr-FR" sz="2000" b="1" dirty="0" smtClean="0">
              <a:latin typeface="Source Han Sans SC"/>
            </a:endParaRPr>
          </a:p>
          <a:p>
            <a:pPr marL="0" indent="0">
              <a:buNone/>
            </a:pPr>
            <a:endParaRPr lang="fr-FR" sz="2000" b="1" dirty="0" smtClean="0">
              <a:latin typeface="Source Han Sans SC"/>
            </a:endParaRPr>
          </a:p>
          <a:p>
            <a:pPr marL="0" indent="0">
              <a:buNone/>
            </a:pPr>
            <a:endParaRPr lang="fr-FR" sz="2000" b="1" dirty="0">
              <a:latin typeface="Source Han Sans SC"/>
            </a:endParaRPr>
          </a:p>
        </p:txBody>
      </p:sp>
      <p:sp>
        <p:nvSpPr>
          <p:cNvPr id="45"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Conclusion &amp; Perspectives</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46" name="直接连接符 12"/>
          <p:cNvCxnSpPr/>
          <p:nvPr/>
        </p:nvCxnSpPr>
        <p:spPr>
          <a:xfrm>
            <a:off x="34997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47" name="矩形 13"/>
          <p:cNvSpPr/>
          <p:nvPr/>
        </p:nvSpPr>
        <p:spPr>
          <a:xfrm>
            <a:off x="3541355" y="198322"/>
            <a:ext cx="189018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Future Directions</a:t>
            </a:r>
            <a:endParaRPr lang="en-US" altLang="en-US" sz="1400" b="1" dirty="0">
              <a:solidFill>
                <a:srgbClr val="A64C0E"/>
              </a:solidFill>
              <a:latin typeface="Source Han Sans SC"/>
              <a:ea typeface="Source Han Sans SC"/>
              <a:cs typeface="Times New Roman" panose="02020603050405020304" pitchFamily="18" charset="0"/>
            </a:endParaRPr>
          </a:p>
        </p:txBody>
      </p:sp>
      <p:cxnSp>
        <p:nvCxnSpPr>
          <p:cNvPr id="49" name="直接连接符 12"/>
          <p:cNvCxnSpPr/>
          <p:nvPr/>
        </p:nvCxnSpPr>
        <p:spPr>
          <a:xfrm>
            <a:off x="5466235"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50"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51"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ltLang="zh-CN" sz="1600" b="1" dirty="0" smtClean="0">
                <a:solidFill>
                  <a:schemeClr val="bg1"/>
                </a:solidFill>
                <a:latin typeface="Source Han Sans SC"/>
                <a:ea typeface="Adobe 黑体 Std R" panose="020B0400000000000000" pitchFamily="34" charset="-122"/>
                <a:cs typeface="Times New Roman" panose="02020603050405020304" pitchFamily="18" charset="0"/>
              </a:rPr>
              <a:t>4</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11" name="Titre 1"/>
          <p:cNvSpPr txBox="1">
            <a:spLocks/>
          </p:cNvSpPr>
          <p:nvPr/>
        </p:nvSpPr>
        <p:spPr>
          <a:xfrm>
            <a:off x="5500934" y="-155890"/>
            <a:ext cx="730587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smtClean="0">
                <a:solidFill>
                  <a:srgbClr val="002C58"/>
                </a:solidFill>
                <a:latin typeface="Source Han Sans SC"/>
              </a:rPr>
              <a:t>The FORT lightweight ontology:</a:t>
            </a:r>
            <a:endParaRPr lang="en-US" sz="2200" b="1" dirty="0">
              <a:solidFill>
                <a:srgbClr val="002C58"/>
              </a:solidFill>
              <a:latin typeface="Source Han Sans SC"/>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990" y="1418795"/>
            <a:ext cx="7752260" cy="4937554"/>
          </a:xfrm>
          <a:prstGeom prst="rect">
            <a:avLst/>
          </a:prstGeom>
        </p:spPr>
      </p:pic>
      <p:graphicFrame>
        <p:nvGraphicFramePr>
          <p:cNvPr id="15" name="Diagramme 14"/>
          <p:cNvGraphicFramePr/>
          <p:nvPr>
            <p:extLst>
              <p:ext uri="{D42A27DB-BD31-4B8C-83A1-F6EECF244321}">
                <p14:modId xmlns:p14="http://schemas.microsoft.com/office/powerpoint/2010/main" val="3011851149"/>
              </p:ext>
            </p:extLst>
          </p:nvPr>
        </p:nvGraphicFramePr>
        <p:xfrm>
          <a:off x="680949" y="555594"/>
          <a:ext cx="3487693" cy="2934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5473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6</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Introduction</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078003" y="198322"/>
            <a:ext cx="95929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Context</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40" name="Titre 1"/>
          <p:cNvSpPr txBox="1">
            <a:spLocks/>
          </p:cNvSpPr>
          <p:nvPr/>
        </p:nvSpPr>
        <p:spPr>
          <a:xfrm>
            <a:off x="3143493"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2"/>
            </a:pPr>
            <a:r>
              <a:rPr lang="en-US" sz="2200" b="1" dirty="0" smtClean="0">
                <a:solidFill>
                  <a:srgbClr val="002C58"/>
                </a:solidFill>
                <a:latin typeface="Source Han Sans SC"/>
                <a:cs typeface="Times New Roman" panose="02020603050405020304" pitchFamily="18" charset="0"/>
              </a:rPr>
              <a:t>Patrimalp - the objects: Brocades</a:t>
            </a:r>
            <a:endParaRPr lang="en-US" sz="2200" b="1" dirty="0">
              <a:solidFill>
                <a:srgbClr val="002C58"/>
              </a:solidFill>
              <a:latin typeface="Source Han Sans SC"/>
            </a:endParaRPr>
          </a:p>
        </p:txBody>
      </p:sp>
      <p:cxnSp>
        <p:nvCxnSpPr>
          <p:cNvPr id="141" name="直接连接符 12"/>
          <p:cNvCxnSpPr/>
          <p:nvPr/>
        </p:nvCxnSpPr>
        <p:spPr>
          <a:xfrm>
            <a:off x="30353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Source Han Sans SC"/>
                <a:cs typeface="Times New Roman" panose="02020603050405020304" pitchFamily="18" charset="0"/>
              </a:rPr>
              <a:t>1</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5" y="919957"/>
            <a:ext cx="5686177" cy="5205778"/>
          </a:xfrm>
          <a:prstGeom prst="rect">
            <a:avLst/>
          </a:prstGeom>
        </p:spPr>
      </p:pic>
      <p:sp>
        <p:nvSpPr>
          <p:cNvPr id="7" name="Rectangle 6"/>
          <p:cNvSpPr/>
          <p:nvPr/>
        </p:nvSpPr>
        <p:spPr>
          <a:xfrm>
            <a:off x="4673787" y="813352"/>
            <a:ext cx="666466" cy="59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Rectangle 20"/>
          <p:cNvSpPr/>
          <p:nvPr/>
        </p:nvSpPr>
        <p:spPr>
          <a:xfrm>
            <a:off x="4673787" y="3560494"/>
            <a:ext cx="666466" cy="59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A group of large red deer with oversized antlers painted in a concave area of the cliff forming a niche facing east."/>
          <p:cNvSpPr txBox="1"/>
          <p:nvPr/>
        </p:nvSpPr>
        <p:spPr>
          <a:xfrm>
            <a:off x="864151" y="2390472"/>
            <a:ext cx="3809636" cy="1362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a:spAutoFit/>
          </a:bodyPr>
          <a:lstStyle>
            <a:lvl1pPr algn="just" defTabSz="1300480">
              <a:defRPr sz="2200">
                <a:latin typeface="Calibri"/>
                <a:ea typeface="Calibri"/>
                <a:cs typeface="Calibri"/>
                <a:sym typeface="Calibri"/>
              </a:defRPr>
            </a:lvl1pPr>
          </a:lstStyle>
          <a:p>
            <a:r>
              <a:rPr lang="en-US" sz="2000" dirty="0" smtClean="0">
                <a:latin typeface="Source Han Sans SC"/>
              </a:rPr>
              <a:t>It is </a:t>
            </a:r>
            <a:r>
              <a:rPr lang="en-US" sz="2000" dirty="0">
                <a:latin typeface="Source Han Sans SC"/>
              </a:rPr>
              <a:t>a decorative technique on tin foil which imitates silk fabrics, and it has different patterns defined by shape and location</a:t>
            </a:r>
            <a:r>
              <a:rPr lang="en-US" sz="2000" dirty="0" smtClean="0">
                <a:latin typeface="Source Han Sans SC"/>
              </a:rPr>
              <a:t>.</a:t>
            </a:r>
            <a:endParaRPr sz="2000" dirty="0">
              <a:latin typeface="Source Han Sans SC"/>
              <a:cs typeface="Times New Roman" panose="02020603050405020304" pitchFamily="18" charset="0"/>
            </a:endParaRPr>
          </a:p>
        </p:txBody>
      </p:sp>
      <p:pic>
        <p:nvPicPr>
          <p:cNvPr id="26" name="Image 25"/>
          <p:cNvPicPr>
            <a:picLocks noChangeAspect="1"/>
          </p:cNvPicPr>
          <p:nvPr/>
        </p:nvPicPr>
        <p:blipFill rotWithShape="1">
          <a:blip r:embed="rId4">
            <a:extLst>
              <a:ext uri="{28A0092B-C50C-407E-A947-70E740481C1C}">
                <a14:useLocalDpi xmlns:a14="http://schemas.microsoft.com/office/drawing/2010/main" val="0"/>
              </a:ext>
            </a:extLst>
          </a:blip>
          <a:srcRect b="57044"/>
          <a:stretch/>
        </p:blipFill>
        <p:spPr>
          <a:xfrm>
            <a:off x="9306147" y="4268259"/>
            <a:ext cx="2811817" cy="1418102"/>
          </a:xfrm>
          <a:prstGeom prst="rect">
            <a:avLst/>
          </a:prstGeom>
        </p:spPr>
      </p:pic>
      <p:pic>
        <p:nvPicPr>
          <p:cNvPr id="28" name="Imag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84" y="1353064"/>
            <a:ext cx="3539055" cy="2245207"/>
          </a:xfrm>
          <a:prstGeom prst="rect">
            <a:avLst/>
          </a:prstGeom>
          <a:ln>
            <a:noFill/>
          </a:ln>
          <a:effectLst>
            <a:outerShdw blurRad="190500" algn="tl" rotWithShape="0">
              <a:srgbClr val="000000">
                <a:alpha val="70000"/>
              </a:srgbClr>
            </a:outerShdw>
          </a:effectLst>
        </p:spPr>
      </p:pic>
      <p:pic>
        <p:nvPicPr>
          <p:cNvPr id="33" name="Imag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3308" y="4095313"/>
            <a:ext cx="1345607" cy="2171856"/>
          </a:xfrm>
          <a:prstGeom prst="rect">
            <a:avLst/>
          </a:prstGeom>
          <a:ln>
            <a:noFill/>
          </a:ln>
          <a:effectLst>
            <a:outerShdw blurRad="190500" algn="tl" rotWithShape="0">
              <a:srgbClr val="000000">
                <a:alpha val="70000"/>
              </a:srgbClr>
            </a:outerShdw>
          </a:effectLst>
        </p:spPr>
      </p:pic>
      <p:sp>
        <p:nvSpPr>
          <p:cNvPr id="34" name="A group of large red deer with oversized antlers painted in a concave area of the cliff forming a niche facing east."/>
          <p:cNvSpPr txBox="1"/>
          <p:nvPr/>
        </p:nvSpPr>
        <p:spPr>
          <a:xfrm>
            <a:off x="7063050" y="905156"/>
            <a:ext cx="2986121" cy="377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a:spAutoFit/>
          </a:bodyPr>
          <a:lstStyle>
            <a:lvl1pPr algn="just" defTabSz="1300480">
              <a:defRPr sz="2200">
                <a:latin typeface="Calibri"/>
                <a:ea typeface="Calibri"/>
                <a:cs typeface="Calibri"/>
                <a:sym typeface="Calibri"/>
              </a:defRPr>
            </a:lvl1pPr>
          </a:lstStyle>
          <a:p>
            <a:r>
              <a:rPr lang="fr-FR" sz="1600" dirty="0" smtClean="0">
                <a:latin typeface="Source Han Sans SC"/>
                <a:cs typeface="Times New Roman" panose="02020603050405020304" pitchFamily="18" charset="0"/>
              </a:rPr>
              <a:t>The « Vierge </a:t>
            </a:r>
            <a:r>
              <a:rPr lang="fr-FR" sz="1600" dirty="0">
                <a:latin typeface="Source Han Sans SC"/>
                <a:cs typeface="Times New Roman" panose="02020603050405020304" pitchFamily="18" charset="0"/>
              </a:rPr>
              <a:t>de </a:t>
            </a:r>
            <a:r>
              <a:rPr lang="fr-FR" sz="1600" dirty="0" smtClean="0">
                <a:latin typeface="Source Han Sans SC"/>
                <a:cs typeface="Times New Roman" panose="02020603050405020304" pitchFamily="18" charset="0"/>
              </a:rPr>
              <a:t>Pitié » </a:t>
            </a:r>
            <a:r>
              <a:rPr lang="fr-FR" sz="1600" dirty="0">
                <a:latin typeface="Source Han Sans SC"/>
                <a:cs typeface="Times New Roman" panose="02020603050405020304" pitchFamily="18" charset="0"/>
              </a:rPr>
              <a:t>statue</a:t>
            </a:r>
          </a:p>
        </p:txBody>
      </p:sp>
      <p:sp>
        <p:nvSpPr>
          <p:cNvPr id="36" name="Rectangle"/>
          <p:cNvSpPr/>
          <p:nvPr/>
        </p:nvSpPr>
        <p:spPr>
          <a:xfrm>
            <a:off x="7173559" y="1571173"/>
            <a:ext cx="934512" cy="1910204"/>
          </a:xfrm>
          <a:prstGeom prst="rect">
            <a:avLst/>
          </a:prstGeom>
          <a:ln w="19050">
            <a:solidFill>
              <a:srgbClr val="A64C0E"/>
            </a:solidFill>
            <a:miter lim="400000"/>
          </a:ln>
        </p:spPr>
        <p:txBody>
          <a:bodyPr lIns="65023" tIns="65023" rIns="65023" bIns="65023" anchor="ctr"/>
          <a:lstStyle/>
          <a:p>
            <a:pPr defTabSz="650240" hangingPunct="0">
              <a:defRPr sz="3400">
                <a:latin typeface="Calibri"/>
                <a:ea typeface="Calibri"/>
                <a:cs typeface="Calibri"/>
                <a:sym typeface="Calibri"/>
              </a:defRPr>
            </a:pPr>
            <a:endParaRPr sz="3400" kern="0">
              <a:solidFill>
                <a:srgbClr val="000000"/>
              </a:solidFill>
              <a:ea typeface="Calibri"/>
              <a:cs typeface="Calibri"/>
              <a:sym typeface="Calibri"/>
            </a:endParaRPr>
          </a:p>
        </p:txBody>
      </p:sp>
      <p:sp>
        <p:nvSpPr>
          <p:cNvPr id="37" name="A group of large red deer with oversized antlers painted in a concave area of the cliff forming a niche facing east."/>
          <p:cNvSpPr txBox="1"/>
          <p:nvPr/>
        </p:nvSpPr>
        <p:spPr>
          <a:xfrm>
            <a:off x="7883308" y="3678036"/>
            <a:ext cx="1455886" cy="377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a:spAutoFit/>
          </a:bodyPr>
          <a:lstStyle>
            <a:lvl1pPr algn="just" defTabSz="1300480">
              <a:defRPr sz="2200">
                <a:latin typeface="Calibri"/>
                <a:ea typeface="Calibri"/>
                <a:cs typeface="Calibri"/>
                <a:sym typeface="Calibri"/>
              </a:defRPr>
            </a:lvl1pPr>
          </a:lstStyle>
          <a:p>
            <a:r>
              <a:rPr lang="fr-FR" sz="1600" dirty="0" smtClean="0">
                <a:latin typeface="Source Han Sans SC"/>
                <a:cs typeface="Times New Roman" panose="02020603050405020304" pitchFamily="18" charset="0"/>
              </a:rPr>
              <a:t>« Saint Jean »</a:t>
            </a:r>
            <a:endParaRPr lang="fr-FR" sz="1600" dirty="0">
              <a:latin typeface="Source Han Sans SC"/>
              <a:cs typeface="Times New Roman" panose="02020603050405020304" pitchFamily="18" charset="0"/>
            </a:endParaRPr>
          </a:p>
        </p:txBody>
      </p:sp>
      <p:pic>
        <p:nvPicPr>
          <p:cNvPr id="38" name="Image 37"/>
          <p:cNvPicPr>
            <a:picLocks noChangeAspect="1"/>
          </p:cNvPicPr>
          <p:nvPr/>
        </p:nvPicPr>
        <p:blipFill>
          <a:blip r:embed="rId7"/>
          <a:stretch>
            <a:fillRect/>
          </a:stretch>
        </p:blipFill>
        <p:spPr>
          <a:xfrm>
            <a:off x="371931" y="839830"/>
            <a:ext cx="2852019" cy="2241179"/>
          </a:xfrm>
          <a:prstGeom prst="rect">
            <a:avLst/>
          </a:prstGeom>
          <a:ln>
            <a:noFill/>
          </a:ln>
          <a:effectLst>
            <a:outerShdw blurRad="190500" algn="tl" rotWithShape="0">
              <a:srgbClr val="000000">
                <a:alpha val="70000"/>
              </a:srgbClr>
            </a:outerShdw>
          </a:effectLst>
        </p:spPr>
      </p:pic>
      <p:pic>
        <p:nvPicPr>
          <p:cNvPr id="39" name="Image 38"/>
          <p:cNvPicPr>
            <a:picLocks noChangeAspect="1"/>
          </p:cNvPicPr>
          <p:nvPr/>
        </p:nvPicPr>
        <p:blipFill>
          <a:blip r:embed="rId8"/>
          <a:stretch>
            <a:fillRect/>
          </a:stretch>
        </p:blipFill>
        <p:spPr>
          <a:xfrm>
            <a:off x="1359580" y="3187614"/>
            <a:ext cx="4533156" cy="30639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0704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34" grpId="0" animBg="1"/>
      <p:bldP spid="36" grpId="0" animBg="1"/>
      <p:bldP spid="3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12"/>
          <p:cNvSpPr/>
          <p:nvPr/>
        </p:nvSpPr>
        <p:spPr bwMode="auto">
          <a:xfrm>
            <a:off x="1" y="1"/>
            <a:ext cx="12192000" cy="1724741"/>
          </a:xfrm>
          <a:custGeom>
            <a:avLst/>
            <a:gdLst>
              <a:gd name="connsiteX0" fmla="*/ 0 w 12192000"/>
              <a:gd name="connsiteY0" fmla="*/ 0 h 2900981"/>
              <a:gd name="connsiteX1" fmla="*/ 12192000 w 12192000"/>
              <a:gd name="connsiteY1" fmla="*/ 0 h 2900981"/>
              <a:gd name="connsiteX2" fmla="*/ 12192000 w 12192000"/>
              <a:gd name="connsiteY2" fmla="*/ 1730857 h 2900981"/>
              <a:gd name="connsiteX3" fmla="*/ 12192000 w 12192000"/>
              <a:gd name="connsiteY3" fmla="*/ 1847068 h 2900981"/>
              <a:gd name="connsiteX4" fmla="*/ 12192000 w 12192000"/>
              <a:gd name="connsiteY4" fmla="*/ 2041181 h 2900981"/>
              <a:gd name="connsiteX5" fmla="*/ 12184800 w 12192000"/>
              <a:gd name="connsiteY5" fmla="*/ 2038779 h 2900981"/>
              <a:gd name="connsiteX6" fmla="*/ 9119537 w 12192000"/>
              <a:gd name="connsiteY6" fmla="*/ 1786986 h 2900981"/>
              <a:gd name="connsiteX7" fmla="*/ 6210588 w 12192000"/>
              <a:gd name="connsiteY7" fmla="*/ 2778899 h 2900981"/>
              <a:gd name="connsiteX8" fmla="*/ 6096212 w 12192000"/>
              <a:gd name="connsiteY8" fmla="*/ 2900981 h 2900981"/>
              <a:gd name="connsiteX9" fmla="*/ 5985651 w 12192000"/>
              <a:gd name="connsiteY9" fmla="*/ 2775084 h 2900981"/>
              <a:gd name="connsiteX10" fmla="*/ 3030950 w 12192000"/>
              <a:gd name="connsiteY10" fmla="*/ 1790800 h 2900981"/>
              <a:gd name="connsiteX11" fmla="*/ 15249 w 12192000"/>
              <a:gd name="connsiteY11" fmla="*/ 2038779 h 2900981"/>
              <a:gd name="connsiteX12" fmla="*/ 3544 w 12192000"/>
              <a:gd name="connsiteY12" fmla="*/ 2041707 h 2900981"/>
              <a:gd name="connsiteX13" fmla="*/ 0 w 12192000"/>
              <a:gd name="connsiteY13" fmla="*/ 2041707 h 2900981"/>
              <a:gd name="connsiteX14" fmla="*/ 0 w 12192000"/>
              <a:gd name="connsiteY14" fmla="*/ 1847594 h 2900981"/>
              <a:gd name="connsiteX15" fmla="*/ 0 w 12192000"/>
              <a:gd name="connsiteY15" fmla="*/ 1730662 h 29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900981">
                <a:moveTo>
                  <a:pt x="0" y="0"/>
                </a:moveTo>
                <a:lnTo>
                  <a:pt x="12192000" y="0"/>
                </a:lnTo>
                <a:lnTo>
                  <a:pt x="12192000" y="1730857"/>
                </a:lnTo>
                <a:lnTo>
                  <a:pt x="12192000" y="1847068"/>
                </a:lnTo>
                <a:lnTo>
                  <a:pt x="12192000" y="2041181"/>
                </a:lnTo>
                <a:lnTo>
                  <a:pt x="12184800" y="2038779"/>
                </a:lnTo>
                <a:cubicBezTo>
                  <a:pt x="11700611" y="1943403"/>
                  <a:pt x="10431043" y="1729760"/>
                  <a:pt x="9119537" y="1786986"/>
                </a:cubicBezTo>
                <a:cubicBezTo>
                  <a:pt x="7743220" y="1848027"/>
                  <a:pt x="6763404" y="2179937"/>
                  <a:pt x="6210588" y="2778899"/>
                </a:cubicBezTo>
                <a:cubicBezTo>
                  <a:pt x="6096212" y="2900981"/>
                  <a:pt x="6096212" y="2900981"/>
                  <a:pt x="6096212" y="2900981"/>
                </a:cubicBezTo>
                <a:cubicBezTo>
                  <a:pt x="5985651" y="2775084"/>
                  <a:pt x="5985651" y="2775084"/>
                  <a:pt x="5985651" y="2775084"/>
                </a:cubicBezTo>
                <a:cubicBezTo>
                  <a:pt x="5463335" y="2191381"/>
                  <a:pt x="4441583" y="1848027"/>
                  <a:pt x="3030950" y="1790800"/>
                </a:cubicBezTo>
                <a:cubicBezTo>
                  <a:pt x="1879569" y="1745021"/>
                  <a:pt x="686251" y="1893807"/>
                  <a:pt x="15249" y="2038779"/>
                </a:cubicBezTo>
                <a:lnTo>
                  <a:pt x="3544" y="2041707"/>
                </a:lnTo>
                <a:lnTo>
                  <a:pt x="0" y="2041707"/>
                </a:lnTo>
                <a:lnTo>
                  <a:pt x="0" y="1847594"/>
                </a:lnTo>
                <a:lnTo>
                  <a:pt x="0" y="1730662"/>
                </a:lnTo>
                <a:close/>
              </a:path>
            </a:pathLst>
          </a:custGeom>
          <a:solidFill>
            <a:srgbClr val="002C58"/>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 name="任意多边形 2"/>
          <p:cNvSpPr/>
          <p:nvPr/>
        </p:nvSpPr>
        <p:spPr bwMode="auto">
          <a:xfrm>
            <a:off x="0" y="964684"/>
            <a:ext cx="12192000" cy="1092624"/>
          </a:xfrm>
          <a:custGeom>
            <a:avLst/>
            <a:gdLst>
              <a:gd name="connsiteX0" fmla="*/ 8614671 w 10939576"/>
              <a:gd name="connsiteY0" fmla="*/ 61 h 1282010"/>
              <a:gd name="connsiteX1" fmla="*/ 10798270 w 10939576"/>
              <a:gd name="connsiteY1" fmla="*/ 205512 h 1282010"/>
              <a:gd name="connsiteX2" fmla="*/ 10939576 w 10939576"/>
              <a:gd name="connsiteY2" fmla="*/ 232087 h 1282010"/>
              <a:gd name="connsiteX3" fmla="*/ 10939576 w 10939576"/>
              <a:gd name="connsiteY3" fmla="*/ 510533 h 1282010"/>
              <a:gd name="connsiteX4" fmla="*/ 10933116 w 10939576"/>
              <a:gd name="connsiteY4" fmla="*/ 508378 h 1282010"/>
              <a:gd name="connsiteX5" fmla="*/ 8182732 w 10939576"/>
              <a:gd name="connsiteY5" fmla="*/ 282450 h 1282010"/>
              <a:gd name="connsiteX6" fmla="*/ 5572605 w 10939576"/>
              <a:gd name="connsiteY6" fmla="*/ 1172469 h 1282010"/>
              <a:gd name="connsiteX7" fmla="*/ 5469978 w 10939576"/>
              <a:gd name="connsiteY7" fmla="*/ 1282010 h 1282010"/>
              <a:gd name="connsiteX8" fmla="*/ 5370774 w 10939576"/>
              <a:gd name="connsiteY8" fmla="*/ 1169046 h 1282010"/>
              <a:gd name="connsiteX9" fmla="*/ 2719595 w 10939576"/>
              <a:gd name="connsiteY9" fmla="*/ 285873 h 1282010"/>
              <a:gd name="connsiteX10" fmla="*/ 13682 w 10939576"/>
              <a:gd name="connsiteY10" fmla="*/ 508378 h 1282010"/>
              <a:gd name="connsiteX11" fmla="*/ 3180 w 10939576"/>
              <a:gd name="connsiteY11" fmla="*/ 511005 h 1282010"/>
              <a:gd name="connsiteX12" fmla="*/ 0 w 10939576"/>
              <a:gd name="connsiteY12" fmla="*/ 511005 h 1282010"/>
              <a:gd name="connsiteX13" fmla="*/ 0 w 10939576"/>
              <a:gd name="connsiteY13" fmla="*/ 231912 h 1282010"/>
              <a:gd name="connsiteX14" fmla="*/ 223512 w 10939576"/>
              <a:gd name="connsiteY14" fmla="*/ 188086 h 1282010"/>
              <a:gd name="connsiteX15" fmla="*/ 2729857 w 10939576"/>
              <a:gd name="connsiteY15" fmla="*/ 12022 h 1282010"/>
              <a:gd name="connsiteX16" fmla="*/ 4327406 w 10939576"/>
              <a:gd name="connsiteY16" fmla="*/ 258488 h 1282010"/>
              <a:gd name="connsiteX17" fmla="*/ 5473399 w 10939576"/>
              <a:gd name="connsiteY17" fmla="*/ 881501 h 1282010"/>
              <a:gd name="connsiteX18" fmla="*/ 8169049 w 10939576"/>
              <a:gd name="connsiteY18" fmla="*/ 8598 h 1282010"/>
              <a:gd name="connsiteX19" fmla="*/ 8614671 w 10939576"/>
              <a:gd name="connsiteY19" fmla="*/ 6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39576" h="1282010">
                <a:moveTo>
                  <a:pt x="8614671" y="61"/>
                </a:moveTo>
                <a:cubicBezTo>
                  <a:pt x="9514989" y="3132"/>
                  <a:pt x="10341113" y="123338"/>
                  <a:pt x="10798270" y="205512"/>
                </a:cubicBezTo>
                <a:lnTo>
                  <a:pt x="10939576" y="232087"/>
                </a:lnTo>
                <a:lnTo>
                  <a:pt x="10939576" y="510533"/>
                </a:lnTo>
                <a:lnTo>
                  <a:pt x="10933116" y="508378"/>
                </a:lnTo>
                <a:cubicBezTo>
                  <a:pt x="10498665" y="422799"/>
                  <a:pt x="9359513" y="231103"/>
                  <a:pt x="8182732" y="282450"/>
                </a:cubicBezTo>
                <a:cubicBezTo>
                  <a:pt x="6947797" y="337221"/>
                  <a:pt x="6068633" y="635035"/>
                  <a:pt x="5572605" y="1172469"/>
                </a:cubicBezTo>
                <a:cubicBezTo>
                  <a:pt x="5469978" y="1282010"/>
                  <a:pt x="5469978" y="1282010"/>
                  <a:pt x="5469978" y="1282010"/>
                </a:cubicBezTo>
                <a:cubicBezTo>
                  <a:pt x="5370774" y="1169046"/>
                  <a:pt x="5370774" y="1169046"/>
                  <a:pt x="5370774" y="1169046"/>
                </a:cubicBezTo>
                <a:cubicBezTo>
                  <a:pt x="4902113" y="645304"/>
                  <a:pt x="3985320" y="337221"/>
                  <a:pt x="2719595" y="285873"/>
                </a:cubicBezTo>
                <a:cubicBezTo>
                  <a:pt x="1686490" y="244796"/>
                  <a:pt x="615756" y="378298"/>
                  <a:pt x="13682" y="508378"/>
                </a:cubicBezTo>
                <a:lnTo>
                  <a:pt x="3180" y="511005"/>
                </a:lnTo>
                <a:lnTo>
                  <a:pt x="0" y="511005"/>
                </a:lnTo>
                <a:lnTo>
                  <a:pt x="0" y="231912"/>
                </a:lnTo>
                <a:lnTo>
                  <a:pt x="223512" y="188086"/>
                </a:lnTo>
                <a:cubicBezTo>
                  <a:pt x="863182" y="73050"/>
                  <a:pt x="1810925" y="-26916"/>
                  <a:pt x="2729857" y="12022"/>
                </a:cubicBezTo>
                <a:cubicBezTo>
                  <a:pt x="3342194" y="39407"/>
                  <a:pt x="3879272" y="121562"/>
                  <a:pt x="4327406" y="258488"/>
                </a:cubicBezTo>
                <a:cubicBezTo>
                  <a:pt x="4809749" y="402261"/>
                  <a:pt x="5192887" y="614496"/>
                  <a:pt x="5473399" y="881501"/>
                </a:cubicBezTo>
                <a:cubicBezTo>
                  <a:pt x="6031002" y="357760"/>
                  <a:pt x="6937534" y="63369"/>
                  <a:pt x="8169049" y="8598"/>
                </a:cubicBezTo>
                <a:cubicBezTo>
                  <a:pt x="8318712" y="2180"/>
                  <a:pt x="8467681" y="-441"/>
                  <a:pt x="8614671" y="61"/>
                </a:cubicBezTo>
                <a:close/>
              </a:path>
            </a:pathLst>
          </a:custGeom>
          <a:solidFill>
            <a:srgbClr val="002C58"/>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4" name="任意多边形 11"/>
          <p:cNvSpPr/>
          <p:nvPr/>
        </p:nvSpPr>
        <p:spPr bwMode="auto">
          <a:xfrm>
            <a:off x="-7144" y="1280214"/>
            <a:ext cx="12211050" cy="881501"/>
          </a:xfrm>
          <a:custGeom>
            <a:avLst/>
            <a:gdLst>
              <a:gd name="connsiteX0" fmla="*/ 10940199 w 10940199"/>
              <a:gd name="connsiteY0" fmla="*/ 237955 h 1008164"/>
              <a:gd name="connsiteX1" fmla="*/ 10929936 w 10940199"/>
              <a:gd name="connsiteY1" fmla="*/ 234532 h 1008164"/>
              <a:gd name="connsiteX2" fmla="*/ 8179552 w 10940199"/>
              <a:gd name="connsiteY2" fmla="*/ 8604 h 1008164"/>
              <a:gd name="connsiteX3" fmla="*/ 5569425 w 10940199"/>
              <a:gd name="connsiteY3" fmla="*/ 898623 h 1008164"/>
              <a:gd name="connsiteX4" fmla="*/ 5466798 w 10940199"/>
              <a:gd name="connsiteY4" fmla="*/ 1008164 h 1008164"/>
              <a:gd name="connsiteX5" fmla="*/ 5367593 w 10940199"/>
              <a:gd name="connsiteY5" fmla="*/ 895200 h 1008164"/>
              <a:gd name="connsiteX6" fmla="*/ 2716415 w 10940199"/>
              <a:gd name="connsiteY6" fmla="*/ 12027 h 1008164"/>
              <a:gd name="connsiteX7" fmla="*/ 10502 w 10940199"/>
              <a:gd name="connsiteY7" fmla="*/ 234532 h 1008164"/>
              <a:gd name="connsiteX8" fmla="*/ 0 w 10940199"/>
              <a:gd name="connsiteY8" fmla="*/ 237159 h 1008164"/>
              <a:gd name="connsiteX9" fmla="*/ 0 w 11538852"/>
              <a:gd name="connsiteY9" fmla="*/ 237159 h 1008164"/>
              <a:gd name="connsiteX10" fmla="*/ 0 w 12192000"/>
              <a:gd name="connsiteY10" fmla="*/ 237159 h 1008164"/>
              <a:gd name="connsiteX11" fmla="*/ 0 w 12192000"/>
              <a:gd name="connsiteY11" fmla="*/ 234962 h 1008164"/>
              <a:gd name="connsiteX12" fmla="*/ 0 w 12192000"/>
              <a:gd name="connsiteY12" fmla="*/ 270859 h 1044061"/>
              <a:gd name="connsiteX13" fmla="*/ 0 w 12192000"/>
              <a:gd name="connsiteY13" fmla="*/ 270859 h 1044061"/>
              <a:gd name="connsiteX14" fmla="*/ 0 w 12192000"/>
              <a:gd name="connsiteY14" fmla="*/ 508747 h 1281949"/>
              <a:gd name="connsiteX15" fmla="*/ 0 w 12192000"/>
              <a:gd name="connsiteY15" fmla="*/ 508808 h 1282010"/>
              <a:gd name="connsiteX16" fmla="*/ 0 w 12192000"/>
              <a:gd name="connsiteY16" fmla="*/ 237949 h 1282010"/>
              <a:gd name="connsiteX17" fmla="*/ 619179 w 12192000"/>
              <a:gd name="connsiteY17" fmla="*/ 237949 h 1282010"/>
              <a:gd name="connsiteX18" fmla="*/ 3379825 w 12192000"/>
              <a:gd name="connsiteY18" fmla="*/ 36413 h 1306401"/>
              <a:gd name="connsiteX19" fmla="*/ 6214807 w 12192000"/>
              <a:gd name="connsiteY19" fmla="*/ 997332 h 1306401"/>
              <a:gd name="connsiteX20" fmla="*/ 6214807 w 12192000"/>
              <a:gd name="connsiteY20" fmla="*/ 972941 h 1282010"/>
              <a:gd name="connsiteX21" fmla="*/ 6214807 w 12192000"/>
              <a:gd name="connsiteY21" fmla="*/ 97294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0199" h="1008163">
                <a:moveTo>
                  <a:pt x="10940199" y="237955"/>
                </a:moveTo>
                <a:lnTo>
                  <a:pt x="10929936" y="234532"/>
                </a:lnTo>
                <a:cubicBezTo>
                  <a:pt x="10495485" y="148953"/>
                  <a:pt x="9356333" y="-42743"/>
                  <a:pt x="8179552" y="8604"/>
                </a:cubicBezTo>
                <a:cubicBezTo>
                  <a:pt x="6944617" y="63375"/>
                  <a:pt x="6065452" y="361189"/>
                  <a:pt x="5569425" y="898623"/>
                </a:cubicBezTo>
                <a:lnTo>
                  <a:pt x="5466798" y="1008164"/>
                </a:lnTo>
                <a:lnTo>
                  <a:pt x="5367593" y="895200"/>
                </a:lnTo>
                <a:cubicBezTo>
                  <a:pt x="4898933" y="371458"/>
                  <a:pt x="3982140" y="63375"/>
                  <a:pt x="2716415" y="12027"/>
                </a:cubicBezTo>
                <a:cubicBezTo>
                  <a:pt x="1683310" y="-29050"/>
                  <a:pt x="612576" y="104452"/>
                  <a:pt x="10502" y="234532"/>
                </a:cubicBezTo>
                <a:lnTo>
                  <a:pt x="0" y="237159"/>
                </a:lnTo>
              </a:path>
            </a:pathLst>
          </a:custGeom>
          <a:noFill/>
          <a:ln w="19050">
            <a:solidFill>
              <a:srgbClr val="003366"/>
            </a:solid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5" name="矩形 4"/>
          <p:cNvSpPr/>
          <p:nvPr/>
        </p:nvSpPr>
        <p:spPr>
          <a:xfrm>
            <a:off x="85270" y="124969"/>
            <a:ext cx="12065000" cy="1720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r>
              <a:rPr lang="en-US" sz="3000" b="1" dirty="0" smtClean="0">
                <a:solidFill>
                  <a:schemeClr val="bg1"/>
                </a:solidFill>
                <a:latin typeface="Source Han Sans SC"/>
                <a:ea typeface="Tahoma" panose="020B0604030504040204" pitchFamily="34" charset="0"/>
                <a:cs typeface="Times New Roman" panose="02020603050405020304" pitchFamily="18" charset="0"/>
              </a:rPr>
              <a:t>Publications:</a:t>
            </a:r>
            <a:endParaRPr lang="en-US" sz="3000" dirty="0">
              <a:solidFill>
                <a:schemeClr val="bg1"/>
              </a:solidFill>
              <a:latin typeface="Source Han Sans SC"/>
              <a:ea typeface="Tahoma" panose="020B0604030504040204" pitchFamily="34" charset="0"/>
              <a:cs typeface="Times New Roman" panose="02020603050405020304" pitchFamily="18" charset="0"/>
            </a:endParaRPr>
          </a:p>
        </p:txBody>
      </p:sp>
      <p:sp>
        <p:nvSpPr>
          <p:cNvPr id="37" name="Rectangle 36"/>
          <p:cNvSpPr/>
          <p:nvPr/>
        </p:nvSpPr>
        <p:spPr>
          <a:xfrm>
            <a:off x="333828" y="2447384"/>
            <a:ext cx="11524343" cy="3293209"/>
          </a:xfrm>
          <a:prstGeom prst="rect">
            <a:avLst/>
          </a:prstGeom>
        </p:spPr>
        <p:txBody>
          <a:bodyPr wrap="square">
            <a:spAutoFit/>
          </a:bodyPr>
          <a:lstStyle/>
          <a:p>
            <a:pPr marL="285750" indent="-285750" algn="just" fontAlgn="base">
              <a:buFont typeface="Arial" panose="020B0604020202020204" pitchFamily="34" charset="0"/>
              <a:buChar char="•"/>
            </a:pPr>
            <a:r>
              <a:rPr lang="en-US" sz="1600" dirty="0">
                <a:latin typeface="Source Han Sans SC"/>
              </a:rPr>
              <a:t>F. Danash, D. </a:t>
            </a:r>
            <a:r>
              <a:rPr lang="en-US" sz="1600" dirty="0" err="1">
                <a:latin typeface="Source Han Sans SC"/>
              </a:rPr>
              <a:t>Ziebelin</a:t>
            </a:r>
            <a:r>
              <a:rPr lang="en-US" sz="1600" dirty="0">
                <a:latin typeface="Source Han Sans SC"/>
              </a:rPr>
              <a:t>, </a:t>
            </a:r>
            <a:r>
              <a:rPr lang="en-US" sz="1600" b="1" dirty="0">
                <a:latin typeface="Source Han Sans SC"/>
              </a:rPr>
              <a:t>Translating FOL-theories into SROIQ-</a:t>
            </a:r>
            <a:r>
              <a:rPr lang="en-US" sz="1600" b="1" dirty="0" err="1">
                <a:latin typeface="Source Han Sans SC"/>
              </a:rPr>
              <a:t>TBoxes</a:t>
            </a:r>
            <a:r>
              <a:rPr lang="en-US" sz="1600" dirty="0">
                <a:latin typeface="Source Han Sans SC"/>
              </a:rPr>
              <a:t>. In: The ACM/SIGAPP Symposium On Applied Computing Modeling (</a:t>
            </a:r>
            <a:r>
              <a:rPr lang="en-US" sz="1600" dirty="0">
                <a:latin typeface="Source Han Sans SC"/>
                <a:hlinkClick r:id="rId3"/>
              </a:rPr>
              <a:t>SAC2023</a:t>
            </a:r>
            <a:r>
              <a:rPr lang="en-US" sz="1600" dirty="0">
                <a:latin typeface="Source Han Sans SC"/>
              </a:rPr>
              <a:t>), Knowledge Representation and Reasoning track, 2023. </a:t>
            </a:r>
            <a:r>
              <a:rPr lang="en-US" sz="1600" dirty="0">
                <a:latin typeface="Source Han Sans SC"/>
                <a:hlinkClick r:id="rId4"/>
              </a:rPr>
              <a:t>Conference short paper</a:t>
            </a:r>
            <a:r>
              <a:rPr lang="en-US" sz="1600" dirty="0" smtClean="0">
                <a:latin typeface="Source Han Sans SC"/>
              </a:rPr>
              <a:t>.</a:t>
            </a:r>
          </a:p>
          <a:p>
            <a:pPr marL="285750" indent="-285750" algn="just" fontAlgn="base">
              <a:buFont typeface="Arial" panose="020B0604020202020204" pitchFamily="34" charset="0"/>
              <a:buChar char="•"/>
            </a:pPr>
            <a:endParaRPr lang="en-US" sz="1600" dirty="0">
              <a:latin typeface="Source Han Sans SC"/>
            </a:endParaRPr>
          </a:p>
          <a:p>
            <a:pPr marL="285750" indent="-285750" algn="just" fontAlgn="base">
              <a:buFont typeface="Arial" panose="020B0604020202020204" pitchFamily="34" charset="0"/>
              <a:buChar char="•"/>
            </a:pPr>
            <a:r>
              <a:rPr lang="en-US" sz="1600" dirty="0">
                <a:latin typeface="Source Han Sans SC"/>
              </a:rPr>
              <a:t>F. Danash, D. </a:t>
            </a:r>
            <a:r>
              <a:rPr lang="en-US" sz="1600" dirty="0" err="1">
                <a:latin typeface="Source Han Sans SC"/>
              </a:rPr>
              <a:t>Ziebelin</a:t>
            </a:r>
            <a:r>
              <a:rPr lang="en-US" sz="1600" dirty="0">
                <a:latin typeface="Source Han Sans SC"/>
              </a:rPr>
              <a:t>, </a:t>
            </a:r>
            <a:r>
              <a:rPr lang="en-US" sz="1600" b="1" dirty="0">
                <a:latin typeface="Source Han Sans SC"/>
              </a:rPr>
              <a:t>On the Analysis of FORT; arguments, alignment to FOs, and CLIF validation</a:t>
            </a:r>
            <a:r>
              <a:rPr lang="en-US" sz="1600" dirty="0">
                <a:latin typeface="Source Han Sans SC"/>
              </a:rPr>
              <a:t>. In: The 6th Workshop on Foundational Ontology (</a:t>
            </a:r>
            <a:r>
              <a:rPr lang="en-US" sz="1600" dirty="0">
                <a:latin typeface="Source Han Sans SC"/>
                <a:hlinkClick r:id="rId5"/>
              </a:rPr>
              <a:t>FOUST VI</a:t>
            </a:r>
            <a:r>
              <a:rPr lang="en-US" sz="1600" dirty="0">
                <a:latin typeface="Source Han Sans SC"/>
              </a:rPr>
              <a:t>),@ The Joint Ontology Workshops (</a:t>
            </a:r>
            <a:r>
              <a:rPr lang="en-US" sz="1600" dirty="0">
                <a:latin typeface="Source Han Sans SC"/>
                <a:hlinkClick r:id="rId6"/>
              </a:rPr>
              <a:t>JOWO’2022</a:t>
            </a:r>
            <a:r>
              <a:rPr lang="en-US" sz="1600" dirty="0">
                <a:latin typeface="Source Han Sans SC"/>
              </a:rPr>
              <a:t>). </a:t>
            </a:r>
            <a:r>
              <a:rPr lang="en-US" sz="1600" dirty="0">
                <a:latin typeface="Source Han Sans SC"/>
                <a:hlinkClick r:id="rId7"/>
              </a:rPr>
              <a:t>Workshop paper</a:t>
            </a:r>
            <a:r>
              <a:rPr lang="en-US" sz="1600" dirty="0" smtClean="0">
                <a:latin typeface="Source Han Sans SC"/>
              </a:rPr>
              <a:t>.</a:t>
            </a:r>
          </a:p>
          <a:p>
            <a:pPr marL="285750" indent="-285750" algn="just" fontAlgn="base">
              <a:buFont typeface="Arial" panose="020B0604020202020204" pitchFamily="34" charset="0"/>
              <a:buChar char="•"/>
            </a:pPr>
            <a:endParaRPr lang="en-US" sz="1600" dirty="0">
              <a:latin typeface="Source Han Sans SC"/>
            </a:endParaRPr>
          </a:p>
          <a:p>
            <a:pPr marL="285750" indent="-285750" algn="just" fontAlgn="base">
              <a:buFont typeface="Arial" panose="020B0604020202020204" pitchFamily="34" charset="0"/>
              <a:buChar char="•"/>
            </a:pPr>
            <a:r>
              <a:rPr lang="en-US" sz="1600" dirty="0" smtClean="0">
                <a:latin typeface="Source Han Sans SC"/>
              </a:rPr>
              <a:t>F</a:t>
            </a:r>
            <a:r>
              <a:rPr lang="en-US" sz="1600" dirty="0">
                <a:latin typeface="Source Han Sans SC"/>
              </a:rPr>
              <a:t>. Danash, D. </a:t>
            </a:r>
            <a:r>
              <a:rPr lang="en-US" sz="1600" dirty="0" err="1">
                <a:latin typeface="Source Han Sans SC"/>
              </a:rPr>
              <a:t>Ziebelin</a:t>
            </a:r>
            <a:r>
              <a:rPr lang="en-US" sz="1600" dirty="0">
                <a:latin typeface="Source Han Sans SC"/>
              </a:rPr>
              <a:t>, </a:t>
            </a:r>
            <a:r>
              <a:rPr lang="en-US" sz="1600" b="1" dirty="0">
                <a:latin typeface="Source Han Sans SC"/>
              </a:rPr>
              <a:t>FORT: a minimal Foundational Ontological Relations Theory</a:t>
            </a:r>
            <a:br>
              <a:rPr lang="en-US" sz="1600" b="1" dirty="0">
                <a:latin typeface="Source Han Sans SC"/>
              </a:rPr>
            </a:br>
            <a:r>
              <a:rPr lang="en-US" sz="1600" b="1" dirty="0">
                <a:latin typeface="Source Han Sans SC"/>
              </a:rPr>
              <a:t>for Conceptual Modeling Tasks.</a:t>
            </a:r>
            <a:r>
              <a:rPr lang="en-US" sz="1600" dirty="0">
                <a:latin typeface="Source Han Sans SC"/>
              </a:rPr>
              <a:t> In: The 41st International Conference on Conceptual</a:t>
            </a:r>
            <a:br>
              <a:rPr lang="en-US" sz="1600" dirty="0">
                <a:latin typeface="Source Han Sans SC"/>
              </a:rPr>
            </a:br>
            <a:r>
              <a:rPr lang="en-US" sz="1600" dirty="0">
                <a:latin typeface="Source Han Sans SC"/>
              </a:rPr>
              <a:t>Modeling (</a:t>
            </a:r>
            <a:r>
              <a:rPr lang="en-US" sz="1600" dirty="0">
                <a:latin typeface="Source Han Sans SC"/>
                <a:hlinkClick r:id="rId8"/>
              </a:rPr>
              <a:t>ER2022</a:t>
            </a:r>
            <a:r>
              <a:rPr lang="en-US" sz="1600" dirty="0">
                <a:latin typeface="Source Han Sans SC"/>
              </a:rPr>
              <a:t>), Forum track, 2022. </a:t>
            </a:r>
            <a:r>
              <a:rPr lang="en-US" sz="1600" dirty="0">
                <a:latin typeface="Source Han Sans SC"/>
                <a:hlinkClick r:id="rId9"/>
              </a:rPr>
              <a:t>Conference paper</a:t>
            </a:r>
            <a:r>
              <a:rPr lang="en-US" sz="1600" dirty="0" smtClean="0">
                <a:latin typeface="Source Han Sans SC"/>
              </a:rPr>
              <a:t>.</a:t>
            </a:r>
          </a:p>
          <a:p>
            <a:pPr marL="285750" indent="-285750" algn="just" fontAlgn="base">
              <a:buFont typeface="Arial" panose="020B0604020202020204" pitchFamily="34" charset="0"/>
              <a:buChar char="•"/>
            </a:pPr>
            <a:endParaRPr lang="en-US" sz="1600" dirty="0">
              <a:latin typeface="Source Han Sans SC"/>
            </a:endParaRPr>
          </a:p>
          <a:p>
            <a:pPr marL="285750" indent="-285750" algn="just" fontAlgn="base">
              <a:buFont typeface="Arial" panose="020B0604020202020204" pitchFamily="34" charset="0"/>
              <a:buChar char="•"/>
            </a:pPr>
            <a:r>
              <a:rPr lang="en-US" sz="1600" dirty="0" smtClean="0">
                <a:latin typeface="Source Han Sans SC"/>
              </a:rPr>
              <a:t>F</a:t>
            </a:r>
            <a:r>
              <a:rPr lang="en-US" sz="1600" dirty="0">
                <a:latin typeface="Source Han Sans SC"/>
              </a:rPr>
              <a:t>. Danash, D. </a:t>
            </a:r>
            <a:r>
              <a:rPr lang="en-US" sz="1600" dirty="0" err="1">
                <a:latin typeface="Source Han Sans SC"/>
              </a:rPr>
              <a:t>Ziebelin</a:t>
            </a:r>
            <a:r>
              <a:rPr lang="en-US" sz="1600" dirty="0">
                <a:latin typeface="Source Han Sans SC"/>
              </a:rPr>
              <a:t>, E. </a:t>
            </a:r>
            <a:r>
              <a:rPr lang="en-US" sz="1600" dirty="0" err="1">
                <a:latin typeface="Source Han Sans SC"/>
              </a:rPr>
              <a:t>Chalmin</a:t>
            </a:r>
            <a:r>
              <a:rPr lang="en-US" sz="1600" dirty="0">
                <a:latin typeface="Source Han Sans SC"/>
              </a:rPr>
              <a:t>, </a:t>
            </a:r>
            <a:r>
              <a:rPr lang="en-US" sz="1600" b="1" dirty="0">
                <a:latin typeface="Source Han Sans SC"/>
              </a:rPr>
              <a:t>A Parthood Approach for Modeling Tangible Objects’ Composition TOC – An application on Cultural Heritage</a:t>
            </a:r>
            <a:r>
              <a:rPr lang="en-US" sz="1600" dirty="0">
                <a:latin typeface="Source Han Sans SC"/>
              </a:rPr>
              <a:t>. In </a:t>
            </a:r>
            <a:r>
              <a:rPr lang="en-US" sz="1600" dirty="0">
                <a:latin typeface="Source Han Sans SC"/>
                <a:hlinkClick r:id="rId10"/>
              </a:rPr>
              <a:t>Book</a:t>
            </a:r>
            <a:r>
              <a:rPr lang="en-US" sz="1600" dirty="0">
                <a:latin typeface="Source Han Sans SC"/>
              </a:rPr>
              <a:t>: The 17th Extended Semantic Web Conference, </a:t>
            </a:r>
            <a:r>
              <a:rPr lang="en-US" sz="1600" dirty="0">
                <a:latin typeface="Source Han Sans SC"/>
                <a:hlinkClick r:id="rId11"/>
              </a:rPr>
              <a:t>ESWC2020</a:t>
            </a:r>
            <a:r>
              <a:rPr lang="en-US" sz="1600" dirty="0">
                <a:latin typeface="Source Han Sans SC"/>
              </a:rPr>
              <a:t>. Lecture Notes in Computer Science, </a:t>
            </a:r>
            <a:r>
              <a:rPr lang="en-US" sz="1600" dirty="0" err="1">
                <a:latin typeface="Source Han Sans SC"/>
              </a:rPr>
              <a:t>vol</a:t>
            </a:r>
            <a:r>
              <a:rPr lang="en-US" sz="1600" dirty="0">
                <a:latin typeface="Source Han Sans SC"/>
              </a:rPr>
              <a:t> 12124. </a:t>
            </a:r>
            <a:r>
              <a:rPr lang="en-US" sz="1600" dirty="0">
                <a:latin typeface="Source Han Sans SC"/>
                <a:hlinkClick r:id="rId12"/>
              </a:rPr>
              <a:t>Conference short paper</a:t>
            </a:r>
            <a:r>
              <a:rPr lang="en-US" sz="1600" dirty="0" smtClean="0">
                <a:latin typeface="Source Han Sans SC"/>
                <a:hlinkClick r:id="rId12"/>
              </a:rPr>
              <a:t>.</a:t>
            </a:r>
          </a:p>
        </p:txBody>
      </p:sp>
    </p:spTree>
    <p:extLst>
      <p:ext uri="{BB962C8B-B14F-4D97-AF65-F5344CB8AC3E}">
        <p14:creationId xmlns:p14="http://schemas.microsoft.com/office/powerpoint/2010/main" val="37249803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12"/>
          <p:cNvSpPr/>
          <p:nvPr/>
        </p:nvSpPr>
        <p:spPr bwMode="auto">
          <a:xfrm>
            <a:off x="1" y="1"/>
            <a:ext cx="12192000" cy="2645166"/>
          </a:xfrm>
          <a:custGeom>
            <a:avLst/>
            <a:gdLst>
              <a:gd name="connsiteX0" fmla="*/ 0 w 12192000"/>
              <a:gd name="connsiteY0" fmla="*/ 0 h 2900981"/>
              <a:gd name="connsiteX1" fmla="*/ 12192000 w 12192000"/>
              <a:gd name="connsiteY1" fmla="*/ 0 h 2900981"/>
              <a:gd name="connsiteX2" fmla="*/ 12192000 w 12192000"/>
              <a:gd name="connsiteY2" fmla="*/ 1730857 h 2900981"/>
              <a:gd name="connsiteX3" fmla="*/ 12192000 w 12192000"/>
              <a:gd name="connsiteY3" fmla="*/ 1847068 h 2900981"/>
              <a:gd name="connsiteX4" fmla="*/ 12192000 w 12192000"/>
              <a:gd name="connsiteY4" fmla="*/ 2041181 h 2900981"/>
              <a:gd name="connsiteX5" fmla="*/ 12184800 w 12192000"/>
              <a:gd name="connsiteY5" fmla="*/ 2038779 h 2900981"/>
              <a:gd name="connsiteX6" fmla="*/ 9119537 w 12192000"/>
              <a:gd name="connsiteY6" fmla="*/ 1786986 h 2900981"/>
              <a:gd name="connsiteX7" fmla="*/ 6210588 w 12192000"/>
              <a:gd name="connsiteY7" fmla="*/ 2778899 h 2900981"/>
              <a:gd name="connsiteX8" fmla="*/ 6096212 w 12192000"/>
              <a:gd name="connsiteY8" fmla="*/ 2900981 h 2900981"/>
              <a:gd name="connsiteX9" fmla="*/ 5985651 w 12192000"/>
              <a:gd name="connsiteY9" fmla="*/ 2775084 h 2900981"/>
              <a:gd name="connsiteX10" fmla="*/ 3030950 w 12192000"/>
              <a:gd name="connsiteY10" fmla="*/ 1790800 h 2900981"/>
              <a:gd name="connsiteX11" fmla="*/ 15249 w 12192000"/>
              <a:gd name="connsiteY11" fmla="*/ 2038779 h 2900981"/>
              <a:gd name="connsiteX12" fmla="*/ 3544 w 12192000"/>
              <a:gd name="connsiteY12" fmla="*/ 2041707 h 2900981"/>
              <a:gd name="connsiteX13" fmla="*/ 0 w 12192000"/>
              <a:gd name="connsiteY13" fmla="*/ 2041707 h 2900981"/>
              <a:gd name="connsiteX14" fmla="*/ 0 w 12192000"/>
              <a:gd name="connsiteY14" fmla="*/ 1847594 h 2900981"/>
              <a:gd name="connsiteX15" fmla="*/ 0 w 12192000"/>
              <a:gd name="connsiteY15" fmla="*/ 1730662 h 29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900981">
                <a:moveTo>
                  <a:pt x="0" y="0"/>
                </a:moveTo>
                <a:lnTo>
                  <a:pt x="12192000" y="0"/>
                </a:lnTo>
                <a:lnTo>
                  <a:pt x="12192000" y="1730857"/>
                </a:lnTo>
                <a:lnTo>
                  <a:pt x="12192000" y="1847068"/>
                </a:lnTo>
                <a:lnTo>
                  <a:pt x="12192000" y="2041181"/>
                </a:lnTo>
                <a:lnTo>
                  <a:pt x="12184800" y="2038779"/>
                </a:lnTo>
                <a:cubicBezTo>
                  <a:pt x="11700611" y="1943403"/>
                  <a:pt x="10431043" y="1729760"/>
                  <a:pt x="9119537" y="1786986"/>
                </a:cubicBezTo>
                <a:cubicBezTo>
                  <a:pt x="7743220" y="1848027"/>
                  <a:pt x="6763404" y="2179937"/>
                  <a:pt x="6210588" y="2778899"/>
                </a:cubicBezTo>
                <a:cubicBezTo>
                  <a:pt x="6096212" y="2900981"/>
                  <a:pt x="6096212" y="2900981"/>
                  <a:pt x="6096212" y="2900981"/>
                </a:cubicBezTo>
                <a:cubicBezTo>
                  <a:pt x="5985651" y="2775084"/>
                  <a:pt x="5985651" y="2775084"/>
                  <a:pt x="5985651" y="2775084"/>
                </a:cubicBezTo>
                <a:cubicBezTo>
                  <a:pt x="5463335" y="2191381"/>
                  <a:pt x="4441583" y="1848027"/>
                  <a:pt x="3030950" y="1790800"/>
                </a:cubicBezTo>
                <a:cubicBezTo>
                  <a:pt x="1879569" y="1745021"/>
                  <a:pt x="686251" y="1893807"/>
                  <a:pt x="15249" y="2038779"/>
                </a:cubicBezTo>
                <a:lnTo>
                  <a:pt x="3544" y="2041707"/>
                </a:lnTo>
                <a:lnTo>
                  <a:pt x="0" y="2041707"/>
                </a:lnTo>
                <a:lnTo>
                  <a:pt x="0" y="1847594"/>
                </a:lnTo>
                <a:lnTo>
                  <a:pt x="0" y="1730662"/>
                </a:lnTo>
                <a:close/>
              </a:path>
            </a:pathLst>
          </a:custGeom>
          <a:solidFill>
            <a:srgbClr val="002C58"/>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 name="任意多边形 2"/>
          <p:cNvSpPr/>
          <p:nvPr/>
        </p:nvSpPr>
        <p:spPr bwMode="auto">
          <a:xfrm>
            <a:off x="0" y="1589723"/>
            <a:ext cx="12192000" cy="1092624"/>
          </a:xfrm>
          <a:custGeom>
            <a:avLst/>
            <a:gdLst>
              <a:gd name="connsiteX0" fmla="*/ 8614671 w 10939576"/>
              <a:gd name="connsiteY0" fmla="*/ 61 h 1282010"/>
              <a:gd name="connsiteX1" fmla="*/ 10798270 w 10939576"/>
              <a:gd name="connsiteY1" fmla="*/ 205512 h 1282010"/>
              <a:gd name="connsiteX2" fmla="*/ 10939576 w 10939576"/>
              <a:gd name="connsiteY2" fmla="*/ 232087 h 1282010"/>
              <a:gd name="connsiteX3" fmla="*/ 10939576 w 10939576"/>
              <a:gd name="connsiteY3" fmla="*/ 510533 h 1282010"/>
              <a:gd name="connsiteX4" fmla="*/ 10933116 w 10939576"/>
              <a:gd name="connsiteY4" fmla="*/ 508378 h 1282010"/>
              <a:gd name="connsiteX5" fmla="*/ 8182732 w 10939576"/>
              <a:gd name="connsiteY5" fmla="*/ 282450 h 1282010"/>
              <a:gd name="connsiteX6" fmla="*/ 5572605 w 10939576"/>
              <a:gd name="connsiteY6" fmla="*/ 1172469 h 1282010"/>
              <a:gd name="connsiteX7" fmla="*/ 5469978 w 10939576"/>
              <a:gd name="connsiteY7" fmla="*/ 1282010 h 1282010"/>
              <a:gd name="connsiteX8" fmla="*/ 5370774 w 10939576"/>
              <a:gd name="connsiteY8" fmla="*/ 1169046 h 1282010"/>
              <a:gd name="connsiteX9" fmla="*/ 2719595 w 10939576"/>
              <a:gd name="connsiteY9" fmla="*/ 285873 h 1282010"/>
              <a:gd name="connsiteX10" fmla="*/ 13682 w 10939576"/>
              <a:gd name="connsiteY10" fmla="*/ 508378 h 1282010"/>
              <a:gd name="connsiteX11" fmla="*/ 3180 w 10939576"/>
              <a:gd name="connsiteY11" fmla="*/ 511005 h 1282010"/>
              <a:gd name="connsiteX12" fmla="*/ 0 w 10939576"/>
              <a:gd name="connsiteY12" fmla="*/ 511005 h 1282010"/>
              <a:gd name="connsiteX13" fmla="*/ 0 w 10939576"/>
              <a:gd name="connsiteY13" fmla="*/ 231912 h 1282010"/>
              <a:gd name="connsiteX14" fmla="*/ 223512 w 10939576"/>
              <a:gd name="connsiteY14" fmla="*/ 188086 h 1282010"/>
              <a:gd name="connsiteX15" fmla="*/ 2729857 w 10939576"/>
              <a:gd name="connsiteY15" fmla="*/ 12022 h 1282010"/>
              <a:gd name="connsiteX16" fmla="*/ 4327406 w 10939576"/>
              <a:gd name="connsiteY16" fmla="*/ 258488 h 1282010"/>
              <a:gd name="connsiteX17" fmla="*/ 5473399 w 10939576"/>
              <a:gd name="connsiteY17" fmla="*/ 881501 h 1282010"/>
              <a:gd name="connsiteX18" fmla="*/ 8169049 w 10939576"/>
              <a:gd name="connsiteY18" fmla="*/ 8598 h 1282010"/>
              <a:gd name="connsiteX19" fmla="*/ 8614671 w 10939576"/>
              <a:gd name="connsiteY19" fmla="*/ 6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39576" h="1282010">
                <a:moveTo>
                  <a:pt x="8614671" y="61"/>
                </a:moveTo>
                <a:cubicBezTo>
                  <a:pt x="9514989" y="3132"/>
                  <a:pt x="10341113" y="123338"/>
                  <a:pt x="10798270" y="205512"/>
                </a:cubicBezTo>
                <a:lnTo>
                  <a:pt x="10939576" y="232087"/>
                </a:lnTo>
                <a:lnTo>
                  <a:pt x="10939576" y="510533"/>
                </a:lnTo>
                <a:lnTo>
                  <a:pt x="10933116" y="508378"/>
                </a:lnTo>
                <a:cubicBezTo>
                  <a:pt x="10498665" y="422799"/>
                  <a:pt x="9359513" y="231103"/>
                  <a:pt x="8182732" y="282450"/>
                </a:cubicBezTo>
                <a:cubicBezTo>
                  <a:pt x="6947797" y="337221"/>
                  <a:pt x="6068633" y="635035"/>
                  <a:pt x="5572605" y="1172469"/>
                </a:cubicBezTo>
                <a:cubicBezTo>
                  <a:pt x="5469978" y="1282010"/>
                  <a:pt x="5469978" y="1282010"/>
                  <a:pt x="5469978" y="1282010"/>
                </a:cubicBezTo>
                <a:cubicBezTo>
                  <a:pt x="5370774" y="1169046"/>
                  <a:pt x="5370774" y="1169046"/>
                  <a:pt x="5370774" y="1169046"/>
                </a:cubicBezTo>
                <a:cubicBezTo>
                  <a:pt x="4902113" y="645304"/>
                  <a:pt x="3985320" y="337221"/>
                  <a:pt x="2719595" y="285873"/>
                </a:cubicBezTo>
                <a:cubicBezTo>
                  <a:pt x="1686490" y="244796"/>
                  <a:pt x="615756" y="378298"/>
                  <a:pt x="13682" y="508378"/>
                </a:cubicBezTo>
                <a:lnTo>
                  <a:pt x="3180" y="511005"/>
                </a:lnTo>
                <a:lnTo>
                  <a:pt x="0" y="511005"/>
                </a:lnTo>
                <a:lnTo>
                  <a:pt x="0" y="231912"/>
                </a:lnTo>
                <a:lnTo>
                  <a:pt x="223512" y="188086"/>
                </a:lnTo>
                <a:cubicBezTo>
                  <a:pt x="863182" y="73050"/>
                  <a:pt x="1810925" y="-26916"/>
                  <a:pt x="2729857" y="12022"/>
                </a:cubicBezTo>
                <a:cubicBezTo>
                  <a:pt x="3342194" y="39407"/>
                  <a:pt x="3879272" y="121562"/>
                  <a:pt x="4327406" y="258488"/>
                </a:cubicBezTo>
                <a:cubicBezTo>
                  <a:pt x="4809749" y="402261"/>
                  <a:pt x="5192887" y="614496"/>
                  <a:pt x="5473399" y="881501"/>
                </a:cubicBezTo>
                <a:cubicBezTo>
                  <a:pt x="6031002" y="357760"/>
                  <a:pt x="6937534" y="63369"/>
                  <a:pt x="8169049" y="8598"/>
                </a:cubicBezTo>
                <a:cubicBezTo>
                  <a:pt x="8318712" y="2180"/>
                  <a:pt x="8467681" y="-441"/>
                  <a:pt x="8614671" y="61"/>
                </a:cubicBezTo>
                <a:close/>
              </a:path>
            </a:pathLst>
          </a:custGeom>
          <a:solidFill>
            <a:srgbClr val="002C58"/>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4" name="任意多边形 11"/>
          <p:cNvSpPr/>
          <p:nvPr/>
        </p:nvSpPr>
        <p:spPr bwMode="auto">
          <a:xfrm>
            <a:off x="-7144" y="1905253"/>
            <a:ext cx="12211050" cy="881501"/>
          </a:xfrm>
          <a:custGeom>
            <a:avLst/>
            <a:gdLst>
              <a:gd name="connsiteX0" fmla="*/ 10940199 w 10940199"/>
              <a:gd name="connsiteY0" fmla="*/ 237955 h 1008164"/>
              <a:gd name="connsiteX1" fmla="*/ 10929936 w 10940199"/>
              <a:gd name="connsiteY1" fmla="*/ 234532 h 1008164"/>
              <a:gd name="connsiteX2" fmla="*/ 8179552 w 10940199"/>
              <a:gd name="connsiteY2" fmla="*/ 8604 h 1008164"/>
              <a:gd name="connsiteX3" fmla="*/ 5569425 w 10940199"/>
              <a:gd name="connsiteY3" fmla="*/ 898623 h 1008164"/>
              <a:gd name="connsiteX4" fmla="*/ 5466798 w 10940199"/>
              <a:gd name="connsiteY4" fmla="*/ 1008164 h 1008164"/>
              <a:gd name="connsiteX5" fmla="*/ 5367593 w 10940199"/>
              <a:gd name="connsiteY5" fmla="*/ 895200 h 1008164"/>
              <a:gd name="connsiteX6" fmla="*/ 2716415 w 10940199"/>
              <a:gd name="connsiteY6" fmla="*/ 12027 h 1008164"/>
              <a:gd name="connsiteX7" fmla="*/ 10502 w 10940199"/>
              <a:gd name="connsiteY7" fmla="*/ 234532 h 1008164"/>
              <a:gd name="connsiteX8" fmla="*/ 0 w 10940199"/>
              <a:gd name="connsiteY8" fmla="*/ 237159 h 1008164"/>
              <a:gd name="connsiteX9" fmla="*/ 0 w 11538852"/>
              <a:gd name="connsiteY9" fmla="*/ 237159 h 1008164"/>
              <a:gd name="connsiteX10" fmla="*/ 0 w 12192000"/>
              <a:gd name="connsiteY10" fmla="*/ 237159 h 1008164"/>
              <a:gd name="connsiteX11" fmla="*/ 0 w 12192000"/>
              <a:gd name="connsiteY11" fmla="*/ 234962 h 1008164"/>
              <a:gd name="connsiteX12" fmla="*/ 0 w 12192000"/>
              <a:gd name="connsiteY12" fmla="*/ 270859 h 1044061"/>
              <a:gd name="connsiteX13" fmla="*/ 0 w 12192000"/>
              <a:gd name="connsiteY13" fmla="*/ 270859 h 1044061"/>
              <a:gd name="connsiteX14" fmla="*/ 0 w 12192000"/>
              <a:gd name="connsiteY14" fmla="*/ 508747 h 1281949"/>
              <a:gd name="connsiteX15" fmla="*/ 0 w 12192000"/>
              <a:gd name="connsiteY15" fmla="*/ 508808 h 1282010"/>
              <a:gd name="connsiteX16" fmla="*/ 0 w 12192000"/>
              <a:gd name="connsiteY16" fmla="*/ 237949 h 1282010"/>
              <a:gd name="connsiteX17" fmla="*/ 619179 w 12192000"/>
              <a:gd name="connsiteY17" fmla="*/ 237949 h 1282010"/>
              <a:gd name="connsiteX18" fmla="*/ 3379825 w 12192000"/>
              <a:gd name="connsiteY18" fmla="*/ 36413 h 1306401"/>
              <a:gd name="connsiteX19" fmla="*/ 6214807 w 12192000"/>
              <a:gd name="connsiteY19" fmla="*/ 997332 h 1306401"/>
              <a:gd name="connsiteX20" fmla="*/ 6214807 w 12192000"/>
              <a:gd name="connsiteY20" fmla="*/ 972941 h 1282010"/>
              <a:gd name="connsiteX21" fmla="*/ 6214807 w 12192000"/>
              <a:gd name="connsiteY21" fmla="*/ 97294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0199" h="1008163">
                <a:moveTo>
                  <a:pt x="10940199" y="237955"/>
                </a:moveTo>
                <a:lnTo>
                  <a:pt x="10929936" y="234532"/>
                </a:lnTo>
                <a:cubicBezTo>
                  <a:pt x="10495485" y="148953"/>
                  <a:pt x="9356333" y="-42743"/>
                  <a:pt x="8179552" y="8604"/>
                </a:cubicBezTo>
                <a:cubicBezTo>
                  <a:pt x="6944617" y="63375"/>
                  <a:pt x="6065452" y="361189"/>
                  <a:pt x="5569425" y="898623"/>
                </a:cubicBezTo>
                <a:lnTo>
                  <a:pt x="5466798" y="1008164"/>
                </a:lnTo>
                <a:lnTo>
                  <a:pt x="5367593" y="895200"/>
                </a:lnTo>
                <a:cubicBezTo>
                  <a:pt x="4898933" y="371458"/>
                  <a:pt x="3982140" y="63375"/>
                  <a:pt x="2716415" y="12027"/>
                </a:cubicBezTo>
                <a:cubicBezTo>
                  <a:pt x="1683310" y="-29050"/>
                  <a:pt x="612576" y="104452"/>
                  <a:pt x="10502" y="234532"/>
                </a:cubicBezTo>
                <a:lnTo>
                  <a:pt x="0" y="237159"/>
                </a:lnTo>
              </a:path>
            </a:pathLst>
          </a:custGeom>
          <a:noFill/>
          <a:ln w="19050">
            <a:solidFill>
              <a:srgbClr val="003366"/>
            </a:solid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5" name="矩形 4"/>
          <p:cNvSpPr/>
          <p:nvPr/>
        </p:nvSpPr>
        <p:spPr>
          <a:xfrm>
            <a:off x="85270" y="124969"/>
            <a:ext cx="12065000" cy="1720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r>
              <a:rPr lang="en-US" sz="3000" b="1" dirty="0" smtClean="0">
                <a:solidFill>
                  <a:schemeClr val="bg1"/>
                </a:solidFill>
                <a:latin typeface="Source Han Sans SC"/>
                <a:ea typeface="Tahoma" panose="020B0604030504040204" pitchFamily="34" charset="0"/>
                <a:cs typeface="Times New Roman" panose="02020603050405020304" pitchFamily="18" charset="0"/>
              </a:rPr>
              <a:t>Thank You!</a:t>
            </a:r>
            <a:endParaRPr lang="en-US" sz="3000" dirty="0">
              <a:solidFill>
                <a:schemeClr val="bg1"/>
              </a:solidFill>
              <a:latin typeface="Source Han Sans SC"/>
              <a:ea typeface="Tahoma" panose="020B0604030504040204" pitchFamily="34" charset="0"/>
              <a:cs typeface="Times New Roman" panose="02020603050405020304" pitchFamily="18" charset="0"/>
            </a:endParaRPr>
          </a:p>
        </p:txBody>
      </p:sp>
      <p:sp>
        <p:nvSpPr>
          <p:cNvPr id="36" name="Sous-titre 2"/>
          <p:cNvSpPr txBox="1">
            <a:spLocks/>
          </p:cNvSpPr>
          <p:nvPr/>
        </p:nvSpPr>
        <p:spPr>
          <a:xfrm>
            <a:off x="355598" y="2771068"/>
            <a:ext cx="11524343" cy="950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smtClean="0">
                <a:solidFill>
                  <a:srgbClr val="A64C0E"/>
                </a:solidFill>
                <a:latin typeface="Source Han Sans SC"/>
                <a:ea typeface="Tahoma" panose="020B0604030504040204" pitchFamily="34" charset="0"/>
                <a:cs typeface="Times New Roman" panose="02020603050405020304" pitchFamily="18" charset="0"/>
              </a:rPr>
              <a:t>Fatima DANASH</a:t>
            </a:r>
          </a:p>
        </p:txBody>
      </p:sp>
      <p:sp>
        <p:nvSpPr>
          <p:cNvPr id="37" name="Rectangle 36"/>
          <p:cNvSpPr/>
          <p:nvPr/>
        </p:nvSpPr>
        <p:spPr>
          <a:xfrm>
            <a:off x="333828" y="3867459"/>
            <a:ext cx="11524343" cy="369332"/>
          </a:xfrm>
          <a:prstGeom prst="rect">
            <a:avLst/>
          </a:prstGeom>
        </p:spPr>
        <p:txBody>
          <a:bodyPr wrap="square">
            <a:spAutoFit/>
          </a:bodyPr>
          <a:lstStyle/>
          <a:p>
            <a:pPr algn="ctr"/>
            <a:r>
              <a:rPr lang="en-US" b="1" dirty="0">
                <a:latin typeface="Source Han Sans SC"/>
                <a:ea typeface="Tahoma" panose="020B0604030504040204" pitchFamily="34" charset="0"/>
                <a:cs typeface="Times New Roman" panose="02020603050405020304" pitchFamily="18" charset="0"/>
              </a:rPr>
              <a:t>Doctoral Thesis defended on </a:t>
            </a:r>
            <a:r>
              <a:rPr lang="en-US" b="1" dirty="0" smtClean="0">
                <a:latin typeface="Source Han Sans SC"/>
                <a:cs typeface="Times New Roman" panose="02020603050405020304" pitchFamily="18" charset="0"/>
              </a:rPr>
              <a:t>September </a:t>
            </a:r>
            <a:r>
              <a:rPr lang="en-US" b="1" dirty="0">
                <a:latin typeface="Source Han Sans SC"/>
                <a:cs typeface="Times New Roman" panose="02020603050405020304" pitchFamily="18" charset="0"/>
              </a:rPr>
              <a:t>28</a:t>
            </a:r>
            <a:r>
              <a:rPr lang="en-US" b="1" baseline="30000" dirty="0">
                <a:latin typeface="Source Han Sans SC"/>
                <a:cs typeface="Times New Roman" panose="02020603050405020304" pitchFamily="18" charset="0"/>
              </a:rPr>
              <a:t>th</a:t>
            </a:r>
            <a:r>
              <a:rPr lang="en-US" b="1" dirty="0">
                <a:latin typeface="Source Han Sans SC"/>
                <a:cs typeface="Times New Roman" panose="02020603050405020304" pitchFamily="18" charset="0"/>
              </a:rPr>
              <a:t>, </a:t>
            </a:r>
            <a:r>
              <a:rPr lang="en-US" b="1" dirty="0" smtClean="0">
                <a:latin typeface="Source Han Sans SC"/>
                <a:cs typeface="Times New Roman" panose="02020603050405020304" pitchFamily="18" charset="0"/>
              </a:rPr>
              <a:t>2023</a:t>
            </a:r>
            <a:endParaRPr lang="fr-FR" sz="1400" dirty="0">
              <a:solidFill>
                <a:schemeClr val="tx1">
                  <a:lumMod val="50000"/>
                  <a:lumOff val="50000"/>
                </a:schemeClr>
              </a:solidFill>
              <a:latin typeface="Source Han Sans SC"/>
              <a:ea typeface="Tahoma" panose="020B0604030504040204" pitchFamily="34" charset="0"/>
              <a:cs typeface="Times New Roman" panose="02020603050405020304" pitchFamily="18" charset="0"/>
            </a:endParaRPr>
          </a:p>
        </p:txBody>
      </p:sp>
      <p:sp>
        <p:nvSpPr>
          <p:cNvPr id="12" name="Rectangle 11"/>
          <p:cNvSpPr/>
          <p:nvPr/>
        </p:nvSpPr>
        <p:spPr>
          <a:xfrm>
            <a:off x="4274743" y="5317496"/>
            <a:ext cx="3583973" cy="307777"/>
          </a:xfrm>
          <a:prstGeom prst="rect">
            <a:avLst/>
          </a:prstGeom>
        </p:spPr>
        <p:txBody>
          <a:bodyPr wrap="square">
            <a:spAutoFit/>
          </a:bodyPr>
          <a:lstStyle/>
          <a:p>
            <a:pPr algn="ctr"/>
            <a:r>
              <a:rPr lang="en-US" sz="1400" i="1" dirty="0">
                <a:latin typeface="Times New Roman" panose="02020603050405020304" pitchFamily="18" charset="0"/>
                <a:cs typeface="Times New Roman" panose="02020603050405020304" pitchFamily="18" charset="0"/>
              </a:rPr>
              <a:t>My most profound gratitude is to </a:t>
            </a:r>
            <a:r>
              <a:rPr lang="en-US" sz="1400" b="1" i="1" dirty="0">
                <a:latin typeface="Times New Roman" panose="02020603050405020304" pitchFamily="18" charset="0"/>
                <a:cs typeface="Times New Roman" panose="02020603050405020304" pitchFamily="18" charset="0"/>
              </a:rPr>
              <a:t>God</a:t>
            </a:r>
            <a:r>
              <a:rPr lang="en-US" sz="1400" i="1" dirty="0">
                <a:latin typeface="Times New Roman" panose="02020603050405020304" pitchFamily="18" charset="0"/>
                <a:cs typeface="Times New Roman" panose="02020603050405020304" pitchFamily="18" charset="0"/>
              </a:rPr>
              <a:t>. </a:t>
            </a:r>
            <a:endParaRPr lang="en-US" sz="1400" i="1" dirty="0" smtClean="0">
              <a:latin typeface="Times New Roman" panose="02020603050405020304" pitchFamily="18" charset="0"/>
              <a:cs typeface="Times New Roman" panose="02020603050405020304" pitchFamily="18" charset="0"/>
            </a:endParaRPr>
          </a:p>
        </p:txBody>
      </p:sp>
      <p:sp>
        <p:nvSpPr>
          <p:cNvPr id="13" name="Demi-cadre 12"/>
          <p:cNvSpPr/>
          <p:nvPr/>
        </p:nvSpPr>
        <p:spPr>
          <a:xfrm>
            <a:off x="4319478" y="5018950"/>
            <a:ext cx="793466" cy="813028"/>
          </a:xfrm>
          <a:prstGeom prst="halfFrame">
            <a:avLst>
              <a:gd name="adj1" fmla="val 2139"/>
              <a:gd name="adj2" fmla="val 2139"/>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14" name="Demi-cadre 13"/>
          <p:cNvSpPr/>
          <p:nvPr/>
        </p:nvSpPr>
        <p:spPr>
          <a:xfrm rot="10800000">
            <a:off x="7084015" y="5018950"/>
            <a:ext cx="791239" cy="813028"/>
          </a:xfrm>
          <a:prstGeom prst="halfFrame">
            <a:avLst>
              <a:gd name="adj1" fmla="val 2139"/>
              <a:gd name="adj2" fmla="val 2139"/>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Tree>
    <p:extLst>
      <p:ext uri="{BB962C8B-B14F-4D97-AF65-F5344CB8AC3E}">
        <p14:creationId xmlns:p14="http://schemas.microsoft.com/office/powerpoint/2010/main" val="1598984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5" y="1011397"/>
            <a:ext cx="11306175" cy="5165566"/>
          </a:xfrm>
        </p:spPr>
        <p:txBody>
          <a:bodyPr>
            <a:normAutofit/>
          </a:bodyPr>
          <a:lstStyle/>
          <a:p>
            <a:pPr marL="0" indent="0">
              <a:buNone/>
            </a:pPr>
            <a:r>
              <a:rPr lang="en-US" sz="1800" dirty="0" smtClean="0">
                <a:latin typeface="Source Han Sans SC"/>
                <a:sym typeface="Wingdings" panose="05000000000000000000" pitchFamily="2" charset="2"/>
              </a:rPr>
              <a:t> </a:t>
            </a:r>
            <a:r>
              <a:rPr lang="en-US" sz="1800" dirty="0" smtClean="0">
                <a:latin typeface="Source Han Sans SC"/>
              </a:rPr>
              <a:t>Heritage entities: </a:t>
            </a:r>
            <a:r>
              <a:rPr lang="en-US" sz="1800" b="1" dirty="0" smtClean="0">
                <a:latin typeface="Source Han Sans SC"/>
              </a:rPr>
              <a:t>Tangible entities </a:t>
            </a:r>
            <a:r>
              <a:rPr lang="en-US" sz="1800" dirty="0" smtClean="0">
                <a:latin typeface="Source Han Sans SC"/>
              </a:rPr>
              <a:t>vs. Intangible entities </a:t>
            </a:r>
          </a:p>
          <a:p>
            <a:pPr marL="0" indent="0">
              <a:buNone/>
            </a:pPr>
            <a:r>
              <a:rPr lang="en-US" sz="1800" dirty="0" smtClean="0">
                <a:latin typeface="Source Han Sans SC"/>
                <a:sym typeface="Wingdings" panose="05000000000000000000" pitchFamily="2" charset="2"/>
              </a:rPr>
              <a:t></a:t>
            </a:r>
            <a:r>
              <a:rPr lang="en-US" sz="1800" dirty="0" smtClean="0">
                <a:latin typeface="Source Han Sans SC"/>
              </a:rPr>
              <a:t> Aspects of study: Intangible aspects, Spatiotemporal aspects, </a:t>
            </a:r>
            <a:r>
              <a:rPr lang="en-US" sz="1800" b="1" dirty="0" smtClean="0">
                <a:latin typeface="Source Han Sans SC"/>
              </a:rPr>
              <a:t>Materiality aspect, </a:t>
            </a:r>
            <a:r>
              <a:rPr lang="en-US" sz="1800" dirty="0" smtClean="0">
                <a:latin typeface="Source Han Sans SC"/>
              </a:rPr>
              <a:t>etc.</a:t>
            </a:r>
            <a:endParaRPr lang="en-US" sz="1800" b="1" dirty="0" smtClean="0">
              <a:latin typeface="Source Han Sans SC"/>
            </a:endParaRPr>
          </a:p>
          <a:p>
            <a:pPr marL="0" indent="0" algn="ctr">
              <a:buNone/>
            </a:pPr>
            <a:endParaRPr lang="en-US" sz="1800" dirty="0" smtClean="0">
              <a:latin typeface="Source Han Sans SC"/>
            </a:endParaRPr>
          </a:p>
          <a:p>
            <a:pPr marL="0" indent="0" algn="ctr">
              <a:buNone/>
            </a:pPr>
            <a:endParaRPr lang="en-US" sz="1800" dirty="0">
              <a:latin typeface="Source Han Sans SC"/>
            </a:endParaRP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7</a:t>
            </a:fld>
            <a:endParaRPr lang="en-US" dirty="0">
              <a:latin typeface="Source Han Sans SC"/>
              <a:cs typeface="Times New Roman" panose="02020603050405020304" pitchFamily="18" charset="0"/>
            </a:endParaRPr>
          </a:p>
        </p:txBody>
      </p:sp>
      <p:sp>
        <p:nvSpPr>
          <p:cNvPr id="12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Introduction</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37"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38" name="矩形 13"/>
          <p:cNvSpPr/>
          <p:nvPr/>
        </p:nvSpPr>
        <p:spPr>
          <a:xfrm>
            <a:off x="2078003" y="198322"/>
            <a:ext cx="959292"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Context</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40" name="Titre 1"/>
          <p:cNvSpPr txBox="1">
            <a:spLocks/>
          </p:cNvSpPr>
          <p:nvPr/>
        </p:nvSpPr>
        <p:spPr>
          <a:xfrm>
            <a:off x="3143493"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3"/>
            </a:pPr>
            <a:r>
              <a:rPr lang="en-US" sz="2200" b="1" dirty="0" smtClean="0">
                <a:solidFill>
                  <a:srgbClr val="002C58"/>
                </a:solidFill>
                <a:latin typeface="Source Han Sans SC"/>
                <a:cs typeface="Times New Roman" panose="02020603050405020304" pitchFamily="18" charset="0"/>
              </a:rPr>
              <a:t>Patrimalp - the goal:</a:t>
            </a:r>
            <a:endParaRPr lang="en-US" sz="2200" b="1" dirty="0">
              <a:solidFill>
                <a:srgbClr val="002C58"/>
              </a:solidFill>
              <a:latin typeface="Source Han Sans SC"/>
            </a:endParaRPr>
          </a:p>
        </p:txBody>
      </p:sp>
      <p:cxnSp>
        <p:nvCxnSpPr>
          <p:cNvPr id="141" name="直接连接符 12"/>
          <p:cNvCxnSpPr/>
          <p:nvPr/>
        </p:nvCxnSpPr>
        <p:spPr>
          <a:xfrm>
            <a:off x="3035307"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43"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Source Han Sans SC"/>
                <a:cs typeface="Times New Roman" panose="02020603050405020304" pitchFamily="18" charset="0"/>
              </a:rPr>
              <a:t>1</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30" name="Espace réservé du contenu 9"/>
          <p:cNvSpPr txBox="1">
            <a:spLocks/>
          </p:cNvSpPr>
          <p:nvPr/>
        </p:nvSpPr>
        <p:spPr>
          <a:xfrm>
            <a:off x="422707" y="2988320"/>
            <a:ext cx="4713429" cy="34985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600" dirty="0" smtClean="0">
                <a:latin typeface="Source Han Sans SC"/>
                <a:cs typeface="Times New Roman" panose="02020603050405020304" pitchFamily="18" charset="0"/>
              </a:rPr>
              <a:t>Understand the materiality of the tangible entity &amp; link entities that have similar composition</a:t>
            </a:r>
          </a:p>
          <a:p>
            <a:pPr lvl="3"/>
            <a:endParaRPr lang="en-US" sz="1000" dirty="0" smtClean="0">
              <a:latin typeface="Source Han Sans SC"/>
            </a:endParaRPr>
          </a:p>
          <a:p>
            <a:pPr lvl="1"/>
            <a:r>
              <a:rPr lang="en-US" sz="1600" dirty="0" smtClean="0">
                <a:latin typeface="Source Han Sans SC"/>
              </a:rPr>
              <a:t>Document the results &amp; share knowledge across disciplines for re-use and reasoning</a:t>
            </a:r>
          </a:p>
          <a:p>
            <a:pPr lvl="3"/>
            <a:endParaRPr lang="en-US" sz="1000" dirty="0" smtClean="0">
              <a:latin typeface="Source Han Sans SC"/>
            </a:endParaRPr>
          </a:p>
          <a:p>
            <a:pPr lvl="1"/>
            <a:r>
              <a:rPr lang="en-US" sz="1600" dirty="0" smtClean="0">
                <a:latin typeface="Source Han Sans SC"/>
              </a:rPr>
              <a:t>Transmit this knowledge for future generations for preservation &amp; restoration purposes</a:t>
            </a:r>
          </a:p>
          <a:p>
            <a:pPr marL="1828800" lvl="4" indent="0">
              <a:buFont typeface="Arial" panose="020B0604020202020204" pitchFamily="34" charset="0"/>
              <a:buNone/>
            </a:pPr>
            <a:endParaRPr lang="en-US" sz="1000" dirty="0" smtClean="0">
              <a:latin typeface="Source Han Sans SC"/>
            </a:endParaRPr>
          </a:p>
          <a:p>
            <a:pPr lvl="1"/>
            <a:r>
              <a:rPr lang="en-US" sz="1600" dirty="0" smtClean="0">
                <a:latin typeface="Source Han Sans SC"/>
              </a:rPr>
              <a:t>Gain insights about the entity’s intangible aspects</a:t>
            </a:r>
          </a:p>
        </p:txBody>
      </p:sp>
      <p:sp>
        <p:nvSpPr>
          <p:cNvPr id="31" name="Rectangle à coins arrondis 30"/>
          <p:cNvSpPr/>
          <p:nvPr/>
        </p:nvSpPr>
        <p:spPr>
          <a:xfrm>
            <a:off x="597768" y="1922360"/>
            <a:ext cx="11029340" cy="778959"/>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2B3441"/>
                </a:solidFill>
                <a:latin typeface="Source Han Sans SC"/>
                <a:cs typeface="Times New Roman" panose="02020603050405020304" pitchFamily="18" charset="0"/>
              </a:rPr>
              <a:t>Enabling </a:t>
            </a:r>
            <a:r>
              <a:rPr lang="en-US" sz="2000" b="1" dirty="0" smtClean="0">
                <a:solidFill>
                  <a:srgbClr val="2B3441"/>
                </a:solidFill>
                <a:latin typeface="Source Han Sans SC"/>
                <a:cs typeface="Times New Roman" panose="02020603050405020304" pitchFamily="18" charset="0"/>
              </a:rPr>
              <a:t>the formation and transmission of new knowledge about the materiality </a:t>
            </a:r>
            <a:r>
              <a:rPr lang="en-US" sz="2000" dirty="0" smtClean="0">
                <a:solidFill>
                  <a:srgbClr val="2B3441"/>
                </a:solidFill>
                <a:latin typeface="Source Han Sans SC"/>
                <a:cs typeface="Times New Roman" panose="02020603050405020304" pitchFamily="18" charset="0"/>
              </a:rPr>
              <a:t>of a tangible entity that is a heritage object.</a:t>
            </a:r>
          </a:p>
        </p:txBody>
      </p:sp>
      <p:sp>
        <p:nvSpPr>
          <p:cNvPr id="32" name="椭圆 54"/>
          <p:cNvSpPr/>
          <p:nvPr/>
        </p:nvSpPr>
        <p:spPr>
          <a:xfrm>
            <a:off x="6267525" y="3767325"/>
            <a:ext cx="4617000" cy="2392601"/>
          </a:xfrm>
          <a:custGeom>
            <a:avLst/>
            <a:gdLst>
              <a:gd name="connsiteX0" fmla="*/ 48756 w 3477652"/>
              <a:gd name="connsiteY0" fmla="*/ 5796 h 1802173"/>
              <a:gd name="connsiteX1" fmla="*/ 3474665 w 3477652"/>
              <a:gd name="connsiteY1" fmla="*/ 47047 h 1802173"/>
              <a:gd name="connsiteX2" fmla="*/ 1727334 w 3477652"/>
              <a:gd name="connsiteY2" fmla="*/ 1801252 h 1802173"/>
              <a:gd name="connsiteX3" fmla="*/ 48756 w 3477652"/>
              <a:gd name="connsiteY3" fmla="*/ 5796 h 1802173"/>
              <a:gd name="connsiteX4" fmla="*/ 0 w 3439659"/>
              <a:gd name="connsiteY4" fmla="*/ 1719830 h 3439659"/>
            </a:gdLst>
            <a:ahLst/>
            <a:cxnLst>
              <a:cxn ang="0">
                <a:pos x="connsiteX0" y="connsiteY0"/>
              </a:cxn>
              <a:cxn ang="0">
                <a:pos x="connsiteX1" y="connsiteY1"/>
              </a:cxn>
              <a:cxn ang="0">
                <a:pos x="connsiteX2" y="connsiteY2"/>
              </a:cxn>
              <a:cxn ang="0">
                <a:pos x="connsiteX3" y="connsiteY3"/>
              </a:cxn>
            </a:cxnLst>
            <a:rect l="l" t="t" r="r" b="b"/>
            <a:pathLst>
              <a:path w="3477651"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endParaRPr>
          </a:p>
        </p:txBody>
      </p:sp>
      <p:cxnSp>
        <p:nvCxnSpPr>
          <p:cNvPr id="33" name="直接连接符 34"/>
          <p:cNvCxnSpPr>
            <a:stCxn id="38" idx="7"/>
          </p:cNvCxnSpPr>
          <p:nvPr/>
        </p:nvCxnSpPr>
        <p:spPr>
          <a:xfrm flipV="1">
            <a:off x="7356817" y="3762037"/>
            <a:ext cx="1190103" cy="1449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5"/>
          <p:cNvCxnSpPr/>
          <p:nvPr/>
        </p:nvCxnSpPr>
        <p:spPr>
          <a:xfrm flipV="1">
            <a:off x="8043170" y="3762038"/>
            <a:ext cx="503749" cy="1985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6"/>
          <p:cNvCxnSpPr/>
          <p:nvPr/>
        </p:nvCxnSpPr>
        <p:spPr>
          <a:xfrm flipH="1" flipV="1">
            <a:off x="8546925" y="3762071"/>
            <a:ext cx="404228" cy="1944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7"/>
          <p:cNvCxnSpPr>
            <a:stCxn id="39" idx="1"/>
          </p:cNvCxnSpPr>
          <p:nvPr/>
        </p:nvCxnSpPr>
        <p:spPr>
          <a:xfrm flipH="1" flipV="1">
            <a:off x="8546920" y="3762037"/>
            <a:ext cx="1209256" cy="14549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9"/>
          <p:cNvSpPr/>
          <p:nvPr/>
        </p:nvSpPr>
        <p:spPr>
          <a:xfrm>
            <a:off x="6608759" y="5083169"/>
            <a:ext cx="876404" cy="876404"/>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dirty="0">
              <a:solidFill>
                <a:prstClr val="white"/>
              </a:solidFill>
              <a:latin typeface="字魂105号-简雅黑" panose="00000500000000000000" pitchFamily="2" charset="-122"/>
              <a:ea typeface="字魂105号-简雅黑" panose="00000500000000000000" pitchFamily="2" charset="-122"/>
            </a:endParaRPr>
          </a:p>
        </p:txBody>
      </p:sp>
      <p:sp>
        <p:nvSpPr>
          <p:cNvPr id="39" name="椭圆 40"/>
          <p:cNvSpPr/>
          <p:nvPr/>
        </p:nvSpPr>
        <p:spPr>
          <a:xfrm>
            <a:off x="9627830" y="5088595"/>
            <a:ext cx="876404" cy="876404"/>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dirty="0">
              <a:solidFill>
                <a:prstClr val="white"/>
              </a:solidFill>
              <a:latin typeface="字魂105号-简雅黑" panose="00000500000000000000" pitchFamily="2" charset="-122"/>
              <a:ea typeface="字魂105号-简雅黑" panose="00000500000000000000" pitchFamily="2" charset="-122"/>
            </a:endParaRPr>
          </a:p>
        </p:txBody>
      </p:sp>
      <p:sp>
        <p:nvSpPr>
          <p:cNvPr id="40" name="椭圆 41"/>
          <p:cNvSpPr/>
          <p:nvPr/>
        </p:nvSpPr>
        <p:spPr>
          <a:xfrm>
            <a:off x="10223281" y="4206238"/>
            <a:ext cx="876404" cy="876404"/>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dirty="0">
              <a:solidFill>
                <a:prstClr val="white"/>
              </a:solidFill>
              <a:latin typeface="字魂105号-简雅黑" panose="00000500000000000000" pitchFamily="2" charset="-122"/>
              <a:ea typeface="字魂105号-简雅黑" panose="00000500000000000000" pitchFamily="2" charset="-122"/>
            </a:endParaRPr>
          </a:p>
        </p:txBody>
      </p:sp>
      <p:sp>
        <p:nvSpPr>
          <p:cNvPr id="41" name="椭圆 42"/>
          <p:cNvSpPr/>
          <p:nvPr/>
        </p:nvSpPr>
        <p:spPr>
          <a:xfrm>
            <a:off x="10605173" y="3196645"/>
            <a:ext cx="876404" cy="876404"/>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dirty="0">
              <a:solidFill>
                <a:prstClr val="white"/>
              </a:solidFill>
              <a:latin typeface="字魂105号-简雅黑" panose="00000500000000000000" pitchFamily="2" charset="-122"/>
              <a:ea typeface="字魂105号-简雅黑" panose="00000500000000000000" pitchFamily="2" charset="-122"/>
            </a:endParaRPr>
          </a:p>
        </p:txBody>
      </p:sp>
      <p:sp>
        <p:nvSpPr>
          <p:cNvPr id="42" name="椭圆 43"/>
          <p:cNvSpPr/>
          <p:nvPr/>
        </p:nvSpPr>
        <p:spPr>
          <a:xfrm>
            <a:off x="5702638" y="3181506"/>
            <a:ext cx="876404" cy="876404"/>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dirty="0">
              <a:solidFill>
                <a:prstClr val="white"/>
              </a:solidFill>
              <a:latin typeface="字魂105号-简雅黑" panose="00000500000000000000" pitchFamily="2" charset="-122"/>
              <a:ea typeface="字魂105号-简雅黑" panose="00000500000000000000" pitchFamily="2" charset="-122"/>
            </a:endParaRPr>
          </a:p>
        </p:txBody>
      </p:sp>
      <p:pic>
        <p:nvPicPr>
          <p:cNvPr id="43" name="Image 42"/>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5557415" y="3031572"/>
            <a:ext cx="1150824" cy="1150824"/>
          </a:xfrm>
          <a:prstGeom prst="ellipse">
            <a:avLst/>
          </a:prstGeom>
          <a:ln>
            <a:noFill/>
          </a:ln>
          <a:effectLst>
            <a:softEdge rad="112500"/>
          </a:effectLst>
        </p:spPr>
      </p:pic>
      <p:sp>
        <p:nvSpPr>
          <p:cNvPr id="44" name="椭圆 43"/>
          <p:cNvSpPr/>
          <p:nvPr/>
        </p:nvSpPr>
        <p:spPr>
          <a:xfrm>
            <a:off x="7467911" y="5555217"/>
            <a:ext cx="876404" cy="876404"/>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dirty="0">
              <a:solidFill>
                <a:prstClr val="white"/>
              </a:solidFill>
              <a:latin typeface="字魂105号-简雅黑" panose="00000500000000000000" pitchFamily="2" charset="-122"/>
              <a:ea typeface="字魂105号-简雅黑" panose="00000500000000000000" pitchFamily="2" charset="-122"/>
            </a:endParaRPr>
          </a:p>
        </p:txBody>
      </p:sp>
      <p:sp>
        <p:nvSpPr>
          <p:cNvPr id="45" name="椭圆 43"/>
          <p:cNvSpPr/>
          <p:nvPr/>
        </p:nvSpPr>
        <p:spPr>
          <a:xfrm>
            <a:off x="8659332" y="5555217"/>
            <a:ext cx="876404" cy="876404"/>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dirty="0">
              <a:solidFill>
                <a:prstClr val="white"/>
              </a:solidFill>
              <a:latin typeface="字魂105号-简雅黑" panose="00000500000000000000" pitchFamily="2" charset="-122"/>
              <a:ea typeface="字魂105号-简雅黑" panose="00000500000000000000" pitchFamily="2" charset="-122"/>
            </a:endParaRPr>
          </a:p>
        </p:txBody>
      </p:sp>
      <p:cxnSp>
        <p:nvCxnSpPr>
          <p:cNvPr id="46" name="直接连接符 34"/>
          <p:cNvCxnSpPr/>
          <p:nvPr/>
        </p:nvCxnSpPr>
        <p:spPr>
          <a:xfrm flipV="1">
            <a:off x="6864023" y="3834101"/>
            <a:ext cx="1682896" cy="6356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37"/>
          <p:cNvCxnSpPr/>
          <p:nvPr/>
        </p:nvCxnSpPr>
        <p:spPr>
          <a:xfrm flipH="1" flipV="1">
            <a:off x="8594391" y="3807788"/>
            <a:ext cx="1643062" cy="6588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38"/>
          <p:cNvSpPr/>
          <p:nvPr/>
        </p:nvSpPr>
        <p:spPr>
          <a:xfrm>
            <a:off x="6064636" y="4200239"/>
            <a:ext cx="876404" cy="876404"/>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dirty="0">
              <a:solidFill>
                <a:prstClr val="white"/>
              </a:solidFill>
              <a:latin typeface="字魂105号-简雅黑" panose="00000500000000000000" pitchFamily="2" charset="-122"/>
              <a:ea typeface="字魂105号-简雅黑" panose="00000500000000000000" pitchFamily="2" charset="-122"/>
            </a:endParaRPr>
          </a:p>
        </p:txBody>
      </p:sp>
      <p:pic>
        <p:nvPicPr>
          <p:cNvPr id="52" name="Image 51"/>
          <p:cNvPicPr>
            <a:picLocks noChangeAspect="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5000"/>
                    </a14:imgEffect>
                  </a14:imgLayer>
                </a14:imgProps>
              </a:ext>
            </a:extLst>
          </a:blip>
          <a:stretch>
            <a:fillRect/>
          </a:stretch>
        </p:blipFill>
        <p:spPr>
          <a:xfrm rot="10800000">
            <a:off x="5897719" y="4013933"/>
            <a:ext cx="1218540" cy="1218540"/>
          </a:xfrm>
          <a:prstGeom prst="ellipse">
            <a:avLst/>
          </a:prstGeom>
          <a:ln>
            <a:noFill/>
          </a:ln>
          <a:effectLst>
            <a:softEdge rad="112500"/>
          </a:effectLst>
        </p:spPr>
      </p:pic>
      <p:pic>
        <p:nvPicPr>
          <p:cNvPr id="53" name="Image 52"/>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brightnessContrast bright="47000" contrast="43000"/>
                    </a14:imgEffect>
                  </a14:imgLayer>
                </a14:imgProps>
              </a:ext>
            </a:extLst>
          </a:blip>
          <a:stretch>
            <a:fillRect/>
          </a:stretch>
        </p:blipFill>
        <p:spPr>
          <a:xfrm>
            <a:off x="8483830" y="5404726"/>
            <a:ext cx="1206675" cy="1206675"/>
          </a:xfrm>
          <a:prstGeom prst="ellipse">
            <a:avLst/>
          </a:prstGeom>
          <a:ln>
            <a:noFill/>
          </a:ln>
          <a:effectLst>
            <a:softEdge rad="112500"/>
          </a:effectLst>
        </p:spPr>
      </p:pic>
      <p:pic>
        <p:nvPicPr>
          <p:cNvPr id="54" name="Image 53"/>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bright="-1000" contrast="-17000"/>
                    </a14:imgEffect>
                  </a14:imgLayer>
                </a14:imgProps>
              </a:ext>
              <a:ext uri="{28A0092B-C50C-407E-A947-70E740481C1C}">
                <a14:useLocalDpi xmlns:a14="http://schemas.microsoft.com/office/drawing/2010/main" val="0"/>
              </a:ext>
            </a:extLst>
          </a:blip>
          <a:stretch>
            <a:fillRect/>
          </a:stretch>
        </p:blipFill>
        <p:spPr>
          <a:xfrm>
            <a:off x="9453439" y="4912529"/>
            <a:ext cx="1206676" cy="1206676"/>
          </a:xfrm>
          <a:prstGeom prst="ellipse">
            <a:avLst/>
          </a:prstGeom>
          <a:ln>
            <a:noFill/>
          </a:ln>
          <a:effectLst>
            <a:softEdge rad="112500"/>
          </a:effectLst>
        </p:spPr>
      </p:pic>
      <p:pic>
        <p:nvPicPr>
          <p:cNvPr id="55" name="Image 54"/>
          <p:cNvPicPr>
            <a:picLocks noChangeAspect="1"/>
          </p:cNvPicPr>
          <p:nvPr/>
        </p:nvPicPr>
        <p:blipFill>
          <a:blip r:embed="rId11">
            <a:duotone>
              <a:schemeClr val="accent1">
                <a:shade val="45000"/>
                <a:satMod val="135000"/>
              </a:schemeClr>
              <a:prstClr val="white"/>
            </a:duotone>
          </a:blip>
          <a:stretch>
            <a:fillRect/>
          </a:stretch>
        </p:blipFill>
        <p:spPr>
          <a:xfrm>
            <a:off x="10095167" y="4054983"/>
            <a:ext cx="1166915" cy="1166915"/>
          </a:xfrm>
          <a:prstGeom prst="ellipse">
            <a:avLst/>
          </a:prstGeom>
          <a:ln>
            <a:noFill/>
          </a:ln>
          <a:effectLst>
            <a:softEdge rad="112500"/>
          </a:effectLst>
        </p:spPr>
      </p:pic>
      <p:pic>
        <p:nvPicPr>
          <p:cNvPr id="56" name="Image 55"/>
          <p:cNvPicPr>
            <a:picLocks noChangeAspect="1"/>
          </p:cNvPicPr>
          <p:nvPr/>
        </p:nvPicPr>
        <p:blipFill>
          <a:blip r:embed="rId12">
            <a:duotone>
              <a:prstClr val="black"/>
              <a:srgbClr val="D9C3A5">
                <a:tint val="50000"/>
                <a:satMod val="180000"/>
              </a:srgbClr>
            </a:duotone>
          </a:blip>
          <a:stretch>
            <a:fillRect/>
          </a:stretch>
        </p:blipFill>
        <p:spPr>
          <a:xfrm>
            <a:off x="6427492" y="4940944"/>
            <a:ext cx="1202641" cy="1202641"/>
          </a:xfrm>
          <a:prstGeom prst="ellipse">
            <a:avLst/>
          </a:prstGeom>
          <a:ln>
            <a:noFill/>
          </a:ln>
          <a:effectLst>
            <a:softEdge rad="112500"/>
          </a:effectLst>
        </p:spPr>
      </p:pic>
      <p:pic>
        <p:nvPicPr>
          <p:cNvPr id="57" name="Image 56"/>
          <p:cNvPicPr>
            <a:picLocks noChangeAspect="1"/>
          </p:cNvPicPr>
          <p:nvPr/>
        </p:nvPicPr>
        <p:blipFill>
          <a:blip r:embed="rId13">
            <a:duotone>
              <a:schemeClr val="accent2">
                <a:shade val="45000"/>
                <a:satMod val="135000"/>
              </a:schemeClr>
              <a:prstClr val="white"/>
            </a:duotone>
            <a:extLst>
              <a:ext uri="{BEBA8EAE-BF5A-486C-A8C5-ECC9F3942E4B}">
                <a14:imgProps xmlns:a14="http://schemas.microsoft.com/office/drawing/2010/main">
                  <a14:imgLayer r:embed="rId14">
                    <a14:imgEffect>
                      <a14:brightnessContrast contrast="58000"/>
                    </a14:imgEffect>
                  </a14:imgLayer>
                </a14:imgProps>
              </a:ext>
            </a:extLst>
          </a:blip>
          <a:stretch>
            <a:fillRect/>
          </a:stretch>
        </p:blipFill>
        <p:spPr>
          <a:xfrm>
            <a:off x="7318923" y="5410263"/>
            <a:ext cx="1184528" cy="1184528"/>
          </a:xfrm>
          <a:prstGeom prst="ellipse">
            <a:avLst/>
          </a:prstGeom>
          <a:ln>
            <a:noFill/>
          </a:ln>
          <a:effectLst>
            <a:softEdge rad="112500"/>
          </a:effectLst>
        </p:spPr>
      </p:pic>
      <p:pic>
        <p:nvPicPr>
          <p:cNvPr id="58" name="Image 57"/>
          <p:cNvPicPr>
            <a:picLocks noChangeAspect="1"/>
          </p:cNvPicPr>
          <p:nvPr/>
        </p:nvPicPr>
        <p:blipFill rotWithShape="1">
          <a:blip r:embed="rId15"/>
          <a:srcRect l="7797" r="7635"/>
          <a:stretch/>
        </p:blipFill>
        <p:spPr>
          <a:xfrm>
            <a:off x="10429845" y="3045404"/>
            <a:ext cx="1180825" cy="1123160"/>
          </a:xfrm>
          <a:prstGeom prst="ellipse">
            <a:avLst/>
          </a:prstGeom>
          <a:ln>
            <a:noFill/>
          </a:ln>
          <a:effectLst>
            <a:softEdge rad="112500"/>
          </a:effectLst>
        </p:spPr>
      </p:pic>
      <p:grpSp>
        <p:nvGrpSpPr>
          <p:cNvPr id="2" name="Groupe 1"/>
          <p:cNvGrpSpPr/>
          <p:nvPr/>
        </p:nvGrpSpPr>
        <p:grpSpPr>
          <a:xfrm>
            <a:off x="7591034" y="2781300"/>
            <a:ext cx="1911773" cy="1911773"/>
            <a:chOff x="7591034" y="2558563"/>
            <a:chExt cx="1911773" cy="1911773"/>
          </a:xfrm>
        </p:grpSpPr>
        <p:grpSp>
          <p:nvGrpSpPr>
            <p:cNvPr id="49" name="组合 55"/>
            <p:cNvGrpSpPr/>
            <p:nvPr/>
          </p:nvGrpSpPr>
          <p:grpSpPr>
            <a:xfrm>
              <a:off x="7591034" y="2558563"/>
              <a:ext cx="1911773" cy="1911773"/>
              <a:chOff x="3832951" y="1054702"/>
              <a:chExt cx="1440000" cy="1440000"/>
            </a:xfrm>
            <a:solidFill>
              <a:schemeClr val="bg1"/>
            </a:solidFill>
          </p:grpSpPr>
          <p:sp>
            <p:nvSpPr>
              <p:cNvPr id="50" name="椭圆 56"/>
              <p:cNvSpPr/>
              <p:nvPr/>
            </p:nvSpPr>
            <p:spPr>
              <a:xfrm>
                <a:off x="3832951" y="1054702"/>
                <a:ext cx="1440000" cy="1440000"/>
              </a:xfrm>
              <a:prstGeom prst="ellipse">
                <a:avLst/>
              </a:prstGeom>
              <a:gr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400">
                  <a:latin typeface="字魂105号-简雅黑" panose="00000500000000000000" pitchFamily="2" charset="-122"/>
                </a:endParaRPr>
              </a:p>
            </p:txBody>
          </p:sp>
          <p:sp>
            <p:nvSpPr>
              <p:cNvPr id="51" name="TextBox 21"/>
              <p:cNvSpPr txBox="1"/>
              <p:nvPr/>
            </p:nvSpPr>
            <p:spPr>
              <a:xfrm>
                <a:off x="4204138" y="1420759"/>
                <a:ext cx="697627" cy="70788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defPPr>
                  <a:defRPr lang="zh-CN"/>
                </a:defPPr>
                <a:lvl1pPr algn="ctr">
                  <a:defRPr sz="1400">
                    <a:solidFill>
                      <a:schemeClr val="lt1"/>
                    </a:soli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sz="2000" b="1" dirty="0" smtClean="0">
                    <a:latin typeface="Source Han Sans SC"/>
                    <a:ea typeface="Source Han Sans SC"/>
                  </a:rPr>
                  <a:t>Score</a:t>
                </a:r>
                <a:endParaRPr lang="en-US" altLang="zh-CN" sz="2800" b="1" dirty="0" smtClean="0">
                  <a:latin typeface="字魂105号-简雅黑" panose="00000500000000000000" pitchFamily="2" charset="-122"/>
                  <a:ea typeface="字魂105号-简雅黑" panose="00000500000000000000" pitchFamily="2" charset="-122"/>
                </a:endParaRPr>
              </a:p>
              <a:p>
                <a:r>
                  <a:rPr lang="en-US" altLang="en-US" sz="1900" b="1" dirty="0" smtClean="0">
                    <a:latin typeface="Source Han Sans SC"/>
                    <a:ea typeface="Source Han Sans SC"/>
                  </a:rPr>
                  <a:t>Think</a:t>
                </a:r>
                <a:endParaRPr lang="zh-CN" altLang="en-US" sz="2800" b="1" dirty="0">
                  <a:latin typeface="字魂105号-简雅黑" panose="00000500000000000000" pitchFamily="2" charset="-122"/>
                  <a:ea typeface="字魂105号-简雅黑" panose="00000500000000000000" pitchFamily="2" charset="-122"/>
                </a:endParaRPr>
              </a:p>
            </p:txBody>
          </p:sp>
        </p:grpSp>
        <p:pic>
          <p:nvPicPr>
            <p:cNvPr id="59" name="Image 58">
              <a:extLst>
                <a:ext uri="{FF2B5EF4-FFF2-40B4-BE49-F238E27FC236}">
                  <a16:creationId xmlns:a16="http://schemas.microsoft.com/office/drawing/2014/main" id="{84AB5EA7-53F4-498C-AE45-5EA44C6AB25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71217" y="3688104"/>
              <a:ext cx="709728" cy="492858"/>
            </a:xfrm>
            <a:prstGeom prst="ellipse">
              <a:avLst/>
            </a:prstGeom>
            <a:ln>
              <a:noFill/>
            </a:ln>
            <a:effectLst>
              <a:softEdge rad="112500"/>
            </a:effectLst>
          </p:spPr>
        </p:pic>
        <p:pic>
          <p:nvPicPr>
            <p:cNvPr id="60" name="Image 59">
              <a:extLst>
                <a:ext uri="{FF2B5EF4-FFF2-40B4-BE49-F238E27FC236}">
                  <a16:creationId xmlns:a16="http://schemas.microsoft.com/office/drawing/2014/main" id="{2FC82C3E-C4B6-491B-9C4C-AB32A4888FA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42260" y="3268413"/>
              <a:ext cx="837838" cy="483559"/>
            </a:xfrm>
            <a:prstGeom prst="ellipse">
              <a:avLst/>
            </a:prstGeom>
            <a:ln>
              <a:noFill/>
            </a:ln>
            <a:effectLst>
              <a:softEdge rad="112500"/>
            </a:effectLst>
          </p:spPr>
        </p:pic>
        <p:pic>
          <p:nvPicPr>
            <p:cNvPr id="61" name="Image 60"/>
            <p:cNvPicPr>
              <a:picLocks noChangeAspect="1"/>
            </p:cNvPicPr>
            <p:nvPr/>
          </p:nvPicPr>
          <p:blipFill>
            <a:blip r:embed="rId18"/>
            <a:stretch>
              <a:fillRect/>
            </a:stretch>
          </p:blipFill>
          <p:spPr>
            <a:xfrm>
              <a:off x="7778810" y="2933012"/>
              <a:ext cx="1463496" cy="310113"/>
            </a:xfrm>
            <a:prstGeom prst="rect">
              <a:avLst/>
            </a:prstGeom>
          </p:spPr>
        </p:pic>
        <p:pic>
          <p:nvPicPr>
            <p:cNvPr id="62" name="Image 61">
              <a:extLst>
                <a:ext uri="{FF2B5EF4-FFF2-40B4-BE49-F238E27FC236}">
                  <a16:creationId xmlns:a16="http://schemas.microsoft.com/office/drawing/2014/main" id="{8EC1D8F9-50C8-4FB3-97CD-5CD017ED54F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807390">
              <a:off x="7627820" y="3489239"/>
              <a:ext cx="1160523" cy="761700"/>
            </a:xfrm>
            <a:prstGeom prst="rect">
              <a:avLst/>
            </a:prstGeom>
            <a:effectLst>
              <a:outerShdw blurRad="63500" sx="102000" sy="102000" algn="ctr" rotWithShape="0">
                <a:prstClr val="black">
                  <a:alpha val="40000"/>
                </a:prstClr>
              </a:outerShdw>
            </a:effectLst>
          </p:spPr>
        </p:pic>
        <p:pic>
          <p:nvPicPr>
            <p:cNvPr id="63" name="Image 62">
              <a:extLst>
                <a:ext uri="{FF2B5EF4-FFF2-40B4-BE49-F238E27FC236}">
                  <a16:creationId xmlns:a16="http://schemas.microsoft.com/office/drawing/2014/main" id="{2AA154A5-0CE8-4A83-B370-7A01832F6EEE}"/>
                </a:ext>
              </a:extLst>
            </p:cNvPr>
            <p:cNvPicPr>
              <a:picLocks noChangeAspect="1"/>
            </p:cNvPicPr>
            <p:nvPr/>
          </p:nvPicPr>
          <p:blipFill>
            <a:blip r:embed="rId20"/>
            <a:stretch>
              <a:fillRect/>
            </a:stretch>
          </p:blipFill>
          <p:spPr>
            <a:xfrm>
              <a:off x="8205498" y="3366417"/>
              <a:ext cx="542313" cy="593242"/>
            </a:xfrm>
            <a:prstGeom prst="ellipse">
              <a:avLst/>
            </a:prstGeom>
            <a:ln>
              <a:noFill/>
            </a:ln>
            <a:effectLst>
              <a:softEdge rad="112500"/>
            </a:effectLst>
          </p:spPr>
        </p:pic>
      </p:grpSp>
      <p:sp>
        <p:nvSpPr>
          <p:cNvPr id="64" name="Rectangle 63"/>
          <p:cNvSpPr/>
          <p:nvPr/>
        </p:nvSpPr>
        <p:spPr>
          <a:xfrm>
            <a:off x="2601286" y="1021180"/>
            <a:ext cx="1804904" cy="306686"/>
          </a:xfrm>
          <a:prstGeom prst="rect">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A64C0E"/>
              </a:solidFill>
              <a:latin typeface="Source Han Sans SC"/>
              <a:cs typeface="Times New Roman" panose="02020603050405020304" pitchFamily="18" charset="0"/>
            </a:endParaRPr>
          </a:p>
        </p:txBody>
      </p:sp>
      <p:sp>
        <p:nvSpPr>
          <p:cNvPr id="65" name="Rectangle 64"/>
          <p:cNvSpPr/>
          <p:nvPr/>
        </p:nvSpPr>
        <p:spPr>
          <a:xfrm>
            <a:off x="7085700" y="1396482"/>
            <a:ext cx="1976120" cy="306686"/>
          </a:xfrm>
          <a:prstGeom prst="rect">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A64C0E"/>
              </a:solidFill>
              <a:latin typeface="Source Han Sans SC"/>
              <a:cs typeface="Times New Roman" panose="02020603050405020304" pitchFamily="18" charset="0"/>
            </a:endParaRPr>
          </a:p>
        </p:txBody>
      </p:sp>
    </p:spTree>
    <p:extLst>
      <p:ext uri="{BB962C8B-B14F-4D97-AF65-F5344CB8AC3E}">
        <p14:creationId xmlns:p14="http://schemas.microsoft.com/office/powerpoint/2010/main" val="104201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38" grpId="0" animBg="1"/>
      <p:bldP spid="39" grpId="0" animBg="1"/>
      <p:bldP spid="40" grpId="0" animBg="1"/>
      <p:bldP spid="41" grpId="0" animBg="1"/>
      <p:bldP spid="42" grpId="0" animBg="1"/>
      <p:bldP spid="44" grpId="0" animBg="1"/>
      <p:bldP spid="45"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5" y="2162629"/>
            <a:ext cx="10887075" cy="4014333"/>
          </a:xfrm>
        </p:spPr>
        <p:txBody>
          <a:bodyPr>
            <a:noAutofit/>
          </a:bodyPr>
          <a:lstStyle/>
          <a:p>
            <a:pPr lvl="3"/>
            <a:endParaRPr lang="en-US" dirty="0" smtClean="0">
              <a:latin typeface="Source Han Sans SC"/>
              <a:cs typeface="Times New Roman" panose="02020603050405020304" pitchFamily="18" charset="0"/>
            </a:endParaRPr>
          </a:p>
          <a:p>
            <a:pPr marL="1371600" lvl="3" indent="0">
              <a:buNone/>
            </a:pPr>
            <a:endParaRPr lang="en-US" dirty="0" smtClean="0">
              <a:latin typeface="Source Han Sans SC"/>
              <a:cs typeface="Times New Roman" panose="02020603050405020304" pitchFamily="18" charset="0"/>
            </a:endParaRPr>
          </a:p>
          <a:p>
            <a:pPr marL="0" indent="0">
              <a:buNone/>
            </a:pPr>
            <a:r>
              <a:rPr lang="en-US" sz="2000" b="1" dirty="0" smtClean="0">
                <a:latin typeface="Source Han Sans SC"/>
                <a:cs typeface="Times New Roman" panose="02020603050405020304" pitchFamily="18" charset="0"/>
              </a:rPr>
              <a:t>Common understanding:</a:t>
            </a:r>
          </a:p>
          <a:p>
            <a:pPr lvl="2"/>
            <a:r>
              <a:rPr lang="en-US" sz="1800" dirty="0" smtClean="0">
                <a:latin typeface="Source Han Sans SC"/>
                <a:cs typeface="Times New Roman" panose="02020603050405020304" pitchFamily="18" charset="0"/>
              </a:rPr>
              <a:t>Common entity:</a:t>
            </a:r>
          </a:p>
          <a:p>
            <a:pPr lvl="2"/>
            <a:r>
              <a:rPr lang="en-US" sz="1800" dirty="0" smtClean="0">
                <a:latin typeface="Source Han Sans SC"/>
                <a:cs typeface="Times New Roman" panose="02020603050405020304" pitchFamily="18" charset="0"/>
              </a:rPr>
              <a:t>Shared goal:</a:t>
            </a:r>
            <a:endParaRPr lang="en-US" sz="1800" dirty="0" smtClean="0">
              <a:latin typeface="Source Han Sans SC"/>
            </a:endParaRPr>
          </a:p>
          <a:p>
            <a:pPr marL="0" indent="0">
              <a:buNone/>
            </a:pPr>
            <a:endParaRPr lang="en-US" sz="1800" dirty="0" smtClean="0">
              <a:latin typeface="Source Han Sans SC"/>
            </a:endParaRPr>
          </a:p>
          <a:p>
            <a:pPr marL="0" indent="0">
              <a:buNone/>
            </a:pPr>
            <a:r>
              <a:rPr lang="en-US" sz="2000" i="1" dirty="0" smtClean="0">
                <a:latin typeface="Source Han Sans SC"/>
              </a:rPr>
              <a:t>“An ontology is a formal and explicit specification of a shared conceptualization” </a:t>
            </a:r>
            <a:r>
              <a:rPr lang="en-US" sz="2000" i="1" baseline="30000" dirty="0" smtClean="0">
                <a:latin typeface="Source Han Sans SC"/>
              </a:rPr>
              <a:t>[1,2,3]</a:t>
            </a: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8</a:t>
            </a:fld>
            <a:endParaRPr lang="en-US" dirty="0">
              <a:latin typeface="Source Han Sans SC"/>
              <a:cs typeface="Times New Roman" panose="02020603050405020304" pitchFamily="18" charset="0"/>
            </a:endParaRPr>
          </a:p>
        </p:txBody>
      </p:sp>
      <p:sp>
        <p:nvSpPr>
          <p:cNvPr id="65" name="Rectangle à coins arrondis 64"/>
          <p:cNvSpPr/>
          <p:nvPr/>
        </p:nvSpPr>
        <p:spPr>
          <a:xfrm>
            <a:off x="554812" y="1215685"/>
            <a:ext cx="11055858" cy="933119"/>
          </a:xfrm>
          <a:prstGeom prst="roundRect">
            <a:avLst>
              <a:gd name="adj" fmla="val 50000"/>
            </a:avLst>
          </a:prstGeom>
          <a:solidFill>
            <a:schemeClr val="bg1"/>
          </a:solidFill>
          <a:ln>
            <a:solidFill>
              <a:schemeClr val="bg1">
                <a:lumMod val="65000"/>
              </a:schemeClr>
            </a:solidFill>
          </a:ln>
          <a:effectLst>
            <a:outerShdw blurRad="50800" dist="38100" dir="2700000" algn="tl" rotWithShape="0">
              <a:prstClr val="black">
                <a:alpha val="40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ource Han Sans SC"/>
                <a:cs typeface="Times New Roman" panose="02020603050405020304" pitchFamily="18" charset="0"/>
              </a:rPr>
              <a:t>To find/build an </a:t>
            </a:r>
            <a:r>
              <a:rPr lang="en-US" sz="2000" b="1" dirty="0">
                <a:solidFill>
                  <a:srgbClr val="A64C0E"/>
                </a:solidFill>
                <a:latin typeface="Source Han Sans SC"/>
                <a:cs typeface="Times New Roman" panose="02020603050405020304" pitchFamily="18" charset="0"/>
              </a:rPr>
              <a:t>ontology</a:t>
            </a:r>
            <a:r>
              <a:rPr lang="en-US" sz="2000" dirty="0">
                <a:solidFill>
                  <a:schemeClr val="tx1"/>
                </a:solidFill>
                <a:latin typeface="Source Han Sans SC"/>
                <a:cs typeface="Times New Roman" panose="02020603050405020304" pitchFamily="18" charset="0"/>
              </a:rPr>
              <a:t> </a:t>
            </a:r>
            <a:r>
              <a:rPr lang="en-US" sz="2000" dirty="0" smtClean="0">
                <a:solidFill>
                  <a:schemeClr val="tx1"/>
                </a:solidFill>
                <a:latin typeface="Source Han Sans SC"/>
                <a:cs typeface="Times New Roman" panose="02020603050405020304" pitchFamily="18" charset="0"/>
              </a:rPr>
              <a:t>as a formal specification of a shared conceptualization centered </a:t>
            </a:r>
            <a:r>
              <a:rPr lang="en-US" sz="2000" dirty="0">
                <a:solidFill>
                  <a:schemeClr val="tx1"/>
                </a:solidFill>
                <a:latin typeface="Source Han Sans SC"/>
                <a:cs typeface="Times New Roman" panose="02020603050405020304" pitchFamily="18" charset="0"/>
              </a:rPr>
              <a:t>on the </a:t>
            </a:r>
            <a:r>
              <a:rPr lang="en-US" sz="2000" dirty="0" smtClean="0">
                <a:solidFill>
                  <a:schemeClr val="tx1"/>
                </a:solidFill>
                <a:latin typeface="Source Han Sans SC"/>
                <a:cs typeface="Times New Roman" panose="02020603050405020304" pitchFamily="18" charset="0"/>
              </a:rPr>
              <a:t>«</a:t>
            </a:r>
            <a:r>
              <a:rPr lang="en-US" sz="2000" b="1" dirty="0" smtClean="0">
                <a:solidFill>
                  <a:schemeClr val="tx1"/>
                </a:solidFill>
                <a:latin typeface="Source Han Sans SC"/>
                <a:cs typeface="Times New Roman" panose="02020603050405020304" pitchFamily="18" charset="0"/>
              </a:rPr>
              <a:t> </a:t>
            </a:r>
            <a:r>
              <a:rPr lang="en-US" sz="2000" b="1" dirty="0" smtClean="0">
                <a:solidFill>
                  <a:srgbClr val="A64C0E"/>
                </a:solidFill>
                <a:latin typeface="Source Han Sans SC"/>
                <a:cs typeface="Times New Roman" panose="02020603050405020304" pitchFamily="18" charset="0"/>
              </a:rPr>
              <a:t>materiality </a:t>
            </a:r>
            <a:r>
              <a:rPr lang="en-US" sz="2000" b="1" dirty="0">
                <a:solidFill>
                  <a:srgbClr val="A64C0E"/>
                </a:solidFill>
                <a:latin typeface="Source Han Sans SC"/>
                <a:cs typeface="Times New Roman" panose="02020603050405020304" pitchFamily="18" charset="0"/>
              </a:rPr>
              <a:t>of the </a:t>
            </a:r>
            <a:r>
              <a:rPr lang="en-US" sz="2000" b="1" dirty="0" smtClean="0">
                <a:solidFill>
                  <a:srgbClr val="A64C0E"/>
                </a:solidFill>
                <a:latin typeface="Source Han Sans SC"/>
                <a:cs typeface="Times New Roman" panose="02020603050405020304" pitchFamily="18" charset="0"/>
              </a:rPr>
              <a:t>entity</a:t>
            </a:r>
            <a:r>
              <a:rPr lang="en-US" sz="2000" dirty="0" smtClean="0">
                <a:solidFill>
                  <a:schemeClr val="tx1"/>
                </a:solidFill>
                <a:latin typeface="Source Han Sans SC"/>
                <a:cs typeface="Times New Roman" panose="02020603050405020304" pitchFamily="18" charset="0"/>
              </a:rPr>
              <a:t> » enabling </a:t>
            </a:r>
            <a:r>
              <a:rPr lang="fr-FR" sz="2000" dirty="0" smtClean="0">
                <a:solidFill>
                  <a:schemeClr val="tx1"/>
                </a:solidFill>
                <a:latin typeface="Source Han Sans SC"/>
                <a:cs typeface="Times New Roman" panose="02020603050405020304" pitchFamily="18" charset="0"/>
              </a:rPr>
              <a:t>« </a:t>
            </a:r>
            <a:r>
              <a:rPr lang="en-US" sz="2000" b="1" dirty="0" smtClean="0">
                <a:solidFill>
                  <a:srgbClr val="A64C0E"/>
                </a:solidFill>
                <a:latin typeface="Source Han Sans SC"/>
                <a:cs typeface="Times New Roman" panose="02020603050405020304" pitchFamily="18" charset="0"/>
              </a:rPr>
              <a:t>understanding and representation</a:t>
            </a:r>
            <a:r>
              <a:rPr lang="fr-FR" sz="2000" b="1" dirty="0" smtClean="0">
                <a:solidFill>
                  <a:schemeClr val="tx1"/>
                </a:solidFill>
                <a:latin typeface="Source Han Sans SC"/>
                <a:cs typeface="Times New Roman" panose="02020603050405020304" pitchFamily="18" charset="0"/>
              </a:rPr>
              <a:t> </a:t>
            </a:r>
            <a:r>
              <a:rPr lang="fr-FR" sz="2000" dirty="0" smtClean="0">
                <a:solidFill>
                  <a:schemeClr val="tx1"/>
                </a:solidFill>
                <a:latin typeface="Source Han Sans SC"/>
                <a:cs typeface="Times New Roman" panose="02020603050405020304" pitchFamily="18" charset="0"/>
              </a:rPr>
              <a:t>»</a:t>
            </a:r>
            <a:r>
              <a:rPr lang="en-US" sz="2000" dirty="0" smtClean="0">
                <a:solidFill>
                  <a:schemeClr val="tx1"/>
                </a:solidFill>
                <a:latin typeface="Source Han Sans SC"/>
                <a:cs typeface="Times New Roman" panose="02020603050405020304" pitchFamily="18" charset="0"/>
              </a:rPr>
              <a:t>. </a:t>
            </a:r>
            <a:endParaRPr lang="en-US" sz="2000" dirty="0">
              <a:solidFill>
                <a:schemeClr val="tx1"/>
              </a:solidFill>
              <a:latin typeface="Source Han Sans SC"/>
              <a:cs typeface="Times New Roman" panose="02020603050405020304" pitchFamily="18" charset="0"/>
            </a:endParaRPr>
          </a:p>
        </p:txBody>
      </p:sp>
      <p:sp>
        <p:nvSpPr>
          <p:cNvPr id="18"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Introduction</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9"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3"/>
          <p:cNvSpPr/>
          <p:nvPr/>
        </p:nvSpPr>
        <p:spPr>
          <a:xfrm>
            <a:off x="2078002" y="198322"/>
            <a:ext cx="1274797"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Problematic</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21" name="Titre 1"/>
          <p:cNvSpPr txBox="1">
            <a:spLocks/>
          </p:cNvSpPr>
          <p:nvPr/>
        </p:nvSpPr>
        <p:spPr>
          <a:xfrm>
            <a:off x="3451468"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4"/>
            </a:pPr>
            <a:r>
              <a:rPr lang="en-US" sz="2200" b="1" dirty="0" smtClean="0">
                <a:solidFill>
                  <a:srgbClr val="002C58"/>
                </a:solidFill>
                <a:latin typeface="Source Han Sans SC"/>
                <a:cs typeface="Times New Roman" panose="02020603050405020304" pitchFamily="18" charset="0"/>
              </a:rPr>
              <a:t>Patrimalp - the challenge:</a:t>
            </a:r>
            <a:endParaRPr lang="en-US" sz="2200" b="1" dirty="0">
              <a:solidFill>
                <a:srgbClr val="002C58"/>
              </a:solidFill>
              <a:latin typeface="Source Han Sans SC"/>
            </a:endParaRPr>
          </a:p>
        </p:txBody>
      </p:sp>
      <p:cxnSp>
        <p:nvCxnSpPr>
          <p:cNvPr id="22" name="直接连接符 12"/>
          <p:cNvCxnSpPr/>
          <p:nvPr/>
        </p:nvCxnSpPr>
        <p:spPr>
          <a:xfrm>
            <a:off x="339408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23"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24"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Source Han Sans SC"/>
                <a:cs typeface="Times New Roman" panose="02020603050405020304" pitchFamily="18" charset="0"/>
              </a:rPr>
              <a:t>1</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grpSp>
        <p:nvGrpSpPr>
          <p:cNvPr id="35" name="Groupe 34"/>
          <p:cNvGrpSpPr/>
          <p:nvPr/>
        </p:nvGrpSpPr>
        <p:grpSpPr>
          <a:xfrm>
            <a:off x="9409482" y="2318628"/>
            <a:ext cx="1911773" cy="1911773"/>
            <a:chOff x="7591034" y="2558563"/>
            <a:chExt cx="1911773" cy="1911773"/>
          </a:xfrm>
        </p:grpSpPr>
        <p:grpSp>
          <p:nvGrpSpPr>
            <p:cNvPr id="36" name="组合 55"/>
            <p:cNvGrpSpPr/>
            <p:nvPr/>
          </p:nvGrpSpPr>
          <p:grpSpPr>
            <a:xfrm>
              <a:off x="7591034" y="2558563"/>
              <a:ext cx="1911773" cy="1911773"/>
              <a:chOff x="3832951" y="1054702"/>
              <a:chExt cx="1440000" cy="1440000"/>
            </a:xfrm>
            <a:solidFill>
              <a:schemeClr val="bg1"/>
            </a:solidFill>
          </p:grpSpPr>
          <p:sp>
            <p:nvSpPr>
              <p:cNvPr id="42" name="椭圆 56"/>
              <p:cNvSpPr/>
              <p:nvPr/>
            </p:nvSpPr>
            <p:spPr>
              <a:xfrm>
                <a:off x="3832951" y="1054702"/>
                <a:ext cx="1440000" cy="1440000"/>
              </a:xfrm>
              <a:prstGeom prst="ellipse">
                <a:avLst/>
              </a:prstGeom>
              <a:gr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400">
                  <a:latin typeface="字魂105号-简雅黑" panose="00000500000000000000" pitchFamily="2" charset="-122"/>
                </a:endParaRPr>
              </a:p>
            </p:txBody>
          </p:sp>
          <p:sp>
            <p:nvSpPr>
              <p:cNvPr id="43" name="TextBox 21"/>
              <p:cNvSpPr txBox="1"/>
              <p:nvPr/>
            </p:nvSpPr>
            <p:spPr>
              <a:xfrm>
                <a:off x="4204138" y="1420759"/>
                <a:ext cx="697627" cy="70788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defPPr>
                  <a:defRPr lang="zh-CN"/>
                </a:defPPr>
                <a:lvl1pPr algn="ctr">
                  <a:defRPr sz="1400">
                    <a:solidFill>
                      <a:schemeClr val="lt1"/>
                    </a:soli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sz="2000" b="1" smtClean="0">
                    <a:latin typeface="Source Han Sans SC"/>
                    <a:ea typeface="Source Han Sans SC"/>
                  </a:rPr>
                  <a:t>Score</a:t>
                </a:r>
                <a:endParaRPr lang="en-US" altLang="zh-CN" sz="2800" b="1" smtClean="0">
                  <a:latin typeface="字魂105号-简雅黑" panose="00000500000000000000" pitchFamily="2" charset="-122"/>
                  <a:ea typeface="字魂105号-简雅黑" panose="00000500000000000000" pitchFamily="2" charset="-122"/>
                </a:endParaRPr>
              </a:p>
              <a:p>
                <a:r>
                  <a:rPr lang="en-US" altLang="en-US" sz="1900" b="1" smtClean="0">
                    <a:latin typeface="Source Han Sans SC"/>
                    <a:ea typeface="Source Han Sans SC"/>
                  </a:rPr>
                  <a:t>Think</a:t>
                </a:r>
                <a:endParaRPr lang="zh-CN" altLang="en-US" sz="2800" b="1">
                  <a:latin typeface="字魂105号-简雅黑" panose="00000500000000000000" pitchFamily="2" charset="-122"/>
                  <a:ea typeface="字魂105号-简雅黑" panose="00000500000000000000" pitchFamily="2" charset="-122"/>
                </a:endParaRPr>
              </a:p>
            </p:txBody>
          </p:sp>
        </p:grpSp>
        <p:pic>
          <p:nvPicPr>
            <p:cNvPr id="37" name="Image 36">
              <a:extLst>
                <a:ext uri="{FF2B5EF4-FFF2-40B4-BE49-F238E27FC236}">
                  <a16:creationId xmlns:a16="http://schemas.microsoft.com/office/drawing/2014/main" id="{84AB5EA7-53F4-498C-AE45-5EA44C6AB2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1217" y="3688104"/>
              <a:ext cx="709728" cy="492858"/>
            </a:xfrm>
            <a:prstGeom prst="ellipse">
              <a:avLst/>
            </a:prstGeom>
            <a:ln>
              <a:noFill/>
            </a:ln>
            <a:effectLst>
              <a:softEdge rad="112500"/>
            </a:effectLst>
          </p:spPr>
        </p:pic>
        <p:pic>
          <p:nvPicPr>
            <p:cNvPr id="38" name="Image 37">
              <a:extLst>
                <a:ext uri="{FF2B5EF4-FFF2-40B4-BE49-F238E27FC236}">
                  <a16:creationId xmlns:a16="http://schemas.microsoft.com/office/drawing/2014/main" id="{2FC82C3E-C4B6-491B-9C4C-AB32A4888F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2260" y="3268413"/>
              <a:ext cx="837838" cy="483559"/>
            </a:xfrm>
            <a:prstGeom prst="ellipse">
              <a:avLst/>
            </a:prstGeom>
            <a:ln>
              <a:noFill/>
            </a:ln>
            <a:effectLst>
              <a:softEdge rad="112500"/>
            </a:effectLst>
          </p:spPr>
        </p:pic>
        <p:pic>
          <p:nvPicPr>
            <p:cNvPr id="39" name="Image 38"/>
            <p:cNvPicPr>
              <a:picLocks noChangeAspect="1"/>
            </p:cNvPicPr>
            <p:nvPr/>
          </p:nvPicPr>
          <p:blipFill>
            <a:blip r:embed="rId5"/>
            <a:stretch>
              <a:fillRect/>
            </a:stretch>
          </p:blipFill>
          <p:spPr>
            <a:xfrm>
              <a:off x="7778810" y="2933012"/>
              <a:ext cx="1463496" cy="310113"/>
            </a:xfrm>
            <a:prstGeom prst="rect">
              <a:avLst/>
            </a:prstGeom>
          </p:spPr>
        </p:pic>
        <p:pic>
          <p:nvPicPr>
            <p:cNvPr id="40" name="Image 39">
              <a:extLst>
                <a:ext uri="{FF2B5EF4-FFF2-40B4-BE49-F238E27FC236}">
                  <a16:creationId xmlns:a16="http://schemas.microsoft.com/office/drawing/2014/main" id="{8EC1D8F9-50C8-4FB3-97CD-5CD017ED54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807390">
              <a:off x="7627820" y="3489239"/>
              <a:ext cx="1160523" cy="761700"/>
            </a:xfrm>
            <a:prstGeom prst="rect">
              <a:avLst/>
            </a:prstGeom>
            <a:effectLst>
              <a:outerShdw blurRad="63500" sx="102000" sy="102000" algn="ctr" rotWithShape="0">
                <a:prstClr val="black">
                  <a:alpha val="40000"/>
                </a:prstClr>
              </a:outerShdw>
            </a:effectLst>
          </p:spPr>
        </p:pic>
        <p:pic>
          <p:nvPicPr>
            <p:cNvPr id="41" name="Image 40">
              <a:extLst>
                <a:ext uri="{FF2B5EF4-FFF2-40B4-BE49-F238E27FC236}">
                  <a16:creationId xmlns:a16="http://schemas.microsoft.com/office/drawing/2014/main" id="{2AA154A5-0CE8-4A83-B370-7A01832F6EEE}"/>
                </a:ext>
              </a:extLst>
            </p:cNvPr>
            <p:cNvPicPr>
              <a:picLocks noChangeAspect="1"/>
            </p:cNvPicPr>
            <p:nvPr/>
          </p:nvPicPr>
          <p:blipFill>
            <a:blip r:embed="rId7"/>
            <a:stretch>
              <a:fillRect/>
            </a:stretch>
          </p:blipFill>
          <p:spPr>
            <a:xfrm>
              <a:off x="8205498" y="3366417"/>
              <a:ext cx="542313" cy="593242"/>
            </a:xfrm>
            <a:prstGeom prst="ellipse">
              <a:avLst/>
            </a:prstGeom>
            <a:ln>
              <a:noFill/>
            </a:ln>
            <a:effectLst>
              <a:softEdge rad="112500"/>
            </a:effectLst>
          </p:spPr>
        </p:pic>
      </p:grpSp>
      <p:sp>
        <p:nvSpPr>
          <p:cNvPr id="45" name="Rectangle 44"/>
          <p:cNvSpPr/>
          <p:nvPr/>
        </p:nvSpPr>
        <p:spPr>
          <a:xfrm>
            <a:off x="3599180" y="2869626"/>
            <a:ext cx="1221740" cy="306686"/>
          </a:xfrm>
          <a:prstGeom prst="rect">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A64C0E"/>
              </a:solidFill>
              <a:latin typeface="Source Han Sans SC"/>
              <a:cs typeface="Times New Roman" panose="02020603050405020304" pitchFamily="18" charset="0"/>
            </a:endParaRPr>
          </a:p>
        </p:txBody>
      </p:sp>
      <p:sp>
        <p:nvSpPr>
          <p:cNvPr id="46" name="Espace réservé du contenu 9"/>
          <p:cNvSpPr txBox="1">
            <a:spLocks/>
          </p:cNvSpPr>
          <p:nvPr/>
        </p:nvSpPr>
        <p:spPr>
          <a:xfrm>
            <a:off x="3558265" y="2843872"/>
            <a:ext cx="1343936" cy="3414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latin typeface="Source Han Sans SC"/>
                <a:cs typeface="Times New Roman" panose="02020603050405020304" pitchFamily="18" charset="0"/>
              </a:rPr>
              <a:t>Ontology</a:t>
            </a:r>
          </a:p>
        </p:txBody>
      </p:sp>
      <p:sp>
        <p:nvSpPr>
          <p:cNvPr id="5" name="Rectangle 4"/>
          <p:cNvSpPr/>
          <p:nvPr/>
        </p:nvSpPr>
        <p:spPr>
          <a:xfrm>
            <a:off x="3288418" y="3157112"/>
            <a:ext cx="3900843" cy="369332"/>
          </a:xfrm>
          <a:prstGeom prst="rect">
            <a:avLst/>
          </a:prstGeom>
        </p:spPr>
        <p:txBody>
          <a:bodyPr wrap="square">
            <a:spAutoFit/>
          </a:bodyPr>
          <a:lstStyle/>
          <a:p>
            <a:r>
              <a:rPr lang="en-US" dirty="0" smtClean="0">
                <a:latin typeface="Source Han Sans SC"/>
                <a:cs typeface="Times New Roman" panose="02020603050405020304" pitchFamily="18" charset="0"/>
              </a:rPr>
              <a:t>materiality of the tangible entity</a:t>
            </a:r>
          </a:p>
        </p:txBody>
      </p:sp>
      <p:sp>
        <p:nvSpPr>
          <p:cNvPr id="47" name="Rectangle 46"/>
          <p:cNvSpPr/>
          <p:nvPr/>
        </p:nvSpPr>
        <p:spPr>
          <a:xfrm>
            <a:off x="2979143" y="3465496"/>
            <a:ext cx="6160492" cy="369332"/>
          </a:xfrm>
          <a:prstGeom prst="rect">
            <a:avLst/>
          </a:prstGeom>
        </p:spPr>
        <p:txBody>
          <a:bodyPr wrap="square">
            <a:spAutoFit/>
          </a:bodyPr>
          <a:lstStyle/>
          <a:p>
            <a:r>
              <a:rPr lang="en-US" dirty="0" smtClean="0">
                <a:latin typeface="Source Han Sans SC"/>
                <a:cs typeface="Times New Roman" panose="02020603050405020304" pitchFamily="18" charset="0"/>
              </a:rPr>
              <a:t>understanding &amp; representation to form new knowledge</a:t>
            </a:r>
            <a:endParaRPr lang="en-US" dirty="0">
              <a:latin typeface="Source Han Sans SC"/>
              <a:cs typeface="Times New Roman" panose="02020603050405020304" pitchFamily="18" charset="0"/>
            </a:endParaRPr>
          </a:p>
        </p:txBody>
      </p:sp>
      <p:sp>
        <p:nvSpPr>
          <p:cNvPr id="50" name="Rectangle 49"/>
          <p:cNvSpPr/>
          <p:nvPr/>
        </p:nvSpPr>
        <p:spPr>
          <a:xfrm>
            <a:off x="2669409" y="4537212"/>
            <a:ext cx="3430449" cy="830997"/>
          </a:xfrm>
          <a:prstGeom prst="rect">
            <a:avLst/>
          </a:prstGeom>
        </p:spPr>
        <p:txBody>
          <a:bodyPr wrap="square">
            <a:spAutoFit/>
          </a:bodyPr>
          <a:lstStyle/>
          <a:p>
            <a:pPr algn="ctr"/>
            <a:r>
              <a:rPr lang="en-US" sz="1200" dirty="0" smtClean="0">
                <a:latin typeface="Source Han Sans SC"/>
                <a:cs typeface="Times New Roman" panose="02020603050405020304" pitchFamily="18" charset="0"/>
              </a:rPr>
              <a:t>Formal logic e.g. FOL,</a:t>
            </a:r>
          </a:p>
          <a:p>
            <a:pPr algn="ctr"/>
            <a:r>
              <a:rPr lang="en-US" sz="1200" dirty="0" smtClean="0">
                <a:latin typeface="Source Han Sans SC"/>
                <a:cs typeface="Times New Roman" panose="02020603050405020304" pitchFamily="18" charset="0"/>
              </a:rPr>
              <a:t>Conceptual modeling language e.g. UML, Semantic Web language e.g. OWL, </a:t>
            </a:r>
          </a:p>
          <a:p>
            <a:pPr algn="ctr"/>
            <a:r>
              <a:rPr lang="en-US" sz="1200" dirty="0" smtClean="0">
                <a:latin typeface="Source Han Sans SC"/>
                <a:cs typeface="Times New Roman" panose="02020603050405020304" pitchFamily="18" charset="0"/>
              </a:rPr>
              <a:t>etc.</a:t>
            </a:r>
          </a:p>
        </p:txBody>
      </p:sp>
      <p:sp>
        <p:nvSpPr>
          <p:cNvPr id="52" name="Rectangle 51"/>
          <p:cNvSpPr/>
          <p:nvPr/>
        </p:nvSpPr>
        <p:spPr>
          <a:xfrm>
            <a:off x="683805" y="5687908"/>
            <a:ext cx="10878275" cy="600164"/>
          </a:xfrm>
          <a:prstGeom prst="rect">
            <a:avLst/>
          </a:prstGeom>
        </p:spPr>
        <p:txBody>
          <a:bodyPr wrap="square">
            <a:spAutoFit/>
          </a:bodyPr>
          <a:lstStyle/>
          <a:p>
            <a:pPr marL="342900" indent="-342900">
              <a:buFont typeface="+mj-lt"/>
              <a:buAutoNum type="arabicPeriod"/>
            </a:pPr>
            <a:r>
              <a:rPr lang="en-US" sz="1100" b="1" dirty="0" smtClean="0"/>
              <a:t>R. Gruber (1993) “</a:t>
            </a:r>
            <a:r>
              <a:rPr lang="en-US" sz="1100" dirty="0" smtClean="0"/>
              <a:t>A </a:t>
            </a:r>
            <a:r>
              <a:rPr lang="en-US" sz="1100" dirty="0"/>
              <a:t>translation approach to portable ontology </a:t>
            </a:r>
            <a:r>
              <a:rPr lang="en-US" sz="1100" dirty="0" smtClean="0"/>
              <a:t>specifications</a:t>
            </a:r>
            <a:r>
              <a:rPr lang="en-US" sz="1100" dirty="0"/>
              <a:t>.” Knowledge acquisition, vol. 5, no. 2, pages </a:t>
            </a:r>
            <a:r>
              <a:rPr lang="en-US" sz="1100" dirty="0" smtClean="0"/>
              <a:t>199–220, 1993</a:t>
            </a:r>
            <a:r>
              <a:rPr lang="en-US" sz="1100" dirty="0"/>
              <a:t>;</a:t>
            </a:r>
            <a:endParaRPr lang="en-US" sz="1100" dirty="0" smtClean="0"/>
          </a:p>
          <a:p>
            <a:pPr marL="342900" indent="-342900">
              <a:buFont typeface="+mj-lt"/>
              <a:buAutoNum type="arabicPeriod"/>
            </a:pPr>
            <a:r>
              <a:rPr lang="en-US" sz="1100" b="1" dirty="0" smtClean="0"/>
              <a:t>N. </a:t>
            </a:r>
            <a:r>
              <a:rPr lang="en-US" sz="1100" b="1" dirty="0" err="1" smtClean="0"/>
              <a:t>Guarino</a:t>
            </a:r>
            <a:r>
              <a:rPr lang="en-US" sz="1100" b="1" dirty="0" smtClean="0"/>
              <a:t>, P. </a:t>
            </a:r>
            <a:r>
              <a:rPr lang="en-US" sz="1100" b="1" dirty="0" err="1" smtClean="0"/>
              <a:t>Giaretta</a:t>
            </a:r>
            <a:r>
              <a:rPr lang="en-US" sz="1100" b="1" dirty="0" smtClean="0"/>
              <a:t> (1995) </a:t>
            </a:r>
            <a:r>
              <a:rPr lang="en-US" sz="1100" dirty="0" smtClean="0"/>
              <a:t>“Ontologies and knowledge bases”, Towards very large knowledge bases, pages 1–2, 1995;</a:t>
            </a:r>
          </a:p>
          <a:p>
            <a:pPr marL="342900" indent="-342900">
              <a:buFont typeface="+mj-lt"/>
              <a:buAutoNum type="arabicPeriod"/>
            </a:pPr>
            <a:r>
              <a:rPr lang="en-US" sz="1100" b="1" dirty="0" smtClean="0"/>
              <a:t>N. </a:t>
            </a:r>
            <a:r>
              <a:rPr lang="en-US" sz="1100" b="1" dirty="0" err="1" smtClean="0"/>
              <a:t>Guarino</a:t>
            </a:r>
            <a:r>
              <a:rPr lang="en-US" sz="1100" b="1" dirty="0" smtClean="0"/>
              <a:t> et al. (2009) </a:t>
            </a:r>
            <a:r>
              <a:rPr lang="en-US" sz="1100" dirty="0" smtClean="0"/>
              <a:t>“What is an ontology?” Handbook on ontologies, pages 1–17, 2009.</a:t>
            </a:r>
          </a:p>
        </p:txBody>
      </p:sp>
      <p:sp>
        <p:nvSpPr>
          <p:cNvPr id="54" name="Rectangle 53"/>
          <p:cNvSpPr/>
          <p:nvPr/>
        </p:nvSpPr>
        <p:spPr>
          <a:xfrm>
            <a:off x="6669068" y="4537212"/>
            <a:ext cx="2704503" cy="461665"/>
          </a:xfrm>
          <a:prstGeom prst="rect">
            <a:avLst/>
          </a:prstGeom>
        </p:spPr>
        <p:txBody>
          <a:bodyPr wrap="square">
            <a:spAutoFit/>
          </a:bodyPr>
          <a:lstStyle/>
          <a:p>
            <a:pPr algn="ctr"/>
            <a:r>
              <a:rPr lang="en-US" sz="1200" dirty="0" smtClean="0">
                <a:latin typeface="Source Han Sans SC"/>
                <a:cs typeface="Times New Roman" panose="02020603050405020304" pitchFamily="18" charset="0"/>
              </a:rPr>
              <a:t>The abstract representation of knowledge (reality)</a:t>
            </a:r>
          </a:p>
        </p:txBody>
      </p:sp>
      <p:cxnSp>
        <p:nvCxnSpPr>
          <p:cNvPr id="7" name="Connecteur droit 6"/>
          <p:cNvCxnSpPr/>
          <p:nvPr/>
        </p:nvCxnSpPr>
        <p:spPr>
          <a:xfrm>
            <a:off x="2289586" y="4573280"/>
            <a:ext cx="3804920" cy="0"/>
          </a:xfrm>
          <a:prstGeom prst="line">
            <a:avLst/>
          </a:prstGeom>
          <a:ln w="19050">
            <a:solidFill>
              <a:srgbClr val="A64C0E"/>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6576504" y="4573280"/>
            <a:ext cx="2758440" cy="0"/>
          </a:xfrm>
          <a:prstGeom prst="line">
            <a:avLst/>
          </a:prstGeom>
          <a:ln w="19050">
            <a:solidFill>
              <a:srgbClr val="A64C0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96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45" grpId="0" animBg="1"/>
      <p:bldP spid="46" grpId="0"/>
      <p:bldP spid="50" grpId="0"/>
      <p:bldP spid="52"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idx="1"/>
          </p:nvPr>
        </p:nvSpPr>
        <p:spPr>
          <a:xfrm>
            <a:off x="466725" y="1024541"/>
            <a:ext cx="11469636" cy="5152421"/>
          </a:xfrm>
        </p:spPr>
        <p:txBody>
          <a:bodyPr>
            <a:normAutofit/>
          </a:bodyPr>
          <a:lstStyle/>
          <a:p>
            <a:pPr marL="457200" indent="-457200">
              <a:buFont typeface="+mj-lt"/>
              <a:buAutoNum type="alphaUcPeriod"/>
            </a:pPr>
            <a:r>
              <a:rPr lang="en-US" sz="2000" dirty="0" smtClean="0">
                <a:latin typeface="Source Han Sans SC"/>
              </a:rPr>
              <a:t>Only an </a:t>
            </a:r>
            <a:r>
              <a:rPr lang="en-US" sz="2000" b="1" dirty="0" smtClean="0">
                <a:latin typeface="Source Han Sans SC"/>
              </a:rPr>
              <a:t>ontology of composition relations </a:t>
            </a:r>
            <a:r>
              <a:rPr lang="en-US" sz="2000" dirty="0" smtClean="0">
                <a:latin typeface="Source Han Sans SC"/>
              </a:rPr>
              <a:t>can represent the materiality of a tangible entity.</a:t>
            </a:r>
          </a:p>
          <a:p>
            <a:pPr marL="2114550" lvl="4" indent="-285750"/>
            <a:r>
              <a:rPr lang="en-US" dirty="0" smtClean="0">
                <a:latin typeface="Source Han Sans SC"/>
                <a:cs typeface="Times New Roman" panose="02020603050405020304" pitchFamily="18" charset="0"/>
              </a:rPr>
              <a:t>An entity and its parts</a:t>
            </a:r>
          </a:p>
          <a:p>
            <a:pPr marL="2114550" lvl="4" indent="-285750"/>
            <a:r>
              <a:rPr lang="en-US" dirty="0" smtClean="0">
                <a:latin typeface="Source Han Sans SC"/>
                <a:cs typeface="Times New Roman" panose="02020603050405020304" pitchFamily="18" charset="0"/>
              </a:rPr>
              <a:t>An entity its similar entities under specific criteria</a:t>
            </a:r>
          </a:p>
          <a:p>
            <a:pPr marL="2114550" lvl="4" indent="-285750"/>
            <a:r>
              <a:rPr lang="en-US" dirty="0" smtClean="0">
                <a:latin typeface="Source Han Sans SC"/>
                <a:cs typeface="Times New Roman" panose="02020603050405020304" pitchFamily="18" charset="0"/>
              </a:rPr>
              <a:t>An entity and its location</a:t>
            </a:r>
          </a:p>
          <a:p>
            <a:pPr marL="2114550" lvl="4" indent="-285750"/>
            <a:r>
              <a:rPr lang="en-US" dirty="0" smtClean="0">
                <a:latin typeface="Source Han Sans SC"/>
                <a:cs typeface="Times New Roman" panose="02020603050405020304" pitchFamily="18" charset="0"/>
              </a:rPr>
              <a:t>An entity and its constitution elements</a:t>
            </a:r>
          </a:p>
          <a:p>
            <a:pPr marL="1657350" lvl="3" indent="-285750"/>
            <a:endParaRPr lang="en-US" dirty="0" smtClean="0">
              <a:latin typeface="Source Han Sans SC"/>
              <a:cs typeface="Times New Roman" panose="02020603050405020304" pitchFamily="18" charset="0"/>
            </a:endParaRPr>
          </a:p>
          <a:p>
            <a:pPr marL="1657350" lvl="3" indent="-285750"/>
            <a:endParaRPr lang="en-US" dirty="0" smtClean="0">
              <a:latin typeface="Source Han Sans SC"/>
              <a:cs typeface="Times New Roman" panose="02020603050405020304" pitchFamily="18" charset="0"/>
            </a:endParaRPr>
          </a:p>
          <a:p>
            <a:pPr marL="1657350" lvl="3" indent="-285750"/>
            <a:endParaRPr lang="en-US" dirty="0" smtClean="0">
              <a:latin typeface="Source Han Sans SC"/>
              <a:cs typeface="Times New Roman" panose="02020603050405020304" pitchFamily="18" charset="0"/>
            </a:endParaRPr>
          </a:p>
          <a:p>
            <a:pPr marL="1657350" lvl="3" indent="-285750"/>
            <a:endParaRPr lang="en-US" dirty="0" smtClean="0">
              <a:latin typeface="Source Han Sans SC"/>
              <a:cs typeface="Times New Roman" panose="02020603050405020304" pitchFamily="18" charset="0"/>
            </a:endParaRPr>
          </a:p>
          <a:p>
            <a:pPr marL="1657350" lvl="3" indent="-285750"/>
            <a:endParaRPr lang="en-US" dirty="0" smtClean="0">
              <a:latin typeface="Source Han Sans SC"/>
              <a:cs typeface="Times New Roman" panose="02020603050405020304" pitchFamily="18" charset="0"/>
            </a:endParaRPr>
          </a:p>
          <a:p>
            <a:pPr marL="1657350" lvl="3" indent="-285750"/>
            <a:endParaRPr lang="en-US" dirty="0" smtClean="0">
              <a:latin typeface="Source Han Sans SC"/>
              <a:cs typeface="Times New Roman" panose="02020603050405020304" pitchFamily="18" charset="0"/>
            </a:endParaRPr>
          </a:p>
          <a:p>
            <a:pPr marL="514350" indent="-514350">
              <a:buFont typeface="+mj-lt"/>
              <a:buAutoNum type="alphaUcPeriod"/>
            </a:pPr>
            <a:r>
              <a:rPr lang="en-US" sz="2000" dirty="0" smtClean="0">
                <a:latin typeface="Source Han Sans SC"/>
                <a:cs typeface="Times New Roman" panose="02020603050405020304" pitchFamily="18" charset="0"/>
              </a:rPr>
              <a:t>The ontology should be</a:t>
            </a:r>
            <a:r>
              <a:rPr lang="en-US" sz="2000" b="1" dirty="0" smtClean="0">
                <a:latin typeface="Source Han Sans SC"/>
                <a:cs typeface="Times New Roman" panose="02020603050405020304" pitchFamily="18" charset="0"/>
              </a:rPr>
              <a:t> domain-independent </a:t>
            </a:r>
            <a:r>
              <a:rPr lang="en-US" sz="2000" dirty="0" smtClean="0">
                <a:latin typeface="Source Han Sans SC"/>
                <a:cs typeface="Times New Roman" panose="02020603050405020304" pitchFamily="18" charset="0"/>
              </a:rPr>
              <a:t>in order to achieve interdisciplinary integration.</a:t>
            </a:r>
          </a:p>
          <a:p>
            <a:pPr marL="1371600" lvl="3" indent="0">
              <a:buNone/>
            </a:pPr>
            <a:endParaRPr lang="en-US" dirty="0" smtClean="0">
              <a:latin typeface="Source Han Sans SC"/>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r>
              <a:rPr lang="en-US" dirty="0" smtClean="0">
                <a:latin typeface="Source Han Sans SC"/>
                <a:cs typeface="Times New Roman" panose="02020603050405020304" pitchFamily="18" charset="0"/>
              </a:rPr>
              <a:t>F. Danash - PhD Thesis Defense</a:t>
            </a:r>
            <a:endParaRPr lang="en-US" dirty="0">
              <a:latin typeface="Source Han Sans SC"/>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fld id="{0165EA62-DA36-4BED-9F50-1F4D2100A48A}" type="slidenum">
              <a:rPr lang="en-US" smtClean="0">
                <a:latin typeface="Source Han Sans SC"/>
                <a:cs typeface="Times New Roman" panose="02020603050405020304" pitchFamily="18" charset="0"/>
              </a:rPr>
              <a:t>9</a:t>
            </a:fld>
            <a:endParaRPr lang="en-US" dirty="0">
              <a:latin typeface="Source Han Sans SC"/>
              <a:cs typeface="Times New Roman" panose="02020603050405020304" pitchFamily="18" charset="0"/>
            </a:endParaRPr>
          </a:p>
        </p:txBody>
      </p:sp>
      <p:grpSp>
        <p:nvGrpSpPr>
          <p:cNvPr id="6" name="Groupe 5"/>
          <p:cNvGrpSpPr/>
          <p:nvPr/>
        </p:nvGrpSpPr>
        <p:grpSpPr>
          <a:xfrm>
            <a:off x="4188006" y="2792605"/>
            <a:ext cx="1822159" cy="1151255"/>
            <a:chOff x="3863906" y="2792605"/>
            <a:chExt cx="1822159" cy="1151255"/>
          </a:xfrm>
        </p:grpSpPr>
        <p:sp>
          <p:nvSpPr>
            <p:cNvPr id="19" name="Rectangle 18"/>
            <p:cNvSpPr/>
            <p:nvPr/>
          </p:nvSpPr>
          <p:spPr bwMode="auto">
            <a:xfrm>
              <a:off x="4830512" y="2863587"/>
              <a:ext cx="569861" cy="560326"/>
            </a:xfrm>
            <a:prstGeom prst="rect">
              <a:avLst/>
            </a:prstGeom>
            <a:solidFill>
              <a:srgbClr val="C19859">
                <a:lumMod val="75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21" name="Rectangle 20"/>
            <p:cNvSpPr/>
            <p:nvPr/>
          </p:nvSpPr>
          <p:spPr bwMode="auto">
            <a:xfrm>
              <a:off x="4799540" y="2908592"/>
              <a:ext cx="569861" cy="560326"/>
            </a:xfrm>
            <a:prstGeom prst="rect">
              <a:avLst/>
            </a:prstGeom>
            <a:solidFill>
              <a:srgbClr val="F07F09">
                <a:lumMod val="40000"/>
                <a:lumOff val="60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22" name="Rectangle 21"/>
            <p:cNvSpPr/>
            <p:nvPr/>
          </p:nvSpPr>
          <p:spPr bwMode="auto">
            <a:xfrm>
              <a:off x="4768568" y="2953597"/>
              <a:ext cx="569861" cy="560326"/>
            </a:xfrm>
            <a:prstGeom prst="rect">
              <a:avLst/>
            </a:prstGeom>
            <a:solidFill>
              <a:srgbClr val="4E8542">
                <a:lumMod val="60000"/>
                <a:lumOff val="40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23" name="Rectangle 22"/>
            <p:cNvSpPr/>
            <p:nvPr/>
          </p:nvSpPr>
          <p:spPr bwMode="auto">
            <a:xfrm>
              <a:off x="4737596" y="2986804"/>
              <a:ext cx="569861" cy="560326"/>
            </a:xfrm>
            <a:prstGeom prst="rect">
              <a:avLst/>
            </a:prstGeom>
            <a:solidFill>
              <a:srgbClr val="9F2936">
                <a:lumMod val="40000"/>
                <a:lumOff val="60000"/>
              </a:srgb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24" name="Rectangle 23"/>
            <p:cNvSpPr/>
            <p:nvPr/>
          </p:nvSpPr>
          <p:spPr bwMode="auto">
            <a:xfrm>
              <a:off x="4706624" y="3024994"/>
              <a:ext cx="569861" cy="560326"/>
            </a:xfrm>
            <a:prstGeom prst="rect">
              <a:avLst/>
            </a:prstGeom>
            <a:gradFill flip="none" rotWithShape="1">
              <a:gsLst>
                <a:gs pos="0">
                  <a:srgbClr val="1B587C">
                    <a:lumMod val="20000"/>
                    <a:lumOff val="80000"/>
                    <a:shade val="30000"/>
                    <a:satMod val="115000"/>
                  </a:srgbClr>
                </a:gs>
                <a:gs pos="50000">
                  <a:srgbClr val="1B587C">
                    <a:lumMod val="20000"/>
                    <a:lumOff val="80000"/>
                    <a:shade val="67500"/>
                    <a:satMod val="115000"/>
                  </a:srgbClr>
                </a:gs>
                <a:gs pos="100000">
                  <a:srgbClr val="1B587C">
                    <a:lumMod val="20000"/>
                    <a:lumOff val="80000"/>
                    <a:shade val="100000"/>
                    <a:satMod val="115000"/>
                  </a:srgbClr>
                </a:gs>
              </a:gsLst>
              <a:lin ang="13500000" scaled="1"/>
              <a:tileRect/>
            </a:gra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31" name="ZoneTexte 30"/>
            <p:cNvSpPr txBox="1"/>
            <p:nvPr/>
          </p:nvSpPr>
          <p:spPr>
            <a:xfrm>
              <a:off x="4042789" y="3636083"/>
              <a:ext cx="243844"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sp>
          <p:nvSpPr>
            <p:cNvPr id="33" name="ZoneTexte 32"/>
            <p:cNvSpPr txBox="1"/>
            <p:nvPr/>
          </p:nvSpPr>
          <p:spPr>
            <a:xfrm>
              <a:off x="5411330" y="2792605"/>
              <a:ext cx="274735"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sp>
          <p:nvSpPr>
            <p:cNvPr id="39" name="Cube 38"/>
            <p:cNvSpPr/>
            <p:nvPr/>
          </p:nvSpPr>
          <p:spPr bwMode="auto">
            <a:xfrm>
              <a:off x="3863906" y="2879568"/>
              <a:ext cx="737184" cy="708645"/>
            </a:xfrm>
            <a:prstGeom prst="cube">
              <a:avLst/>
            </a:prstGeom>
            <a:gradFill flip="none" rotWithShape="1">
              <a:gsLst>
                <a:gs pos="0">
                  <a:srgbClr val="1B587C">
                    <a:lumMod val="20000"/>
                    <a:lumOff val="80000"/>
                    <a:shade val="30000"/>
                    <a:satMod val="115000"/>
                  </a:srgbClr>
                </a:gs>
                <a:gs pos="50000">
                  <a:srgbClr val="1B587C">
                    <a:lumMod val="20000"/>
                    <a:lumOff val="80000"/>
                    <a:shade val="67500"/>
                    <a:satMod val="115000"/>
                  </a:srgbClr>
                </a:gs>
                <a:gs pos="100000">
                  <a:srgbClr val="1B587C">
                    <a:lumMod val="20000"/>
                    <a:lumOff val="80000"/>
                    <a:shade val="100000"/>
                    <a:satMod val="115000"/>
                  </a:srgbClr>
                </a:gs>
              </a:gsLst>
              <a:path path="circle">
                <a:fillToRect l="50000" t="50000" r="50000" b="50000"/>
              </a:path>
              <a:tileRect/>
            </a:gra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grpSp>
      <p:grpSp>
        <p:nvGrpSpPr>
          <p:cNvPr id="7" name="Groupe 6"/>
          <p:cNvGrpSpPr/>
          <p:nvPr/>
        </p:nvGrpSpPr>
        <p:grpSpPr>
          <a:xfrm>
            <a:off x="8981907" y="2897769"/>
            <a:ext cx="1251916" cy="999795"/>
            <a:chOff x="9029212" y="2872353"/>
            <a:chExt cx="1251916" cy="999795"/>
          </a:xfrm>
        </p:grpSpPr>
        <p:sp>
          <p:nvSpPr>
            <p:cNvPr id="60" name="Rectangle 59"/>
            <p:cNvSpPr/>
            <p:nvPr/>
          </p:nvSpPr>
          <p:spPr bwMode="auto">
            <a:xfrm>
              <a:off x="9029212" y="2872353"/>
              <a:ext cx="665459" cy="646872"/>
            </a:xfrm>
            <a:prstGeom prst="rect">
              <a:avLst/>
            </a:prstGeom>
            <a:blipFill>
              <a:blip r:embed="rId3"/>
              <a:tile tx="0" ty="0" sx="100000" sy="100000" flip="none" algn="tl"/>
            </a:blip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62" name="ZoneTexte 61"/>
            <p:cNvSpPr txBox="1"/>
            <p:nvPr/>
          </p:nvSpPr>
          <p:spPr>
            <a:xfrm>
              <a:off x="9219565" y="3564371"/>
              <a:ext cx="284751"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sp>
          <p:nvSpPr>
            <p:cNvPr id="66" name="ZoneTexte 65"/>
            <p:cNvSpPr txBox="1"/>
            <p:nvPr/>
          </p:nvSpPr>
          <p:spPr>
            <a:xfrm>
              <a:off x="10036230" y="3072965"/>
              <a:ext cx="244898" cy="307777"/>
            </a:xfrm>
            <a:prstGeom prst="rect">
              <a:avLst/>
            </a:prstGeom>
            <a:noFill/>
          </p:spPr>
          <p:txBody>
            <a:bodyPr wrap="square" rtlCol="0">
              <a:spAutoFit/>
            </a:bodyPr>
            <a:lstStyle/>
            <a:p>
              <a:pPr defTabSz="914400" fontAlgn="base">
                <a:spcBef>
                  <a:spcPct val="0"/>
                </a:spcBef>
                <a:spcAft>
                  <a:spcPct val="0"/>
                </a:spcAft>
              </a:pPr>
              <a:r>
                <a:rPr lang="fr-FR" sz="1400" dirty="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cxnSp>
          <p:nvCxnSpPr>
            <p:cNvPr id="75" name="Connecteur droit avec flèche 74"/>
            <p:cNvCxnSpPr>
              <a:endCxn id="66" idx="1"/>
            </p:cNvCxnSpPr>
            <p:nvPr/>
          </p:nvCxnSpPr>
          <p:spPr bwMode="auto">
            <a:xfrm>
              <a:off x="9276719" y="2958710"/>
              <a:ext cx="759511" cy="268144"/>
            </a:xfrm>
            <a:prstGeom prst="straightConnector1">
              <a:avLst/>
            </a:prstGeom>
            <a:noFill/>
            <a:ln w="9525">
              <a:solidFill>
                <a:srgbClr val="1B587C">
                  <a:lumMod val="50000"/>
                </a:srgbClr>
              </a:solidFill>
              <a:miter lim="800000"/>
              <a:headEnd/>
              <a:tailEnd type="triangle"/>
            </a:ln>
          </p:spPr>
        </p:cxnSp>
        <p:cxnSp>
          <p:nvCxnSpPr>
            <p:cNvPr id="76" name="Connecteur droit avec flèche 75"/>
            <p:cNvCxnSpPr>
              <a:endCxn id="66" idx="1"/>
            </p:cNvCxnSpPr>
            <p:nvPr/>
          </p:nvCxnSpPr>
          <p:spPr bwMode="auto">
            <a:xfrm>
              <a:off x="9227232" y="3095160"/>
              <a:ext cx="808998" cy="131694"/>
            </a:xfrm>
            <a:prstGeom prst="straightConnector1">
              <a:avLst/>
            </a:prstGeom>
            <a:noFill/>
            <a:ln w="9525">
              <a:solidFill>
                <a:srgbClr val="1B587C">
                  <a:lumMod val="50000"/>
                </a:srgbClr>
              </a:solidFill>
              <a:miter lim="800000"/>
              <a:headEnd/>
              <a:tailEnd type="triangle"/>
            </a:ln>
          </p:spPr>
        </p:cxnSp>
        <p:cxnSp>
          <p:nvCxnSpPr>
            <p:cNvPr id="77" name="Connecteur droit avec flèche 76"/>
            <p:cNvCxnSpPr>
              <a:endCxn id="66" idx="1"/>
            </p:cNvCxnSpPr>
            <p:nvPr/>
          </p:nvCxnSpPr>
          <p:spPr bwMode="auto">
            <a:xfrm flipV="1">
              <a:off x="9124891" y="3226854"/>
              <a:ext cx="911339" cy="67456"/>
            </a:xfrm>
            <a:prstGeom prst="straightConnector1">
              <a:avLst/>
            </a:prstGeom>
            <a:noFill/>
            <a:ln w="9525">
              <a:solidFill>
                <a:srgbClr val="1B587C">
                  <a:lumMod val="50000"/>
                </a:srgbClr>
              </a:solidFill>
              <a:miter lim="800000"/>
              <a:headEnd/>
              <a:tailEnd type="triangle"/>
            </a:ln>
          </p:spPr>
        </p:cxnSp>
      </p:grpSp>
      <p:grpSp>
        <p:nvGrpSpPr>
          <p:cNvPr id="9" name="Groupe 8"/>
          <p:cNvGrpSpPr/>
          <p:nvPr/>
        </p:nvGrpSpPr>
        <p:grpSpPr>
          <a:xfrm>
            <a:off x="2563929" y="4950123"/>
            <a:ext cx="6660211" cy="1075975"/>
            <a:chOff x="2563929" y="4950123"/>
            <a:chExt cx="6660211" cy="1075975"/>
          </a:xfrm>
        </p:grpSpPr>
        <p:sp>
          <p:nvSpPr>
            <p:cNvPr id="95" name="ZoneTexte 94">
              <a:extLst>
                <a:ext uri="{FF2B5EF4-FFF2-40B4-BE49-F238E27FC236}">
                  <a16:creationId xmlns:a16="http://schemas.microsoft.com/office/drawing/2014/main" id="{155E525F-632E-4FB4-BC57-4261772D560B}"/>
                </a:ext>
              </a:extLst>
            </p:cNvPr>
            <p:cNvSpPr txBox="1"/>
            <p:nvPr/>
          </p:nvSpPr>
          <p:spPr>
            <a:xfrm flipH="1">
              <a:off x="5294715" y="5595211"/>
              <a:ext cx="993247" cy="261610"/>
            </a:xfrm>
            <a:prstGeom prst="rect">
              <a:avLst/>
            </a:prstGeom>
            <a:noFill/>
          </p:spPr>
          <p:txBody>
            <a:bodyPr wrap="square" rtlCol="0">
              <a:spAutoFit/>
            </a:bodyPr>
            <a:lstStyle/>
            <a:p>
              <a:pPr marL="0" lvl="1" algn="ctr"/>
              <a:r>
                <a:rPr lang="en-US" altLang="en-US" sz="1100" dirty="0" smtClean="0">
                  <a:latin typeface="+mj-lt"/>
                  <a:cs typeface="Calibri" panose="020F0502020204030204" pitchFamily="34" charset="0"/>
                </a:rPr>
                <a:t>Colors data</a:t>
              </a:r>
              <a:endParaRPr lang="en-US" altLang="en-US" sz="1100" dirty="0">
                <a:latin typeface="+mj-lt"/>
                <a:cs typeface="Calibri" panose="020F0502020204030204" pitchFamily="34" charset="0"/>
              </a:endParaRPr>
            </a:p>
          </p:txBody>
        </p:sp>
        <p:sp>
          <p:nvSpPr>
            <p:cNvPr id="96" name="ZoneTexte 95">
              <a:extLst>
                <a:ext uri="{FF2B5EF4-FFF2-40B4-BE49-F238E27FC236}">
                  <a16:creationId xmlns:a16="http://schemas.microsoft.com/office/drawing/2014/main" id="{72D182A2-529A-40F7-B35A-D4210A3F8FA9}"/>
                </a:ext>
              </a:extLst>
            </p:cNvPr>
            <p:cNvSpPr txBox="1"/>
            <p:nvPr/>
          </p:nvSpPr>
          <p:spPr>
            <a:xfrm>
              <a:off x="7228408" y="5595211"/>
              <a:ext cx="1023282" cy="430887"/>
            </a:xfrm>
            <a:prstGeom prst="rect">
              <a:avLst/>
            </a:prstGeom>
          </p:spPr>
          <p:txBody>
            <a:bodyPr wrap="square">
              <a:spAutoFit/>
            </a:bodyPr>
            <a:lstStyle>
              <a:defPPr>
                <a:defRPr lang="fr-FR"/>
              </a:defPPr>
              <a:lvl2pPr marL="0" lvl="1" algn="ctr">
                <a:defRPr sz="1080">
                  <a:latin typeface="Calibri" panose="020F0502020204030204" pitchFamily="34" charset="0"/>
                  <a:cs typeface="Calibri" panose="020F0502020204030204" pitchFamily="34" charset="0"/>
                </a:defRPr>
              </a:lvl2pPr>
            </a:lstStyle>
            <a:p>
              <a:pPr lvl="1"/>
              <a:r>
                <a:rPr lang="en-US" altLang="en-US" sz="1100" dirty="0">
                  <a:latin typeface="+mj-lt"/>
                </a:rPr>
                <a:t>Social sciences data</a:t>
              </a:r>
            </a:p>
          </p:txBody>
        </p:sp>
        <p:sp>
          <p:nvSpPr>
            <p:cNvPr id="97" name="ZoneTexte 96">
              <a:extLst>
                <a:ext uri="{FF2B5EF4-FFF2-40B4-BE49-F238E27FC236}">
                  <a16:creationId xmlns:a16="http://schemas.microsoft.com/office/drawing/2014/main" id="{4812B6A0-7EC4-4958-A1B8-5177CBA401CE}"/>
                </a:ext>
              </a:extLst>
            </p:cNvPr>
            <p:cNvSpPr txBox="1"/>
            <p:nvPr/>
          </p:nvSpPr>
          <p:spPr>
            <a:xfrm>
              <a:off x="8290628" y="5595211"/>
              <a:ext cx="933512" cy="430887"/>
            </a:xfrm>
            <a:prstGeom prst="rect">
              <a:avLst/>
            </a:prstGeom>
          </p:spPr>
          <p:txBody>
            <a:bodyPr wrap="square">
              <a:spAutoFit/>
            </a:bodyPr>
            <a:lstStyle>
              <a:defPPr>
                <a:defRPr lang="fr-FR"/>
              </a:defPPr>
              <a:lvl2pPr marL="0" lvl="1" algn="ctr">
                <a:defRPr sz="1080">
                  <a:latin typeface="Calibri" panose="020F0502020204030204" pitchFamily="34" charset="0"/>
                  <a:cs typeface="Calibri" panose="020F0502020204030204" pitchFamily="34" charset="0"/>
                </a:defRPr>
              </a:lvl2pPr>
            </a:lstStyle>
            <a:p>
              <a:pPr lvl="1"/>
              <a:r>
                <a:rPr lang="en-US" altLang="en-US" sz="1100" dirty="0">
                  <a:latin typeface="+mj-lt"/>
                </a:rPr>
                <a:t>Geographical data</a:t>
              </a:r>
            </a:p>
          </p:txBody>
        </p:sp>
        <p:sp>
          <p:nvSpPr>
            <p:cNvPr id="99" name="ZoneTexte 98">
              <a:extLst>
                <a:ext uri="{FF2B5EF4-FFF2-40B4-BE49-F238E27FC236}">
                  <a16:creationId xmlns:a16="http://schemas.microsoft.com/office/drawing/2014/main" id="{A79FAF40-721C-4303-9D23-9A0BEF71C24B}"/>
                </a:ext>
              </a:extLst>
            </p:cNvPr>
            <p:cNvSpPr txBox="1"/>
            <p:nvPr/>
          </p:nvSpPr>
          <p:spPr>
            <a:xfrm>
              <a:off x="2563929" y="5595211"/>
              <a:ext cx="861856" cy="430887"/>
            </a:xfrm>
            <a:prstGeom prst="rect">
              <a:avLst/>
            </a:prstGeom>
            <a:noFill/>
          </p:spPr>
          <p:txBody>
            <a:bodyPr wrap="square" rtlCol="0">
              <a:spAutoFit/>
            </a:bodyPr>
            <a:lstStyle>
              <a:defPPr>
                <a:defRPr lang="fr-FR"/>
              </a:defPPr>
              <a:lvl2pPr marL="0" lvl="1" algn="ctr">
                <a:defRPr sz="1080">
                  <a:latin typeface="Calibri" panose="020F0502020204030204" pitchFamily="34" charset="0"/>
                  <a:cs typeface="Calibri" panose="020F0502020204030204" pitchFamily="34" charset="0"/>
                </a:defRPr>
              </a:lvl2pPr>
            </a:lstStyle>
            <a:p>
              <a:pPr lvl="1"/>
              <a:r>
                <a:rPr lang="en-US" altLang="en-US" sz="1100" dirty="0">
                  <a:latin typeface="+mj-lt"/>
                </a:rPr>
                <a:t>Geological data</a:t>
              </a:r>
            </a:p>
          </p:txBody>
        </p:sp>
        <p:sp>
          <p:nvSpPr>
            <p:cNvPr id="100" name="Rectangle 99">
              <a:extLst>
                <a:ext uri="{FF2B5EF4-FFF2-40B4-BE49-F238E27FC236}">
                  <a16:creationId xmlns:a16="http://schemas.microsoft.com/office/drawing/2014/main" id="{065C829F-06CA-4DFB-AE62-AFAABB59EC8F}"/>
                </a:ext>
              </a:extLst>
            </p:cNvPr>
            <p:cNvSpPr/>
            <p:nvPr/>
          </p:nvSpPr>
          <p:spPr>
            <a:xfrm>
              <a:off x="4522466" y="5595211"/>
              <a:ext cx="783561" cy="430887"/>
            </a:xfrm>
            <a:prstGeom prst="rect">
              <a:avLst/>
            </a:prstGeom>
          </p:spPr>
          <p:txBody>
            <a:bodyPr wrap="square">
              <a:spAutoFit/>
            </a:bodyPr>
            <a:lstStyle/>
            <a:p>
              <a:pPr marL="0" lvl="1" algn="ctr"/>
              <a:r>
                <a:rPr lang="en-US" altLang="en-US" sz="1100" dirty="0">
                  <a:latin typeface="+mj-lt"/>
                  <a:cs typeface="Calibri" panose="020F0502020204030204" pitchFamily="34" charset="0"/>
                </a:rPr>
                <a:t>Materials data</a:t>
              </a:r>
            </a:p>
          </p:txBody>
        </p:sp>
        <p:sp>
          <p:nvSpPr>
            <p:cNvPr id="101" name="Rectangle 100">
              <a:extLst>
                <a:ext uri="{FF2B5EF4-FFF2-40B4-BE49-F238E27FC236}">
                  <a16:creationId xmlns:a16="http://schemas.microsoft.com/office/drawing/2014/main" id="{E06AF479-9F78-4E2B-AEE6-A45673CC7D1E}"/>
                </a:ext>
              </a:extLst>
            </p:cNvPr>
            <p:cNvSpPr/>
            <p:nvPr/>
          </p:nvSpPr>
          <p:spPr>
            <a:xfrm>
              <a:off x="6279465" y="5595211"/>
              <a:ext cx="1067588" cy="430887"/>
            </a:xfrm>
            <a:prstGeom prst="rect">
              <a:avLst/>
            </a:prstGeom>
          </p:spPr>
          <p:txBody>
            <a:bodyPr wrap="square">
              <a:spAutoFit/>
            </a:bodyPr>
            <a:lstStyle/>
            <a:p>
              <a:pPr marL="0" lvl="1" algn="ctr"/>
              <a:r>
                <a:rPr lang="en-US" altLang="en-US" sz="1100" dirty="0">
                  <a:latin typeface="+mj-lt"/>
                  <a:cs typeface="Calibri" panose="020F0502020204030204" pitchFamily="34" charset="0"/>
                </a:rPr>
                <a:t>History of Arts</a:t>
              </a:r>
              <a:br>
                <a:rPr lang="en-US" altLang="en-US" sz="1100" dirty="0">
                  <a:latin typeface="+mj-lt"/>
                  <a:cs typeface="Calibri" panose="020F0502020204030204" pitchFamily="34" charset="0"/>
                </a:rPr>
              </a:br>
              <a:r>
                <a:rPr lang="en-US" altLang="en-US" sz="1100" dirty="0">
                  <a:latin typeface="+mj-lt"/>
                  <a:cs typeface="Calibri" panose="020F0502020204030204" pitchFamily="34" charset="0"/>
                </a:rPr>
                <a:t>data</a:t>
              </a:r>
            </a:p>
          </p:txBody>
        </p:sp>
        <p:sp>
          <p:nvSpPr>
            <p:cNvPr id="110" name="Rectangle 109">
              <a:extLst>
                <a:ext uri="{FF2B5EF4-FFF2-40B4-BE49-F238E27FC236}">
                  <a16:creationId xmlns:a16="http://schemas.microsoft.com/office/drawing/2014/main" id="{065C829F-06CA-4DFB-AE62-AFAABB59EC8F}"/>
                </a:ext>
              </a:extLst>
            </p:cNvPr>
            <p:cNvSpPr/>
            <p:nvPr/>
          </p:nvSpPr>
          <p:spPr>
            <a:xfrm>
              <a:off x="3510108" y="5595211"/>
              <a:ext cx="1012358" cy="430887"/>
            </a:xfrm>
            <a:prstGeom prst="rect">
              <a:avLst/>
            </a:prstGeom>
          </p:spPr>
          <p:txBody>
            <a:bodyPr wrap="square">
              <a:spAutoFit/>
            </a:bodyPr>
            <a:lstStyle/>
            <a:p>
              <a:pPr marL="0" lvl="1" algn="ctr"/>
              <a:r>
                <a:rPr lang="en-US" altLang="en-US" sz="1100" dirty="0">
                  <a:latin typeface="+mj-lt"/>
                  <a:cs typeface="Calibri" panose="020F0502020204030204" pitchFamily="34" charset="0"/>
                </a:rPr>
                <a:t>Archeological data</a:t>
              </a:r>
            </a:p>
          </p:txBody>
        </p:sp>
        <p:pic>
          <p:nvPicPr>
            <p:cNvPr id="74" name="Image 73"/>
            <p:cNvPicPr>
              <a:picLocks noChangeAspect="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57000"/>
                      </a14:imgEffect>
                    </a14:imgLayer>
                  </a14:imgProps>
                </a:ext>
              </a:extLst>
            </a:blip>
            <a:stretch>
              <a:fillRect/>
            </a:stretch>
          </p:blipFill>
          <p:spPr>
            <a:xfrm>
              <a:off x="5469144" y="4955574"/>
              <a:ext cx="710939" cy="666727"/>
            </a:xfrm>
            <a:prstGeom prst="ellipse">
              <a:avLst/>
            </a:prstGeom>
            <a:ln>
              <a:noFill/>
            </a:ln>
            <a:effectLst>
              <a:softEdge rad="112500"/>
            </a:effectLst>
          </p:spPr>
        </p:pic>
        <p:pic>
          <p:nvPicPr>
            <p:cNvPr id="87" name="Image 86"/>
            <p:cNvPicPr>
              <a:picLocks noChangeAspect="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brightnessContrast bright="45000"/>
                      </a14:imgEffect>
                    </a14:imgLayer>
                  </a14:imgProps>
                </a:ext>
              </a:extLst>
            </a:blip>
            <a:stretch>
              <a:fillRect/>
            </a:stretch>
          </p:blipFill>
          <p:spPr>
            <a:xfrm rot="10800000">
              <a:off x="4531995" y="4950123"/>
              <a:ext cx="752772" cy="705958"/>
            </a:xfrm>
            <a:prstGeom prst="ellipse">
              <a:avLst/>
            </a:prstGeom>
            <a:ln>
              <a:noFill/>
            </a:ln>
            <a:effectLst>
              <a:softEdge rad="112500"/>
            </a:effectLst>
          </p:spPr>
        </p:pic>
        <p:pic>
          <p:nvPicPr>
            <p:cNvPr id="92" name="Image 91"/>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rightnessContrast bright="47000" contrast="43000"/>
                      </a14:imgEffect>
                    </a14:imgLayer>
                  </a14:imgProps>
                </a:ext>
              </a:extLst>
            </a:blip>
            <a:stretch>
              <a:fillRect/>
            </a:stretch>
          </p:blipFill>
          <p:spPr>
            <a:xfrm>
              <a:off x="6421168" y="4956998"/>
              <a:ext cx="745442" cy="699084"/>
            </a:xfrm>
            <a:prstGeom prst="ellipse">
              <a:avLst/>
            </a:prstGeom>
            <a:ln>
              <a:noFill/>
            </a:ln>
            <a:effectLst>
              <a:softEdge rad="112500"/>
            </a:effectLst>
          </p:spPr>
        </p:pic>
        <p:pic>
          <p:nvPicPr>
            <p:cNvPr id="112" name="Image 111"/>
            <p:cNvPicPr>
              <a:picLocks noChangeAspect="1"/>
            </p:cNvPicPr>
            <p:nvPr/>
          </p:nvPicPr>
          <p:blipFill>
            <a:blip r:embed="rId10" cstate="print">
              <a:duotone>
                <a:schemeClr val="bg2">
                  <a:shade val="45000"/>
                  <a:satMod val="135000"/>
                </a:schemeClr>
                <a:prstClr val="white"/>
              </a:duotone>
              <a:extLst>
                <a:ext uri="{BEBA8EAE-BF5A-486C-A8C5-ECC9F3942E4B}">
                  <a14:imgProps xmlns:a14="http://schemas.microsoft.com/office/drawing/2010/main">
                    <a14:imgLayer r:embed="rId11">
                      <a14:imgEffect>
                        <a14:brightnessContrast bright="-1000" contrast="-17000"/>
                      </a14:imgEffect>
                    </a14:imgLayer>
                  </a14:imgProps>
                </a:ext>
                <a:ext uri="{28A0092B-C50C-407E-A947-70E740481C1C}">
                  <a14:useLocalDpi xmlns:a14="http://schemas.microsoft.com/office/drawing/2010/main" val="0"/>
                </a:ext>
              </a:extLst>
            </a:blip>
            <a:stretch>
              <a:fillRect/>
            </a:stretch>
          </p:blipFill>
          <p:spPr>
            <a:xfrm>
              <a:off x="7368456" y="4956997"/>
              <a:ext cx="745443" cy="699085"/>
            </a:xfrm>
            <a:prstGeom prst="ellipse">
              <a:avLst/>
            </a:prstGeom>
            <a:ln>
              <a:noFill/>
            </a:ln>
            <a:effectLst>
              <a:softEdge rad="112500"/>
            </a:effectLst>
          </p:spPr>
        </p:pic>
        <p:pic>
          <p:nvPicPr>
            <p:cNvPr id="113" name="Image 112"/>
            <p:cNvPicPr>
              <a:picLocks noChangeAspect="1"/>
            </p:cNvPicPr>
            <p:nvPr/>
          </p:nvPicPr>
          <p:blipFill>
            <a:blip r:embed="rId12">
              <a:duotone>
                <a:schemeClr val="accent1">
                  <a:shade val="45000"/>
                  <a:satMod val="135000"/>
                </a:schemeClr>
                <a:prstClr val="white"/>
              </a:duotone>
            </a:blip>
            <a:stretch>
              <a:fillRect/>
            </a:stretch>
          </p:blipFill>
          <p:spPr>
            <a:xfrm>
              <a:off x="8412358" y="4960817"/>
              <a:ext cx="720880" cy="676050"/>
            </a:xfrm>
            <a:prstGeom prst="ellipse">
              <a:avLst/>
            </a:prstGeom>
            <a:ln>
              <a:noFill/>
            </a:ln>
            <a:effectLst>
              <a:softEdge rad="112500"/>
            </a:effectLst>
          </p:spPr>
        </p:pic>
        <p:pic>
          <p:nvPicPr>
            <p:cNvPr id="114" name="Image 113"/>
            <p:cNvPicPr>
              <a:picLocks noChangeAspect="1"/>
            </p:cNvPicPr>
            <p:nvPr/>
          </p:nvPicPr>
          <p:blipFill>
            <a:blip r:embed="rId13">
              <a:duotone>
                <a:prstClr val="black"/>
                <a:srgbClr val="D9C3A5">
                  <a:tint val="50000"/>
                  <a:satMod val="180000"/>
                </a:srgbClr>
              </a:duotone>
            </a:blip>
            <a:stretch>
              <a:fillRect/>
            </a:stretch>
          </p:blipFill>
          <p:spPr>
            <a:xfrm>
              <a:off x="2629145" y="4958271"/>
              <a:ext cx="742950" cy="696747"/>
            </a:xfrm>
            <a:prstGeom prst="ellipse">
              <a:avLst/>
            </a:prstGeom>
            <a:ln>
              <a:noFill/>
            </a:ln>
            <a:effectLst>
              <a:softEdge rad="112500"/>
            </a:effectLst>
          </p:spPr>
        </p:pic>
        <p:pic>
          <p:nvPicPr>
            <p:cNvPr id="115" name="Image 114"/>
            <p:cNvPicPr>
              <a:picLocks noChangeAspect="1"/>
            </p:cNvPicPr>
            <p:nvPr/>
          </p:nvPicPr>
          <p:blipFill>
            <a:blip r:embed="rId14">
              <a:duotone>
                <a:schemeClr val="accent2">
                  <a:shade val="45000"/>
                  <a:satMod val="135000"/>
                </a:schemeClr>
                <a:prstClr val="white"/>
              </a:duotone>
              <a:extLst>
                <a:ext uri="{BEBA8EAE-BF5A-486C-A8C5-ECC9F3942E4B}">
                  <a14:imgProps xmlns:a14="http://schemas.microsoft.com/office/drawing/2010/main">
                    <a14:imgLayer r:embed="rId15">
                      <a14:imgEffect>
                        <a14:brightnessContrast contrast="58000"/>
                      </a14:imgEffect>
                    </a14:imgLayer>
                  </a14:imgProps>
                </a:ext>
              </a:extLst>
            </a:blip>
            <a:stretch>
              <a:fillRect/>
            </a:stretch>
          </p:blipFill>
          <p:spPr>
            <a:xfrm>
              <a:off x="3627700" y="4955259"/>
              <a:ext cx="731760" cy="686253"/>
            </a:xfrm>
            <a:prstGeom prst="ellipse">
              <a:avLst/>
            </a:prstGeom>
            <a:ln>
              <a:noFill/>
            </a:ln>
            <a:effectLst>
              <a:softEdge rad="112500"/>
            </a:effectLst>
          </p:spPr>
        </p:pic>
      </p:grpSp>
      <p:grpSp>
        <p:nvGrpSpPr>
          <p:cNvPr id="5" name="Groupe 4"/>
          <p:cNvGrpSpPr/>
          <p:nvPr/>
        </p:nvGrpSpPr>
        <p:grpSpPr>
          <a:xfrm>
            <a:off x="2634911" y="2934781"/>
            <a:ext cx="1285078" cy="1008239"/>
            <a:chOff x="2310811" y="2934781"/>
            <a:chExt cx="1285078" cy="1008239"/>
          </a:xfrm>
        </p:grpSpPr>
        <p:sp>
          <p:nvSpPr>
            <p:cNvPr id="15" name="Forme libre 14"/>
            <p:cNvSpPr/>
            <p:nvPr/>
          </p:nvSpPr>
          <p:spPr bwMode="auto">
            <a:xfrm flipV="1">
              <a:off x="2315002" y="3057376"/>
              <a:ext cx="310006" cy="45719"/>
            </a:xfrm>
            <a:custGeom>
              <a:avLst/>
              <a:gdLst>
                <a:gd name="connsiteX0" fmla="*/ 0 w 719528"/>
                <a:gd name="connsiteY0" fmla="*/ 0 h 0"/>
                <a:gd name="connsiteX1" fmla="*/ 719528 w 719528"/>
                <a:gd name="connsiteY1" fmla="*/ 0 h 0"/>
                <a:gd name="connsiteX2" fmla="*/ 719528 w 719528"/>
                <a:gd name="connsiteY2" fmla="*/ 0 h 0"/>
              </a:gdLst>
              <a:ahLst/>
              <a:cxnLst>
                <a:cxn ang="0">
                  <a:pos x="connsiteX0" y="connsiteY0"/>
                </a:cxn>
                <a:cxn ang="0">
                  <a:pos x="connsiteX1" y="connsiteY1"/>
                </a:cxn>
                <a:cxn ang="0">
                  <a:pos x="connsiteX2" y="connsiteY2"/>
                </a:cxn>
              </a:cxnLst>
              <a:rect l="l" t="t" r="r" b="b"/>
              <a:pathLst>
                <a:path w="719528">
                  <a:moveTo>
                    <a:pt x="0" y="0"/>
                  </a:moveTo>
                  <a:lnTo>
                    <a:pt x="719528" y="0"/>
                  </a:lnTo>
                  <a:lnTo>
                    <a:pt x="719528" y="0"/>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6" name="Forme libre 15"/>
            <p:cNvSpPr/>
            <p:nvPr/>
          </p:nvSpPr>
          <p:spPr bwMode="auto">
            <a:xfrm>
              <a:off x="2612501" y="2934781"/>
              <a:ext cx="64064" cy="175936"/>
            </a:xfrm>
            <a:custGeom>
              <a:avLst/>
              <a:gdLst>
                <a:gd name="connsiteX0" fmla="*/ 0 w 0"/>
                <a:gd name="connsiteY0" fmla="*/ 0 h 539646"/>
                <a:gd name="connsiteX1" fmla="*/ 0 w 0"/>
                <a:gd name="connsiteY1" fmla="*/ 539646 h 539646"/>
                <a:gd name="connsiteX2" fmla="*/ 0 w 0"/>
                <a:gd name="connsiteY2" fmla="*/ 539646 h 539646"/>
              </a:gdLst>
              <a:ahLst/>
              <a:cxnLst>
                <a:cxn ang="0">
                  <a:pos x="connsiteX0" y="connsiteY0"/>
                </a:cxn>
                <a:cxn ang="0">
                  <a:pos x="connsiteX1" y="connsiteY1"/>
                </a:cxn>
                <a:cxn ang="0">
                  <a:pos x="connsiteX2" y="connsiteY2"/>
                </a:cxn>
              </a:cxnLst>
              <a:rect l="l" t="t" r="r" b="b"/>
              <a:pathLst>
                <a:path h="539646">
                  <a:moveTo>
                    <a:pt x="0" y="0"/>
                  </a:moveTo>
                  <a:lnTo>
                    <a:pt x="0" y="539646"/>
                  </a:lnTo>
                  <a:lnTo>
                    <a:pt x="0" y="539646"/>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25" name="Rectangle 24"/>
            <p:cNvSpPr/>
            <p:nvPr/>
          </p:nvSpPr>
          <p:spPr bwMode="auto">
            <a:xfrm>
              <a:off x="2320820" y="2950564"/>
              <a:ext cx="665459" cy="646872"/>
            </a:xfrm>
            <a:prstGeom prst="rect">
              <a:avLst/>
            </a:prstGeom>
            <a:no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26" name="Forme libre 25"/>
            <p:cNvSpPr/>
            <p:nvPr/>
          </p:nvSpPr>
          <p:spPr bwMode="auto">
            <a:xfrm flipV="1">
              <a:off x="2631437" y="3306487"/>
              <a:ext cx="354842" cy="45719"/>
            </a:xfrm>
            <a:custGeom>
              <a:avLst/>
              <a:gdLst>
                <a:gd name="connsiteX0" fmla="*/ 0 w 719528"/>
                <a:gd name="connsiteY0" fmla="*/ 0 h 0"/>
                <a:gd name="connsiteX1" fmla="*/ 719528 w 719528"/>
                <a:gd name="connsiteY1" fmla="*/ 0 h 0"/>
                <a:gd name="connsiteX2" fmla="*/ 719528 w 719528"/>
                <a:gd name="connsiteY2" fmla="*/ 0 h 0"/>
              </a:gdLst>
              <a:ahLst/>
              <a:cxnLst>
                <a:cxn ang="0">
                  <a:pos x="connsiteX0" y="connsiteY0"/>
                </a:cxn>
                <a:cxn ang="0">
                  <a:pos x="connsiteX1" y="connsiteY1"/>
                </a:cxn>
                <a:cxn ang="0">
                  <a:pos x="connsiteX2" y="connsiteY2"/>
                </a:cxn>
              </a:cxnLst>
              <a:rect l="l" t="t" r="r" b="b"/>
              <a:pathLst>
                <a:path w="719528">
                  <a:moveTo>
                    <a:pt x="0" y="0"/>
                  </a:moveTo>
                  <a:lnTo>
                    <a:pt x="719528" y="0"/>
                  </a:lnTo>
                  <a:lnTo>
                    <a:pt x="719528" y="0"/>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27" name="Forme libre 26"/>
            <p:cNvSpPr/>
            <p:nvPr/>
          </p:nvSpPr>
          <p:spPr bwMode="auto">
            <a:xfrm>
              <a:off x="2642981" y="3357440"/>
              <a:ext cx="64064" cy="239995"/>
            </a:xfrm>
            <a:custGeom>
              <a:avLst/>
              <a:gdLst>
                <a:gd name="connsiteX0" fmla="*/ 0 w 0"/>
                <a:gd name="connsiteY0" fmla="*/ 0 h 539646"/>
                <a:gd name="connsiteX1" fmla="*/ 0 w 0"/>
                <a:gd name="connsiteY1" fmla="*/ 539646 h 539646"/>
                <a:gd name="connsiteX2" fmla="*/ 0 w 0"/>
                <a:gd name="connsiteY2" fmla="*/ 539646 h 539646"/>
              </a:gdLst>
              <a:ahLst/>
              <a:cxnLst>
                <a:cxn ang="0">
                  <a:pos x="connsiteX0" y="connsiteY0"/>
                </a:cxn>
                <a:cxn ang="0">
                  <a:pos x="connsiteX1" y="connsiteY1"/>
                </a:cxn>
                <a:cxn ang="0">
                  <a:pos x="connsiteX2" y="connsiteY2"/>
                </a:cxn>
              </a:cxnLst>
              <a:rect l="l" t="t" r="r" b="b"/>
              <a:pathLst>
                <a:path h="539646">
                  <a:moveTo>
                    <a:pt x="0" y="0"/>
                  </a:moveTo>
                  <a:lnTo>
                    <a:pt x="0" y="539646"/>
                  </a:lnTo>
                  <a:lnTo>
                    <a:pt x="0" y="539646"/>
                  </a:lnTo>
                </a:path>
              </a:pathLst>
            </a:custGeom>
            <a:noFill/>
            <a:ln w="12700" cap="flat" cmpd="sng" algn="ctr">
              <a:solidFill>
                <a:srgbClr val="1B587C">
                  <a:lumMod val="50000"/>
                </a:srgbClr>
              </a:solidFill>
              <a:prstDash val="solid"/>
              <a:roun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28" name="Ellipse 27"/>
            <p:cNvSpPr/>
            <p:nvPr/>
          </p:nvSpPr>
          <p:spPr bwMode="auto">
            <a:xfrm>
              <a:off x="2656900" y="2991997"/>
              <a:ext cx="203618" cy="208458"/>
            </a:xfrm>
            <a:prstGeom prst="ellipse">
              <a:avLst/>
            </a:prstGeom>
            <a:solidFill>
              <a:schemeClr val="accent1">
                <a:lumMod val="40000"/>
                <a:lumOff val="6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29" name="Pentagone régulier 28"/>
            <p:cNvSpPr/>
            <p:nvPr/>
          </p:nvSpPr>
          <p:spPr bwMode="auto">
            <a:xfrm>
              <a:off x="2310811" y="3401671"/>
              <a:ext cx="178516" cy="198870"/>
            </a:xfrm>
            <a:prstGeom prst="pentagon">
              <a:avLst/>
            </a:prstGeom>
            <a:solidFill>
              <a:schemeClr val="accent4">
                <a:lumMod val="60000"/>
                <a:lumOff val="4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30" name="Triangle isocèle 29"/>
            <p:cNvSpPr/>
            <p:nvPr/>
          </p:nvSpPr>
          <p:spPr bwMode="auto">
            <a:xfrm rot="19300379">
              <a:off x="2403383" y="3149596"/>
              <a:ext cx="148172" cy="171912"/>
            </a:xfrm>
            <a:prstGeom prst="triangle">
              <a:avLst/>
            </a:prstGeom>
            <a:solidFill>
              <a:schemeClr val="accent2">
                <a:lumMod val="60000"/>
                <a:lumOff val="40000"/>
              </a:schemeClr>
            </a:solid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32" name="ZoneTexte 31"/>
            <p:cNvSpPr txBox="1"/>
            <p:nvPr/>
          </p:nvSpPr>
          <p:spPr>
            <a:xfrm>
              <a:off x="3350991" y="3100301"/>
              <a:ext cx="244898"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cxnSp>
          <p:nvCxnSpPr>
            <p:cNvPr id="34" name="Connecteur droit avec flèche 33"/>
            <p:cNvCxnSpPr>
              <a:stCxn id="28" idx="6"/>
            </p:cNvCxnSpPr>
            <p:nvPr/>
          </p:nvCxnSpPr>
          <p:spPr bwMode="auto">
            <a:xfrm>
              <a:off x="2860518" y="3096226"/>
              <a:ext cx="571492" cy="157964"/>
            </a:xfrm>
            <a:prstGeom prst="straightConnector1">
              <a:avLst/>
            </a:prstGeom>
            <a:noFill/>
            <a:ln w="9525">
              <a:solidFill>
                <a:srgbClr val="1B587C">
                  <a:lumMod val="50000"/>
                </a:srgbClr>
              </a:solidFill>
              <a:miter lim="800000"/>
              <a:headEnd/>
              <a:tailEnd type="triangle"/>
            </a:ln>
          </p:spPr>
        </p:cxnSp>
        <p:cxnSp>
          <p:nvCxnSpPr>
            <p:cNvPr id="35" name="Connecteur droit avec flèche 34"/>
            <p:cNvCxnSpPr>
              <a:stCxn id="15" idx="1"/>
            </p:cNvCxnSpPr>
            <p:nvPr/>
          </p:nvCxnSpPr>
          <p:spPr bwMode="auto">
            <a:xfrm>
              <a:off x="2625008" y="3103095"/>
              <a:ext cx="807002" cy="151095"/>
            </a:xfrm>
            <a:prstGeom prst="straightConnector1">
              <a:avLst/>
            </a:prstGeom>
            <a:noFill/>
            <a:ln w="9525">
              <a:solidFill>
                <a:srgbClr val="1B587C">
                  <a:lumMod val="50000"/>
                </a:srgbClr>
              </a:solidFill>
              <a:miter lim="800000"/>
              <a:headEnd/>
              <a:tailEnd type="triangle"/>
            </a:ln>
          </p:spPr>
        </p:cxnSp>
        <p:cxnSp>
          <p:nvCxnSpPr>
            <p:cNvPr id="36" name="Connecteur droit avec flèche 35"/>
            <p:cNvCxnSpPr>
              <a:stCxn id="30" idx="4"/>
            </p:cNvCxnSpPr>
            <p:nvPr/>
          </p:nvCxnSpPr>
          <p:spPr bwMode="auto">
            <a:xfrm flipV="1">
              <a:off x="2588894" y="3254190"/>
              <a:ext cx="843116" cy="2849"/>
            </a:xfrm>
            <a:prstGeom prst="straightConnector1">
              <a:avLst/>
            </a:prstGeom>
            <a:noFill/>
            <a:ln w="9525">
              <a:solidFill>
                <a:srgbClr val="1B587C">
                  <a:lumMod val="50000"/>
                </a:srgbClr>
              </a:solidFill>
              <a:miter lim="800000"/>
              <a:headEnd/>
              <a:tailEnd type="triangle"/>
            </a:ln>
          </p:spPr>
        </p:cxnSp>
        <p:cxnSp>
          <p:nvCxnSpPr>
            <p:cNvPr id="37" name="Connecteur droit avec flèche 36"/>
            <p:cNvCxnSpPr>
              <a:stCxn id="29" idx="5"/>
            </p:cNvCxnSpPr>
            <p:nvPr/>
          </p:nvCxnSpPr>
          <p:spPr bwMode="auto">
            <a:xfrm flipV="1">
              <a:off x="2489327" y="3254190"/>
              <a:ext cx="942683" cy="223442"/>
            </a:xfrm>
            <a:prstGeom prst="straightConnector1">
              <a:avLst/>
            </a:prstGeom>
            <a:noFill/>
            <a:ln w="9525">
              <a:solidFill>
                <a:srgbClr val="1B587C">
                  <a:lumMod val="50000"/>
                </a:srgbClr>
              </a:solidFill>
              <a:miter lim="800000"/>
              <a:headEnd/>
              <a:tailEnd type="triangle"/>
            </a:ln>
          </p:spPr>
        </p:cxnSp>
        <p:cxnSp>
          <p:nvCxnSpPr>
            <p:cNvPr id="38" name="Connecteur droit avec flèche 37"/>
            <p:cNvCxnSpPr>
              <a:stCxn id="25" idx="2"/>
            </p:cNvCxnSpPr>
            <p:nvPr/>
          </p:nvCxnSpPr>
          <p:spPr bwMode="auto">
            <a:xfrm flipV="1">
              <a:off x="2653550" y="3254190"/>
              <a:ext cx="778460" cy="343246"/>
            </a:xfrm>
            <a:prstGeom prst="straightConnector1">
              <a:avLst/>
            </a:prstGeom>
            <a:noFill/>
            <a:ln w="9525">
              <a:solidFill>
                <a:srgbClr val="1B587C">
                  <a:lumMod val="50000"/>
                </a:srgbClr>
              </a:solidFill>
              <a:miter lim="800000"/>
              <a:headEnd/>
              <a:tailEnd type="triangle"/>
            </a:ln>
          </p:spPr>
        </p:cxnSp>
        <p:sp>
          <p:nvSpPr>
            <p:cNvPr id="102" name="ZoneTexte 101"/>
            <p:cNvSpPr txBox="1"/>
            <p:nvPr/>
          </p:nvSpPr>
          <p:spPr>
            <a:xfrm>
              <a:off x="2521059" y="3635243"/>
              <a:ext cx="243844" cy="307777"/>
            </a:xfrm>
            <a:prstGeom prst="rect">
              <a:avLst/>
            </a:prstGeom>
            <a:noFill/>
          </p:spPr>
          <p:txBody>
            <a:bodyPr wrap="square" rtlCol="0">
              <a:spAutoFit/>
            </a:bodyPr>
            <a:lstStyle/>
            <a:p>
              <a:pPr defTabSz="914400" fontAlgn="base">
                <a:spcBef>
                  <a:spcPct val="0"/>
                </a:spcBef>
                <a:spcAft>
                  <a:spcPct val="0"/>
                </a:spcAft>
              </a:pPr>
              <a:r>
                <a:rPr lang="fr-FR" sz="1400" dirty="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grpSp>
      <p:pic>
        <p:nvPicPr>
          <p:cNvPr id="106" name="image2-small.jpg" descr="image2-small.jpg"/>
          <p:cNvPicPr>
            <a:picLocks noChangeAspect="1"/>
          </p:cNvPicPr>
          <p:nvPr/>
        </p:nvPicPr>
        <p:blipFill>
          <a:blip r:embed="rId16">
            <a:extLst/>
          </a:blip>
          <a:stretch>
            <a:fillRect/>
          </a:stretch>
        </p:blipFill>
        <p:spPr>
          <a:xfrm>
            <a:off x="9358405" y="1616830"/>
            <a:ext cx="1987713" cy="1490785"/>
          </a:xfrm>
          <a:prstGeom prst="rect">
            <a:avLst/>
          </a:prstGeom>
          <a:ln>
            <a:noFill/>
          </a:ln>
          <a:effectLst>
            <a:outerShdw blurRad="190500" algn="tl" rotWithShape="0">
              <a:srgbClr val="000000">
                <a:alpha val="70000"/>
              </a:srgbClr>
            </a:outerShdw>
          </a:effectLst>
        </p:spPr>
      </p:pic>
      <p:pic>
        <p:nvPicPr>
          <p:cNvPr id="116" name="Image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01716" y="2469962"/>
            <a:ext cx="1143638" cy="804782"/>
          </a:xfrm>
          <a:prstGeom prst="rect">
            <a:avLst/>
          </a:prstGeom>
          <a:ln>
            <a:noFill/>
          </a:ln>
          <a:effectLst>
            <a:outerShdw blurRad="190500" algn="tl" rotWithShape="0">
              <a:srgbClr val="000000">
                <a:alpha val="70000"/>
              </a:srgbClr>
            </a:outerShdw>
          </a:effectLst>
        </p:spPr>
      </p:pic>
      <p:pic>
        <p:nvPicPr>
          <p:cNvPr id="117" name="image57.png" descr="image57.png"/>
          <p:cNvPicPr>
            <a:picLocks noChangeAspect="1"/>
          </p:cNvPicPr>
          <p:nvPr/>
        </p:nvPicPr>
        <p:blipFill>
          <a:blip r:embed="rId18">
            <a:extLst/>
          </a:blip>
          <a:stretch>
            <a:fillRect/>
          </a:stretch>
        </p:blipFill>
        <p:spPr>
          <a:xfrm>
            <a:off x="9364176" y="1607803"/>
            <a:ext cx="2573727" cy="1715818"/>
          </a:xfrm>
          <a:prstGeom prst="rect">
            <a:avLst/>
          </a:prstGeom>
          <a:ln>
            <a:noFill/>
          </a:ln>
          <a:effectLst>
            <a:outerShdw blurRad="190500" algn="tl" rotWithShape="0">
              <a:srgbClr val="000000">
                <a:alpha val="70000"/>
              </a:srgbClr>
            </a:outerShdw>
          </a:effectLst>
        </p:spPr>
      </p:pic>
      <p:pic>
        <p:nvPicPr>
          <p:cNvPr id="118" name="Image 11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94406" y="1634283"/>
            <a:ext cx="1345607" cy="2171856"/>
          </a:xfrm>
          <a:prstGeom prst="rect">
            <a:avLst/>
          </a:prstGeom>
          <a:ln>
            <a:noFill/>
          </a:ln>
          <a:effectLst>
            <a:outerShdw blurRad="190500" algn="tl" rotWithShape="0">
              <a:srgbClr val="000000">
                <a:alpha val="70000"/>
              </a:srgbClr>
            </a:outerShdw>
          </a:effectLst>
        </p:spPr>
      </p:pic>
      <p:pic>
        <p:nvPicPr>
          <p:cNvPr id="119" name="image56.png" descr="image56.png"/>
          <p:cNvPicPr>
            <a:picLocks noChangeAspect="1"/>
          </p:cNvPicPr>
          <p:nvPr/>
        </p:nvPicPr>
        <p:blipFill rotWithShape="1">
          <a:blip r:embed="rId20">
            <a:extLst/>
          </a:blip>
          <a:srcRect l="79189" t="62549" b="15538"/>
          <a:stretch/>
        </p:blipFill>
        <p:spPr>
          <a:xfrm>
            <a:off x="8850217" y="1469907"/>
            <a:ext cx="2350543" cy="1552415"/>
          </a:xfrm>
          <a:prstGeom prst="rect">
            <a:avLst/>
          </a:prstGeom>
          <a:ln>
            <a:noFill/>
          </a:ln>
          <a:effectLst>
            <a:outerShdw blurRad="190500" algn="tl" rotWithShape="0">
              <a:srgbClr val="000000">
                <a:alpha val="70000"/>
              </a:srgbClr>
            </a:outerShdw>
          </a:effectLst>
        </p:spPr>
      </p:pic>
      <p:sp>
        <p:nvSpPr>
          <p:cNvPr id="120" name="矩形 13"/>
          <p:cNvSpPr/>
          <p:nvPr/>
        </p:nvSpPr>
        <p:spPr>
          <a:xfrm>
            <a:off x="705201" y="193433"/>
            <a:ext cx="1097147" cy="394182"/>
          </a:xfrm>
          <a:prstGeom prst="rect">
            <a:avLst/>
          </a:prstGeom>
        </p:spPr>
        <p:txBody>
          <a:bodyPr wrap="none">
            <a:noAutofit/>
          </a:bodyPr>
          <a:lstStyle/>
          <a:p>
            <a:pPr>
              <a:lnSpc>
                <a:spcPct val="104000"/>
              </a:lnSpc>
            </a:pPr>
            <a:r>
              <a:rPr lang="en-US" altLang="en-US" sz="1600" b="1" dirty="0" smtClean="0">
                <a:solidFill>
                  <a:schemeClr val="tx1">
                    <a:lumMod val="85000"/>
                    <a:lumOff val="15000"/>
                  </a:schemeClr>
                </a:solidFill>
                <a:latin typeface="Source Han Sans SC"/>
                <a:ea typeface="Source Han Sans SC"/>
                <a:cs typeface="Times New Roman" panose="02020603050405020304" pitchFamily="18" charset="0"/>
              </a:rPr>
              <a:t>Introduction</a:t>
            </a:r>
            <a:endParaRPr lang="en-US" altLang="en-US" sz="1600" b="1" dirty="0">
              <a:solidFill>
                <a:schemeClr val="tx1">
                  <a:lumMod val="85000"/>
                  <a:lumOff val="15000"/>
                </a:schemeClr>
              </a:solidFill>
              <a:latin typeface="Source Han Sans SC"/>
              <a:ea typeface="Source Han Sans SC"/>
              <a:cs typeface="Times New Roman" panose="02020603050405020304" pitchFamily="18" charset="0"/>
            </a:endParaRPr>
          </a:p>
        </p:txBody>
      </p:sp>
      <p:cxnSp>
        <p:nvCxnSpPr>
          <p:cNvPr id="121" name="直接连接符 12"/>
          <p:cNvCxnSpPr/>
          <p:nvPr/>
        </p:nvCxnSpPr>
        <p:spPr>
          <a:xfrm>
            <a:off x="2066834"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22" name="矩形 13"/>
          <p:cNvSpPr/>
          <p:nvPr/>
        </p:nvSpPr>
        <p:spPr>
          <a:xfrm>
            <a:off x="2078002" y="198322"/>
            <a:ext cx="1274797" cy="394182"/>
          </a:xfrm>
          <a:prstGeom prst="rect">
            <a:avLst/>
          </a:prstGeom>
        </p:spPr>
        <p:txBody>
          <a:bodyPr wrap="none">
            <a:noAutofit/>
          </a:bodyPr>
          <a:lstStyle/>
          <a:p>
            <a:pPr algn="ctr">
              <a:lnSpc>
                <a:spcPct val="104000"/>
              </a:lnSpc>
            </a:pPr>
            <a:r>
              <a:rPr lang="en-US" altLang="en-US" sz="1600" b="1" dirty="0" smtClean="0">
                <a:solidFill>
                  <a:srgbClr val="A64C0E"/>
                </a:solidFill>
                <a:latin typeface="Source Han Sans SC"/>
                <a:ea typeface="Source Han Sans SC"/>
                <a:cs typeface="Times New Roman" panose="02020603050405020304" pitchFamily="18" charset="0"/>
              </a:rPr>
              <a:t>Problematic</a:t>
            </a:r>
            <a:endParaRPr lang="en-US" altLang="en-US" sz="1400" b="1" dirty="0">
              <a:solidFill>
                <a:srgbClr val="A64C0E"/>
              </a:solidFill>
              <a:latin typeface="Source Han Sans SC"/>
              <a:ea typeface="Source Han Sans SC"/>
              <a:cs typeface="Times New Roman" panose="02020603050405020304" pitchFamily="18" charset="0"/>
            </a:endParaRPr>
          </a:p>
        </p:txBody>
      </p:sp>
      <p:sp>
        <p:nvSpPr>
          <p:cNvPr id="123" name="Titre 1"/>
          <p:cNvSpPr txBox="1">
            <a:spLocks/>
          </p:cNvSpPr>
          <p:nvPr/>
        </p:nvSpPr>
        <p:spPr>
          <a:xfrm>
            <a:off x="3451468" y="-155890"/>
            <a:ext cx="9092050" cy="10758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romanUcPeriod" startAt="4"/>
            </a:pPr>
            <a:r>
              <a:rPr lang="en-US" sz="2200" b="1" dirty="0" smtClean="0">
                <a:solidFill>
                  <a:srgbClr val="002C58"/>
                </a:solidFill>
                <a:latin typeface="Source Han Sans SC"/>
                <a:cs typeface="Times New Roman" panose="02020603050405020304" pitchFamily="18" charset="0"/>
              </a:rPr>
              <a:t>Patrimalp - the requirements:</a:t>
            </a:r>
            <a:endParaRPr lang="en-US" sz="2200" b="1" dirty="0">
              <a:solidFill>
                <a:srgbClr val="002C58"/>
              </a:solidFill>
              <a:latin typeface="Source Han Sans SC"/>
            </a:endParaRPr>
          </a:p>
        </p:txBody>
      </p:sp>
      <p:cxnSp>
        <p:nvCxnSpPr>
          <p:cNvPr id="124" name="直接连接符 12"/>
          <p:cNvCxnSpPr/>
          <p:nvPr/>
        </p:nvCxnSpPr>
        <p:spPr>
          <a:xfrm>
            <a:off x="3394082" y="266769"/>
            <a:ext cx="0" cy="219130"/>
          </a:xfrm>
          <a:prstGeom prst="line">
            <a:avLst/>
          </a:prstGeom>
          <a:ln w="28575">
            <a:solidFill>
              <a:srgbClr val="003366">
                <a:alpha val="50000"/>
              </a:srgbClr>
            </a:solidFill>
          </a:ln>
        </p:spPr>
        <p:style>
          <a:lnRef idx="1">
            <a:schemeClr val="accent1"/>
          </a:lnRef>
          <a:fillRef idx="0">
            <a:schemeClr val="accent1"/>
          </a:fillRef>
          <a:effectRef idx="0">
            <a:schemeClr val="accent1"/>
          </a:effectRef>
          <a:fontRef idx="minor">
            <a:schemeClr val="tx1"/>
          </a:fontRef>
        </p:style>
      </p:cxnSp>
      <p:sp>
        <p:nvSpPr>
          <p:cNvPr id="125" name="椭圆 15"/>
          <p:cNvSpPr/>
          <p:nvPr/>
        </p:nvSpPr>
        <p:spPr>
          <a:xfrm>
            <a:off x="97611" y="80001"/>
            <a:ext cx="548640" cy="54864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Source Han Sans SC"/>
              <a:cs typeface="Times New Roman" panose="02020603050405020304" pitchFamily="18" charset="0"/>
            </a:endParaRPr>
          </a:p>
        </p:txBody>
      </p:sp>
      <p:sp>
        <p:nvSpPr>
          <p:cNvPr id="126" name="椭圆 16"/>
          <p:cNvSpPr/>
          <p:nvPr/>
        </p:nvSpPr>
        <p:spPr>
          <a:xfrm>
            <a:off x="189051" y="171441"/>
            <a:ext cx="365760" cy="365760"/>
          </a:xfrm>
          <a:prstGeom prst="ellipse">
            <a:avLst/>
          </a:prstGeom>
          <a:solidFill>
            <a:srgbClr val="002C58"/>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600" b="1" dirty="0" smtClean="0">
                <a:solidFill>
                  <a:schemeClr val="bg1"/>
                </a:solidFill>
                <a:latin typeface="Source Han Sans SC"/>
                <a:ea typeface="Source Han Sans SC"/>
                <a:cs typeface="Times New Roman" panose="02020603050405020304" pitchFamily="18" charset="0"/>
              </a:rPr>
              <a:t>1</a:t>
            </a:r>
            <a:endParaRPr lang="zh-CN" altLang="en-US" sz="1600" b="1" dirty="0">
              <a:solidFill>
                <a:schemeClr val="bg1"/>
              </a:solidFill>
              <a:latin typeface="Source Han Sans SC"/>
              <a:ea typeface="Adobe 黑体 Std R" panose="020B0400000000000000" pitchFamily="34" charset="-122"/>
              <a:cs typeface="Times New Roman" panose="02020603050405020304" pitchFamily="18" charset="0"/>
            </a:endParaRPr>
          </a:p>
        </p:txBody>
      </p:sp>
      <p:sp>
        <p:nvSpPr>
          <p:cNvPr id="2" name="Rectangle 1"/>
          <p:cNvSpPr/>
          <p:nvPr/>
        </p:nvSpPr>
        <p:spPr>
          <a:xfrm>
            <a:off x="461271" y="1572686"/>
            <a:ext cx="1584441" cy="830997"/>
          </a:xfrm>
          <a:prstGeom prst="rect">
            <a:avLst/>
          </a:prstGeom>
        </p:spPr>
        <p:txBody>
          <a:bodyPr wrap="square">
            <a:spAutoFit/>
          </a:bodyPr>
          <a:lstStyle/>
          <a:p>
            <a:r>
              <a:rPr lang="en-US" sz="1600" b="1" dirty="0" smtClean="0">
                <a:solidFill>
                  <a:srgbClr val="2B3441"/>
                </a:solidFill>
                <a:latin typeface="Source Han Sans SC"/>
              </a:rPr>
              <a:t>The modeling scope </a:t>
            </a:r>
            <a:r>
              <a:rPr lang="en-US" sz="1600" b="1" dirty="0">
                <a:solidFill>
                  <a:srgbClr val="2B3441"/>
                </a:solidFill>
                <a:latin typeface="Source Han Sans SC"/>
              </a:rPr>
              <a:t>of this </a:t>
            </a:r>
            <a:r>
              <a:rPr lang="en-US" sz="1600" b="1" dirty="0" smtClean="0">
                <a:solidFill>
                  <a:srgbClr val="2B3441"/>
                </a:solidFill>
                <a:latin typeface="Source Han Sans SC"/>
              </a:rPr>
              <a:t>ontology?</a:t>
            </a:r>
            <a:endParaRPr lang="en-US" sz="1600" b="1" dirty="0">
              <a:solidFill>
                <a:srgbClr val="2B3441"/>
              </a:solidFill>
              <a:latin typeface="Source Han Sans SC"/>
            </a:endParaRPr>
          </a:p>
        </p:txBody>
      </p:sp>
      <p:sp>
        <p:nvSpPr>
          <p:cNvPr id="88" name="Rectangle 87"/>
          <p:cNvSpPr/>
          <p:nvPr/>
        </p:nvSpPr>
        <p:spPr>
          <a:xfrm>
            <a:off x="463798" y="5032317"/>
            <a:ext cx="1584441" cy="1077218"/>
          </a:xfrm>
          <a:prstGeom prst="rect">
            <a:avLst/>
          </a:prstGeom>
        </p:spPr>
        <p:txBody>
          <a:bodyPr wrap="square">
            <a:spAutoFit/>
          </a:bodyPr>
          <a:lstStyle/>
          <a:p>
            <a:r>
              <a:rPr lang="en-US" sz="1600" b="1" dirty="0" smtClean="0">
                <a:solidFill>
                  <a:srgbClr val="2B3441"/>
                </a:solidFill>
                <a:latin typeface="Source Han Sans SC"/>
              </a:rPr>
              <a:t>The </a:t>
            </a:r>
            <a:r>
              <a:rPr lang="en-US" sz="1600" b="1" dirty="0">
                <a:solidFill>
                  <a:srgbClr val="2B3441"/>
                </a:solidFill>
                <a:latin typeface="Source Han Sans SC"/>
              </a:rPr>
              <a:t>abstraction level of this </a:t>
            </a:r>
            <a:r>
              <a:rPr lang="en-US" sz="1600" b="1" dirty="0" smtClean="0">
                <a:solidFill>
                  <a:srgbClr val="2B3441"/>
                </a:solidFill>
                <a:latin typeface="Source Han Sans SC"/>
              </a:rPr>
              <a:t>ontology?</a:t>
            </a:r>
            <a:endParaRPr lang="en-US" sz="1600" b="1" dirty="0">
              <a:solidFill>
                <a:srgbClr val="2B3441"/>
              </a:solidFill>
              <a:latin typeface="Source Han Sans SC"/>
            </a:endParaRPr>
          </a:p>
        </p:txBody>
      </p:sp>
      <p:sp>
        <p:nvSpPr>
          <p:cNvPr id="89" name="Rectangle à coins arrondis 88"/>
          <p:cNvSpPr/>
          <p:nvPr/>
        </p:nvSpPr>
        <p:spPr>
          <a:xfrm>
            <a:off x="346617" y="1500410"/>
            <a:ext cx="1720217" cy="1031424"/>
          </a:xfrm>
          <a:prstGeom prst="roundRect">
            <a:avLst>
              <a:gd name="adj" fmla="val 37484"/>
            </a:avLst>
          </a:prstGeom>
          <a:solidFill>
            <a:schemeClr val="bg1"/>
          </a:solidFill>
          <a:ln>
            <a:solidFill>
              <a:schemeClr val="bg1">
                <a:lumMod val="65000"/>
              </a:schemeClr>
            </a:solidFill>
          </a:ln>
          <a:effectLst>
            <a:outerShdw blurRad="50800" dist="38100" dir="2700000" algn="tl" rotWithShape="0">
              <a:prstClr val="black">
                <a:alpha val="9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2B3441"/>
                </a:solidFill>
                <a:latin typeface="Source Han Sans SC"/>
              </a:rPr>
              <a:t>The </a:t>
            </a:r>
            <a:r>
              <a:rPr lang="en-US" sz="1600" dirty="0">
                <a:solidFill>
                  <a:srgbClr val="2B3441"/>
                </a:solidFill>
                <a:latin typeface="Source Han Sans SC"/>
              </a:rPr>
              <a:t>modeling scope of this ontology</a:t>
            </a:r>
            <a:r>
              <a:rPr lang="en-US" sz="1600" dirty="0" smtClean="0">
                <a:solidFill>
                  <a:srgbClr val="2B3441"/>
                </a:solidFill>
                <a:latin typeface="Source Han Sans SC"/>
              </a:rPr>
              <a:t>?</a:t>
            </a:r>
            <a:endParaRPr lang="en-US" sz="1600" dirty="0" smtClean="0">
              <a:solidFill>
                <a:schemeClr val="tx1"/>
              </a:solidFill>
              <a:latin typeface="Source Han Sans SC"/>
              <a:cs typeface="Times New Roman" panose="02020603050405020304" pitchFamily="18" charset="0"/>
            </a:endParaRPr>
          </a:p>
        </p:txBody>
      </p:sp>
      <p:sp>
        <p:nvSpPr>
          <p:cNvPr id="90" name="Rectangle à coins arrondis 89"/>
          <p:cNvSpPr/>
          <p:nvPr/>
        </p:nvSpPr>
        <p:spPr>
          <a:xfrm>
            <a:off x="346617" y="5039969"/>
            <a:ext cx="1720217" cy="1031424"/>
          </a:xfrm>
          <a:prstGeom prst="roundRect">
            <a:avLst>
              <a:gd name="adj" fmla="val 37484"/>
            </a:avLst>
          </a:prstGeom>
          <a:solidFill>
            <a:schemeClr val="bg1"/>
          </a:solidFill>
          <a:ln>
            <a:solidFill>
              <a:schemeClr val="bg1">
                <a:lumMod val="65000"/>
              </a:schemeClr>
            </a:solidFill>
          </a:ln>
          <a:effectLst>
            <a:outerShdw blurRad="50800" dist="38100" dir="2700000" algn="tl" rotWithShape="0">
              <a:prstClr val="black">
                <a:alpha val="9000"/>
              </a:prstClr>
            </a:outerShdw>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2B3441"/>
                </a:solidFill>
                <a:latin typeface="Source Han Sans SC"/>
              </a:rPr>
              <a:t>The abstraction level of this ontology?</a:t>
            </a:r>
          </a:p>
        </p:txBody>
      </p:sp>
      <p:grpSp>
        <p:nvGrpSpPr>
          <p:cNvPr id="91" name="Groupe 90"/>
          <p:cNvGrpSpPr/>
          <p:nvPr/>
        </p:nvGrpSpPr>
        <p:grpSpPr>
          <a:xfrm>
            <a:off x="6397846" y="2854382"/>
            <a:ext cx="932857" cy="729342"/>
            <a:chOff x="5374230" y="2862743"/>
            <a:chExt cx="932857" cy="729342"/>
          </a:xfrm>
        </p:grpSpPr>
        <p:sp>
          <p:nvSpPr>
            <p:cNvPr id="93" name="ZoneTexte 92"/>
            <p:cNvSpPr txBox="1"/>
            <p:nvPr/>
          </p:nvSpPr>
          <p:spPr>
            <a:xfrm>
              <a:off x="6058938" y="3225236"/>
              <a:ext cx="244899"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sp>
          <p:nvSpPr>
            <p:cNvPr id="94" name="ZoneTexte 93"/>
            <p:cNvSpPr txBox="1"/>
            <p:nvPr/>
          </p:nvSpPr>
          <p:spPr>
            <a:xfrm>
              <a:off x="6062189" y="2924496"/>
              <a:ext cx="244898"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cxnSp>
          <p:nvCxnSpPr>
            <p:cNvPr id="98" name="Connecteur droit avec flèche 97"/>
            <p:cNvCxnSpPr>
              <a:stCxn id="104" idx="6"/>
              <a:endCxn id="94" idx="1"/>
            </p:cNvCxnSpPr>
            <p:nvPr/>
          </p:nvCxnSpPr>
          <p:spPr bwMode="auto">
            <a:xfrm>
              <a:off x="5800395" y="2881986"/>
              <a:ext cx="261794" cy="196399"/>
            </a:xfrm>
            <a:prstGeom prst="straightConnector1">
              <a:avLst/>
            </a:prstGeom>
            <a:noFill/>
            <a:ln w="9525">
              <a:solidFill>
                <a:srgbClr val="1B587C">
                  <a:lumMod val="50000"/>
                </a:srgbClr>
              </a:solidFill>
              <a:miter lim="800000"/>
              <a:headEnd/>
              <a:tailEnd type="triangle"/>
            </a:ln>
          </p:spPr>
        </p:cxnSp>
        <p:cxnSp>
          <p:nvCxnSpPr>
            <p:cNvPr id="103" name="Connecteur droit avec flèche 102"/>
            <p:cNvCxnSpPr>
              <a:stCxn id="108" idx="5"/>
              <a:endCxn id="93" idx="1"/>
            </p:cNvCxnSpPr>
            <p:nvPr/>
          </p:nvCxnSpPr>
          <p:spPr bwMode="auto">
            <a:xfrm flipV="1">
              <a:off x="5794698" y="3379125"/>
              <a:ext cx="264240" cy="75465"/>
            </a:xfrm>
            <a:prstGeom prst="straightConnector1">
              <a:avLst/>
            </a:prstGeom>
            <a:noFill/>
            <a:ln w="9525">
              <a:solidFill>
                <a:srgbClr val="1B587C">
                  <a:lumMod val="50000"/>
                </a:srgbClr>
              </a:solidFill>
              <a:miter lim="800000"/>
              <a:headEnd/>
              <a:tailEnd type="triangle"/>
            </a:ln>
          </p:spPr>
        </p:cxnSp>
        <p:sp>
          <p:nvSpPr>
            <p:cNvPr id="104" name="Ellipse 103"/>
            <p:cNvSpPr/>
            <p:nvPr/>
          </p:nvSpPr>
          <p:spPr bwMode="auto">
            <a:xfrm rot="19742679">
              <a:off x="5379168" y="2862743"/>
              <a:ext cx="453525" cy="271765"/>
            </a:xfrm>
            <a:prstGeom prst="ellipse">
              <a:avLst/>
            </a:prstGeom>
            <a:solidFill>
              <a:schemeClr val="accent1">
                <a:lumMod val="20000"/>
                <a:lumOff val="8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cxnSp>
          <p:nvCxnSpPr>
            <p:cNvPr id="105" name="Connecteur droit 104"/>
            <p:cNvCxnSpPr/>
            <p:nvPr/>
          </p:nvCxnSpPr>
          <p:spPr>
            <a:xfrm>
              <a:off x="5398770" y="3066647"/>
              <a:ext cx="0" cy="469069"/>
            </a:xfrm>
            <a:prstGeom prst="line">
              <a:avLst/>
            </a:prstGeom>
            <a:noFill/>
            <a:ln w="19050" cap="flat" cmpd="sng" algn="ctr">
              <a:solidFill>
                <a:srgbClr val="1B587C">
                  <a:lumMod val="50000"/>
                </a:srgbClr>
              </a:solidFill>
              <a:prstDash val="sysDot"/>
              <a:round/>
              <a:headEnd type="none" w="med" len="med"/>
              <a:tailEnd type="none" w="med" len="med"/>
            </a:ln>
            <a:effectLst/>
          </p:spPr>
        </p:cxnSp>
        <p:cxnSp>
          <p:nvCxnSpPr>
            <p:cNvPr id="107" name="Connecteur droit 106"/>
            <p:cNvCxnSpPr/>
            <p:nvPr/>
          </p:nvCxnSpPr>
          <p:spPr>
            <a:xfrm>
              <a:off x="5812155" y="2931249"/>
              <a:ext cx="0" cy="469069"/>
            </a:xfrm>
            <a:prstGeom prst="line">
              <a:avLst/>
            </a:prstGeom>
            <a:noFill/>
            <a:ln w="19050" cap="flat" cmpd="sng" algn="ctr">
              <a:solidFill>
                <a:srgbClr val="1B587C">
                  <a:lumMod val="50000"/>
                </a:srgbClr>
              </a:solidFill>
              <a:prstDash val="sysDot"/>
              <a:round/>
              <a:headEnd type="none" w="med" len="med"/>
              <a:tailEnd type="none" w="med" len="med"/>
            </a:ln>
            <a:effectLst/>
          </p:spPr>
        </p:cxnSp>
        <p:sp>
          <p:nvSpPr>
            <p:cNvPr id="108" name="Ellipse 107"/>
            <p:cNvSpPr/>
            <p:nvPr/>
          </p:nvSpPr>
          <p:spPr bwMode="auto">
            <a:xfrm rot="19742679">
              <a:off x="5374230" y="3320320"/>
              <a:ext cx="461962" cy="271765"/>
            </a:xfrm>
            <a:prstGeom prst="ellipse">
              <a:avLst/>
            </a:prstGeom>
            <a:blipFill>
              <a:blip r:embed="rId21"/>
              <a:tile tx="0" ty="0" sx="100000" sy="100000" flip="none" algn="tl"/>
            </a:blip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indent="-342900" eaLnBrk="0" fontAlgn="base" hangingPunct="0">
                <a:spcBef>
                  <a:spcPct val="20000"/>
                </a:spcBef>
                <a:spcAft>
                  <a:spcPct val="0"/>
                </a:spcAft>
                <a:buClr>
                  <a:srgbClr val="75BD25"/>
                </a:buClr>
                <a:buFont typeface="Arial" charset="0"/>
                <a:buNone/>
              </a:pPr>
              <a:endParaRPr lang="en-US" sz="2400" b="1" kern="0">
                <a:solidFill>
                  <a:srgbClr val="FF0000"/>
                </a:solidFill>
                <a:latin typeface="+mj-lt"/>
                <a:cs typeface="Arial" charset="0"/>
              </a:endParaRPr>
            </a:p>
          </p:txBody>
        </p:sp>
      </p:grpSp>
      <p:grpSp>
        <p:nvGrpSpPr>
          <p:cNvPr id="8" name="Groupe 7"/>
          <p:cNvGrpSpPr/>
          <p:nvPr/>
        </p:nvGrpSpPr>
        <p:grpSpPr>
          <a:xfrm>
            <a:off x="7638595" y="2903740"/>
            <a:ext cx="1136164" cy="1040345"/>
            <a:chOff x="7640330" y="2854382"/>
            <a:chExt cx="1136164" cy="1040345"/>
          </a:xfrm>
        </p:grpSpPr>
        <p:sp>
          <p:nvSpPr>
            <p:cNvPr id="109" name="Rectangle 108"/>
            <p:cNvSpPr/>
            <p:nvPr/>
          </p:nvSpPr>
          <p:spPr bwMode="auto">
            <a:xfrm>
              <a:off x="7640330" y="2854382"/>
              <a:ext cx="665459" cy="646872"/>
            </a:xfrm>
            <a:prstGeom prst="rect">
              <a:avLst/>
            </a:prstGeom>
            <a:blipFill dpi="0" rotWithShape="1">
              <a:blip r:embed="rId21">
                <a:alphaModFix amt="42000"/>
              </a:blip>
              <a:srcRect/>
              <a:tile tx="0" ty="0" sx="100000" sy="100000" flip="none" algn="tl"/>
            </a:blipFill>
            <a:ln w="1270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11" name="Ellipse 110"/>
            <p:cNvSpPr/>
            <p:nvPr/>
          </p:nvSpPr>
          <p:spPr bwMode="auto">
            <a:xfrm rot="19742679">
              <a:off x="7663189" y="2868028"/>
              <a:ext cx="218018" cy="164122"/>
            </a:xfrm>
            <a:prstGeom prst="ellipse">
              <a:avLst/>
            </a:prstGeom>
            <a:solidFill>
              <a:schemeClr val="bg2">
                <a:lumMod val="9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7" name="Ellipse 126"/>
            <p:cNvSpPr/>
            <p:nvPr/>
          </p:nvSpPr>
          <p:spPr bwMode="auto">
            <a:xfrm>
              <a:off x="7914397" y="3026330"/>
              <a:ext cx="186211" cy="131829"/>
            </a:xfrm>
            <a:prstGeom prst="ellipse">
              <a:avLst/>
            </a:prstGeom>
            <a:solidFill>
              <a:schemeClr val="accent6">
                <a:lumMod val="40000"/>
                <a:lumOff val="6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8" name="Ellipse 127"/>
            <p:cNvSpPr/>
            <p:nvPr/>
          </p:nvSpPr>
          <p:spPr bwMode="auto">
            <a:xfrm>
              <a:off x="7798542" y="3255630"/>
              <a:ext cx="203618" cy="208458"/>
            </a:xfrm>
            <a:prstGeom prst="ellipse">
              <a:avLst/>
            </a:prstGeom>
            <a:solidFill>
              <a:schemeClr val="accent1">
                <a:lumMod val="20000"/>
                <a:lumOff val="80000"/>
              </a:schemeClr>
            </a:solidFill>
            <a:ln w="19050" cap="flat" cmpd="sng" algn="ctr">
              <a:solidFill>
                <a:srgbClr val="1B587C">
                  <a:lumMod val="50000"/>
                </a:srgb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342900" marR="0" lvl="0" indent="-342900" defTabSz="914400" eaLnBrk="0" fontAlgn="base" latinLnBrk="0" hangingPunct="0">
                <a:lnSpc>
                  <a:spcPct val="100000"/>
                </a:lnSpc>
                <a:spcBef>
                  <a:spcPct val="20000"/>
                </a:spcBef>
                <a:spcAft>
                  <a:spcPct val="0"/>
                </a:spcAft>
                <a:buClr>
                  <a:srgbClr val="75BD25"/>
                </a:buClr>
                <a:buSzTx/>
                <a:buFont typeface="Arial" charset="0"/>
                <a:buNone/>
                <a:tabLst/>
                <a:defRPr/>
              </a:pPr>
              <a:endParaRPr kumimoji="0" lang="en-US" sz="2400" b="1" i="0" u="none" strike="noStrike" kern="0" cap="none" spc="0" normalizeH="0" baseline="0" noProof="0" smtClean="0">
                <a:ln>
                  <a:noFill/>
                </a:ln>
                <a:solidFill>
                  <a:srgbClr val="FF0000"/>
                </a:solidFill>
                <a:effectLst/>
                <a:uLnTx/>
                <a:uFillTx/>
                <a:latin typeface="+mj-lt"/>
                <a:cs typeface="Arial" charset="0"/>
              </a:endParaRPr>
            </a:p>
          </p:txBody>
        </p:sp>
        <p:sp>
          <p:nvSpPr>
            <p:cNvPr id="129" name="ZoneTexte 128"/>
            <p:cNvSpPr txBox="1"/>
            <p:nvPr/>
          </p:nvSpPr>
          <p:spPr>
            <a:xfrm>
              <a:off x="7790423" y="3586950"/>
              <a:ext cx="284751"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Y</a:t>
              </a:r>
              <a:endParaRPr lang="en-US" sz="1400" dirty="0">
                <a:solidFill>
                  <a:prstClr val="black">
                    <a:lumMod val="75000"/>
                    <a:lumOff val="25000"/>
                  </a:prstClr>
                </a:solidFill>
                <a:latin typeface="+mj-lt"/>
                <a:cs typeface="Arial" charset="0"/>
              </a:endParaRPr>
            </a:p>
          </p:txBody>
        </p:sp>
        <p:sp>
          <p:nvSpPr>
            <p:cNvPr id="130" name="ZoneTexte 129"/>
            <p:cNvSpPr txBox="1"/>
            <p:nvPr/>
          </p:nvSpPr>
          <p:spPr>
            <a:xfrm>
              <a:off x="8531596" y="2896967"/>
              <a:ext cx="244898" cy="307777"/>
            </a:xfrm>
            <a:prstGeom prst="rect">
              <a:avLst/>
            </a:prstGeom>
            <a:noFill/>
          </p:spPr>
          <p:txBody>
            <a:bodyPr wrap="square" rtlCol="0">
              <a:spAutoFit/>
            </a:bodyPr>
            <a:lstStyle/>
            <a:p>
              <a:pPr defTabSz="914400" fontAlgn="base">
                <a:spcBef>
                  <a:spcPct val="0"/>
                </a:spcBef>
                <a:spcAft>
                  <a:spcPct val="0"/>
                </a:spcAft>
              </a:pPr>
              <a:r>
                <a:rPr lang="fr-FR" sz="1400" dirty="0" smtClean="0">
                  <a:solidFill>
                    <a:prstClr val="black">
                      <a:lumMod val="75000"/>
                      <a:lumOff val="25000"/>
                    </a:prstClr>
                  </a:solidFill>
                  <a:latin typeface="+mj-lt"/>
                  <a:cs typeface="Arial" charset="0"/>
                </a:rPr>
                <a:t>X</a:t>
              </a:r>
              <a:endParaRPr lang="en-US" sz="1400" dirty="0">
                <a:solidFill>
                  <a:prstClr val="black">
                    <a:lumMod val="75000"/>
                    <a:lumOff val="25000"/>
                  </a:prstClr>
                </a:solidFill>
                <a:latin typeface="+mj-lt"/>
                <a:cs typeface="Arial" charset="0"/>
              </a:endParaRPr>
            </a:p>
          </p:txBody>
        </p:sp>
        <p:cxnSp>
          <p:nvCxnSpPr>
            <p:cNvPr id="131" name="Connecteur droit avec flèche 130"/>
            <p:cNvCxnSpPr>
              <a:stCxn id="111" idx="5"/>
              <a:endCxn id="130" idx="1"/>
            </p:cNvCxnSpPr>
            <p:nvPr/>
          </p:nvCxnSpPr>
          <p:spPr bwMode="auto">
            <a:xfrm>
              <a:off x="7868147" y="2960202"/>
              <a:ext cx="663449" cy="90654"/>
            </a:xfrm>
            <a:prstGeom prst="straightConnector1">
              <a:avLst/>
            </a:prstGeom>
            <a:noFill/>
            <a:ln w="9525">
              <a:solidFill>
                <a:srgbClr val="1B587C">
                  <a:lumMod val="50000"/>
                </a:srgbClr>
              </a:solidFill>
              <a:miter lim="800000"/>
              <a:headEnd/>
              <a:tailEnd type="triangle"/>
            </a:ln>
          </p:spPr>
        </p:cxnSp>
        <p:cxnSp>
          <p:nvCxnSpPr>
            <p:cNvPr id="132" name="Connecteur droit avec flèche 131"/>
            <p:cNvCxnSpPr>
              <a:stCxn id="128" idx="6"/>
              <a:endCxn id="130" idx="1"/>
            </p:cNvCxnSpPr>
            <p:nvPr/>
          </p:nvCxnSpPr>
          <p:spPr bwMode="auto">
            <a:xfrm flipV="1">
              <a:off x="8002160" y="3050856"/>
              <a:ext cx="529436" cy="309003"/>
            </a:xfrm>
            <a:prstGeom prst="straightConnector1">
              <a:avLst/>
            </a:prstGeom>
            <a:noFill/>
            <a:ln w="9525">
              <a:solidFill>
                <a:srgbClr val="1B587C">
                  <a:lumMod val="50000"/>
                </a:srgbClr>
              </a:solidFill>
              <a:miter lim="800000"/>
              <a:headEnd/>
              <a:tailEnd type="triangle"/>
            </a:ln>
          </p:spPr>
        </p:cxnSp>
        <p:cxnSp>
          <p:nvCxnSpPr>
            <p:cNvPr id="133" name="Connecteur droit avec flèche 132"/>
            <p:cNvCxnSpPr>
              <a:stCxn id="127" idx="6"/>
              <a:endCxn id="130" idx="1"/>
            </p:cNvCxnSpPr>
            <p:nvPr/>
          </p:nvCxnSpPr>
          <p:spPr bwMode="auto">
            <a:xfrm flipV="1">
              <a:off x="8100608" y="3050856"/>
              <a:ext cx="430988" cy="41389"/>
            </a:xfrm>
            <a:prstGeom prst="straightConnector1">
              <a:avLst/>
            </a:prstGeom>
            <a:noFill/>
            <a:ln w="9525">
              <a:solidFill>
                <a:srgbClr val="1B587C">
                  <a:lumMod val="50000"/>
                </a:srgbClr>
              </a:solidFill>
              <a:miter lim="800000"/>
              <a:headEnd/>
              <a:tailEnd type="triangle"/>
            </a:ln>
          </p:spPr>
        </p:cxnSp>
      </p:grpSp>
    </p:spTree>
    <p:extLst>
      <p:ext uri="{BB962C8B-B14F-4D97-AF65-F5344CB8AC3E}">
        <p14:creationId xmlns:p14="http://schemas.microsoft.com/office/powerpoint/2010/main" val="114420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4" end="4"/>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11" end="11"/>
                                            </p:txEl>
                                          </p:spTgt>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18"/>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5.0.2"/>
  <p:tag name="RESOURCELIBID" val="432"/>
</p:tagLst>
</file>

<file path=ppt/tags/tag2.xml><?xml version="1.0" encoding="utf-8"?>
<p:tagLst xmlns:a="http://schemas.openxmlformats.org/drawingml/2006/main" xmlns:r="http://schemas.openxmlformats.org/officeDocument/2006/relationships" xmlns:p="http://schemas.openxmlformats.org/presentationml/2006/main">
  <p:tag name="PA" val="v5.0.2"/>
  <p:tag name="RESOURCELIBID" val="432"/>
</p:tagLst>
</file>

<file path=ppt/tags/tag3.xml><?xml version="1.0" encoding="utf-8"?>
<p:tagLst xmlns:a="http://schemas.openxmlformats.org/drawingml/2006/main" xmlns:r="http://schemas.openxmlformats.org/officeDocument/2006/relationships" xmlns:p="http://schemas.openxmlformats.org/presentationml/2006/main">
  <p:tag name="PA" val="v5.0.2"/>
  <p:tag name="RESOURCELIBID" val="432"/>
</p:tagLst>
</file>

<file path=ppt/tags/tag4.xml><?xml version="1.0" encoding="utf-8"?>
<p:tagLst xmlns:a="http://schemas.openxmlformats.org/drawingml/2006/main" xmlns:r="http://schemas.openxmlformats.org/officeDocument/2006/relationships" xmlns:p="http://schemas.openxmlformats.org/presentationml/2006/main">
  <p:tag name="PA" val="v5.0.2"/>
  <p:tag name="RESOURCELIBID" val="432"/>
</p:tagLst>
</file>

<file path=ppt/tags/tag5.xml><?xml version="1.0" encoding="utf-8"?>
<p:tagLst xmlns:a="http://schemas.openxmlformats.org/drawingml/2006/main" xmlns:r="http://schemas.openxmlformats.org/officeDocument/2006/relationships" xmlns:p="http://schemas.openxmlformats.org/presentationml/2006/main">
  <p:tag name="PA" val="v5.0.2"/>
  <p:tag name="RESOURCELIBID" val="432"/>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366">
            <a:alpha val="75000"/>
          </a:srgbClr>
        </a:solidFill>
        <a:ln>
          <a:noFill/>
        </a:ln>
      </a:spPr>
      <a:bodyPr rtlCol="0" anchor="ctr"/>
      <a:lstStyle>
        <a:defPPr algn="ctr">
          <a:defRPr>
            <a:latin typeface="Times New Roman" panose="02020603050405020304" pitchFamily="18" charset="0"/>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Rétrospective</Template>
  <TotalTime>26285</TotalTime>
  <Words>12657</Words>
  <Application>Microsoft Office PowerPoint</Application>
  <PresentationFormat>Grand écran</PresentationFormat>
  <Paragraphs>2091</Paragraphs>
  <Slides>61</Slides>
  <Notes>61</Notes>
  <HiddenSlides>0</HiddenSlides>
  <MMClips>0</MMClips>
  <ScaleCrop>false</ScaleCrop>
  <HeadingPairs>
    <vt:vector size="6" baseType="variant">
      <vt:variant>
        <vt:lpstr>Polices utilisées</vt:lpstr>
      </vt:variant>
      <vt:variant>
        <vt:i4>18</vt:i4>
      </vt:variant>
      <vt:variant>
        <vt:lpstr>Thème</vt:lpstr>
      </vt:variant>
      <vt:variant>
        <vt:i4>1</vt:i4>
      </vt:variant>
      <vt:variant>
        <vt:lpstr>Titres des diapositives</vt:lpstr>
      </vt:variant>
      <vt:variant>
        <vt:i4>61</vt:i4>
      </vt:variant>
    </vt:vector>
  </HeadingPairs>
  <TitlesOfParts>
    <vt:vector size="80" baseType="lpstr">
      <vt:lpstr>Adobe 黑体 Std R</vt:lpstr>
      <vt:lpstr>Arial</vt:lpstr>
      <vt:lpstr>Calibri</vt:lpstr>
      <vt:lpstr>Calibri Light</vt:lpstr>
      <vt:lpstr>Consolas</vt:lpstr>
      <vt:lpstr>Courier New</vt:lpstr>
      <vt:lpstr>等线</vt:lpstr>
      <vt:lpstr>Gadugi</vt:lpstr>
      <vt:lpstr>Helvetica Light</vt:lpstr>
      <vt:lpstr>Imprint MT Shadow</vt:lpstr>
      <vt:lpstr>Papyrus</vt:lpstr>
      <vt:lpstr>Source Han Sans SC</vt:lpstr>
      <vt:lpstr>Symbol</vt:lpstr>
      <vt:lpstr>Tahoma</vt:lpstr>
      <vt:lpstr>Times New Roman</vt:lpstr>
      <vt:lpstr>Wingdings</vt:lpstr>
      <vt:lpstr>字魂105号-简雅黑</vt:lpstr>
      <vt:lpstr>造字工房尚雅体演示版常规体</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FORT: a modular Foundational Ontological Relations Theory  for representing and reasoning over the composition of tangible entities – observations from cultural heritage</dc:title>
  <dc:creator>Fatima Danash</dc:creator>
  <cp:lastModifiedBy>Fatima Danash</cp:lastModifiedBy>
  <cp:revision>650</cp:revision>
  <dcterms:created xsi:type="dcterms:W3CDTF">2023-08-31T09:21:17Z</dcterms:created>
  <dcterms:modified xsi:type="dcterms:W3CDTF">2023-10-09T17:01:52Z</dcterms:modified>
</cp:coreProperties>
</file>